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2"/>
  </p:notesMasterIdLst>
  <p:handoutMasterIdLst>
    <p:handoutMasterId r:id="rId215"/>
  </p:handoutMasterIdLst>
  <p:sldIdLst>
    <p:sldId id="420" r:id="rId3"/>
    <p:sldId id="422" r:id="rId4"/>
    <p:sldId id="423" r:id="rId5"/>
    <p:sldId id="424" r:id="rId6"/>
    <p:sldId id="425" r:id="rId7"/>
    <p:sldId id="426" r:id="rId8"/>
    <p:sldId id="419" r:id="rId9"/>
    <p:sldId id="256" r:id="rId10"/>
    <p:sldId id="502" r:id="rId11"/>
    <p:sldId id="503" r:id="rId12"/>
    <p:sldId id="259" r:id="rId13"/>
    <p:sldId id="504" r:id="rId14"/>
    <p:sldId id="505" r:id="rId15"/>
    <p:sldId id="507" r:id="rId16"/>
    <p:sldId id="429" r:id="rId17"/>
    <p:sldId id="465" r:id="rId18"/>
    <p:sldId id="508" r:id="rId19"/>
    <p:sldId id="501" r:id="rId20"/>
    <p:sldId id="273" r:id="rId21"/>
    <p:sldId id="274" r:id="rId23"/>
    <p:sldId id="466" r:id="rId24"/>
    <p:sldId id="467" r:id="rId25"/>
    <p:sldId id="468" r:id="rId26"/>
    <p:sldId id="469" r:id="rId27"/>
    <p:sldId id="410" r:id="rId28"/>
    <p:sldId id="679" r:id="rId29"/>
    <p:sldId id="681" r:id="rId30"/>
    <p:sldId id="473" r:id="rId31"/>
    <p:sldId id="474" r:id="rId32"/>
    <p:sldId id="475" r:id="rId33"/>
    <p:sldId id="476" r:id="rId34"/>
    <p:sldId id="412" r:id="rId35"/>
    <p:sldId id="332" r:id="rId36"/>
    <p:sldId id="556" r:id="rId37"/>
    <p:sldId id="557" r:id="rId38"/>
    <p:sldId id="471" r:id="rId39"/>
    <p:sldId id="606" r:id="rId40"/>
    <p:sldId id="541" r:id="rId41"/>
    <p:sldId id="680" r:id="rId42"/>
    <p:sldId id="538" r:id="rId43"/>
    <p:sldId id="540" r:id="rId44"/>
    <p:sldId id="257" r:id="rId45"/>
    <p:sldId id="258" r:id="rId46"/>
    <p:sldId id="607" r:id="rId47"/>
    <p:sldId id="260" r:id="rId48"/>
    <p:sldId id="276" r:id="rId49"/>
    <p:sldId id="277" r:id="rId50"/>
    <p:sldId id="278" r:id="rId51"/>
    <p:sldId id="279" r:id="rId52"/>
    <p:sldId id="280" r:id="rId53"/>
    <p:sldId id="281" r:id="rId54"/>
    <p:sldId id="282" r:id="rId55"/>
    <p:sldId id="608" r:id="rId56"/>
    <p:sldId id="284" r:id="rId57"/>
    <p:sldId id="285" r:id="rId58"/>
    <p:sldId id="295" r:id="rId59"/>
    <p:sldId id="287" r:id="rId60"/>
    <p:sldId id="288" r:id="rId61"/>
    <p:sldId id="289" r:id="rId62"/>
    <p:sldId id="290" r:id="rId63"/>
    <p:sldId id="291" r:id="rId64"/>
    <p:sldId id="292" r:id="rId65"/>
    <p:sldId id="293" r:id="rId66"/>
    <p:sldId id="294" r:id="rId67"/>
    <p:sldId id="269" r:id="rId68"/>
    <p:sldId id="609" r:id="rId69"/>
    <p:sldId id="610" r:id="rId70"/>
    <p:sldId id="611" r:id="rId71"/>
    <p:sldId id="612" r:id="rId72"/>
    <p:sldId id="613" r:id="rId73"/>
    <p:sldId id="614" r:id="rId74"/>
    <p:sldId id="615" r:id="rId75"/>
    <p:sldId id="616" r:id="rId76"/>
    <p:sldId id="617" r:id="rId77"/>
    <p:sldId id="618" r:id="rId78"/>
    <p:sldId id="551" r:id="rId79"/>
    <p:sldId id="554" r:id="rId80"/>
    <p:sldId id="286" r:id="rId81"/>
    <p:sldId id="509" r:id="rId82"/>
    <p:sldId id="510" r:id="rId83"/>
    <p:sldId id="318" r:id="rId84"/>
    <p:sldId id="321" r:id="rId85"/>
    <p:sldId id="331" r:id="rId86"/>
    <p:sldId id="323" r:id="rId87"/>
    <p:sldId id="324" r:id="rId88"/>
    <p:sldId id="325" r:id="rId89"/>
    <p:sldId id="619" r:id="rId90"/>
    <p:sldId id="302" r:id="rId91"/>
    <p:sldId id="301" r:id="rId92"/>
    <p:sldId id="605" r:id="rId93"/>
    <p:sldId id="304" r:id="rId94"/>
    <p:sldId id="307" r:id="rId95"/>
    <p:sldId id="308" r:id="rId96"/>
    <p:sldId id="309" r:id="rId97"/>
    <p:sldId id="310" r:id="rId98"/>
    <p:sldId id="312" r:id="rId99"/>
    <p:sldId id="313" r:id="rId100"/>
    <p:sldId id="682" r:id="rId101"/>
    <p:sldId id="314" r:id="rId102"/>
    <p:sldId id="315" r:id="rId103"/>
    <p:sldId id="683" r:id="rId104"/>
    <p:sldId id="319" r:id="rId105"/>
    <p:sldId id="320" r:id="rId106"/>
    <p:sldId id="322" r:id="rId107"/>
    <p:sldId id="369" r:id="rId108"/>
    <p:sldId id="316" r:id="rId109"/>
    <p:sldId id="317" r:id="rId110"/>
    <p:sldId id="620" r:id="rId111"/>
    <p:sldId id="335" r:id="rId112"/>
    <p:sldId id="336" r:id="rId113"/>
    <p:sldId id="337" r:id="rId114"/>
    <p:sldId id="338" r:id="rId115"/>
    <p:sldId id="339" r:id="rId116"/>
    <p:sldId id="340" r:id="rId117"/>
    <p:sldId id="341" r:id="rId118"/>
    <p:sldId id="342" r:id="rId119"/>
    <p:sldId id="343" r:id="rId120"/>
    <p:sldId id="344" r:id="rId121"/>
    <p:sldId id="371" r:id="rId122"/>
    <p:sldId id="347" r:id="rId123"/>
    <p:sldId id="346" r:id="rId124"/>
    <p:sldId id="348" r:id="rId125"/>
    <p:sldId id="349" r:id="rId126"/>
    <p:sldId id="350" r:id="rId127"/>
    <p:sldId id="351" r:id="rId128"/>
    <p:sldId id="621" r:id="rId129"/>
    <p:sldId id="622" r:id="rId130"/>
    <p:sldId id="623" r:id="rId131"/>
    <p:sldId id="624" r:id="rId132"/>
    <p:sldId id="660" r:id="rId133"/>
    <p:sldId id="626" r:id="rId134"/>
    <p:sldId id="627" r:id="rId135"/>
    <p:sldId id="628" r:id="rId136"/>
    <p:sldId id="629" r:id="rId137"/>
    <p:sldId id="345" r:id="rId138"/>
    <p:sldId id="661" r:id="rId139"/>
    <p:sldId id="662" r:id="rId140"/>
    <p:sldId id="630" r:id="rId141"/>
    <p:sldId id="631" r:id="rId142"/>
    <p:sldId id="632" r:id="rId143"/>
    <p:sldId id="633" r:id="rId144"/>
    <p:sldId id="634" r:id="rId145"/>
    <p:sldId id="635" r:id="rId146"/>
    <p:sldId id="360" r:id="rId147"/>
    <p:sldId id="377" r:id="rId148"/>
    <p:sldId id="353" r:id="rId149"/>
    <p:sldId id="354" r:id="rId150"/>
    <p:sldId id="355" r:id="rId151"/>
    <p:sldId id="361" r:id="rId152"/>
    <p:sldId id="379" r:id="rId153"/>
    <p:sldId id="636" r:id="rId154"/>
    <p:sldId id="637" r:id="rId155"/>
    <p:sldId id="638" r:id="rId156"/>
    <p:sldId id="639" r:id="rId157"/>
    <p:sldId id="380" r:id="rId158"/>
    <p:sldId id="386" r:id="rId159"/>
    <p:sldId id="387" r:id="rId160"/>
    <p:sldId id="381" r:id="rId161"/>
    <p:sldId id="388" r:id="rId162"/>
    <p:sldId id="382" r:id="rId163"/>
    <p:sldId id="641" r:id="rId164"/>
    <p:sldId id="642" r:id="rId165"/>
    <p:sldId id="385" r:id="rId166"/>
    <p:sldId id="384" r:id="rId167"/>
    <p:sldId id="366" r:id="rId168"/>
    <p:sldId id="640" r:id="rId169"/>
    <p:sldId id="368" r:id="rId170"/>
    <p:sldId id="644" r:id="rId171"/>
    <p:sldId id="397" r:id="rId172"/>
    <p:sldId id="370" r:id="rId173"/>
    <p:sldId id="645" r:id="rId174"/>
    <p:sldId id="398" r:id="rId175"/>
    <p:sldId id="416" r:id="rId176"/>
    <p:sldId id="664" r:id="rId177"/>
    <p:sldId id="401" r:id="rId178"/>
    <p:sldId id="374" r:id="rId179"/>
    <p:sldId id="666" r:id="rId180"/>
    <p:sldId id="373" r:id="rId181"/>
    <p:sldId id="667" r:id="rId182"/>
    <p:sldId id="668" r:id="rId183"/>
    <p:sldId id="378" r:id="rId184"/>
    <p:sldId id="650" r:id="rId185"/>
    <p:sldId id="651" r:id="rId186"/>
    <p:sldId id="652" r:id="rId187"/>
    <p:sldId id="653" r:id="rId188"/>
    <p:sldId id="436" r:id="rId189"/>
    <p:sldId id="669" r:id="rId190"/>
    <p:sldId id="383" r:id="rId191"/>
    <p:sldId id="655" r:id="rId192"/>
    <p:sldId id="656" r:id="rId193"/>
    <p:sldId id="670" r:id="rId194"/>
    <p:sldId id="428" r:id="rId195"/>
    <p:sldId id="673" r:id="rId196"/>
    <p:sldId id="430" r:id="rId197"/>
    <p:sldId id="431" r:id="rId198"/>
    <p:sldId id="433" r:id="rId199"/>
    <p:sldId id="438" r:id="rId200"/>
    <p:sldId id="439" r:id="rId201"/>
    <p:sldId id="434" r:id="rId202"/>
    <p:sldId id="674" r:id="rId203"/>
    <p:sldId id="671" r:id="rId204"/>
    <p:sldId id="389" r:id="rId205"/>
    <p:sldId id="437" r:id="rId206"/>
    <p:sldId id="390" r:id="rId207"/>
    <p:sldId id="411" r:id="rId208"/>
    <p:sldId id="659" r:id="rId209"/>
    <p:sldId id="414" r:id="rId210"/>
    <p:sldId id="675" r:id="rId211"/>
    <p:sldId id="676" r:id="rId212"/>
    <p:sldId id="677" r:id="rId213"/>
    <p:sldId id="427" r:id="rId214"/>
  </p:sldIdLst>
  <p:sldSz cx="9144000" cy="6858000" type="screen4x3"/>
  <p:notesSz cx="10234295" cy="7099300"/>
  <p:defaultTextStyle>
    <a:defPPr>
      <a:defRPr lang="tr-TR"/>
    </a:defPPr>
    <a:lvl1pPr algn="l" rtl="0" fontAlgn="base">
      <a:spcBef>
        <a:spcPct val="0"/>
      </a:spcBef>
      <a:spcAft>
        <a:spcPct val="0"/>
      </a:spcAft>
      <a:defRPr sz="3200" kern="1200">
        <a:solidFill>
          <a:schemeClr val="tx1"/>
        </a:solidFill>
        <a:latin typeface="Palatino Linotype" panose="02040502050505030304" pitchFamily="18" charset="0"/>
        <a:ea typeface="+mn-ea"/>
        <a:cs typeface="+mn-cs"/>
      </a:defRPr>
    </a:lvl1pPr>
    <a:lvl2pPr marL="457200" algn="l" rtl="0" fontAlgn="base">
      <a:spcBef>
        <a:spcPct val="0"/>
      </a:spcBef>
      <a:spcAft>
        <a:spcPct val="0"/>
      </a:spcAft>
      <a:defRPr sz="3200" kern="1200">
        <a:solidFill>
          <a:schemeClr val="tx1"/>
        </a:solidFill>
        <a:latin typeface="Palatino Linotype" panose="02040502050505030304" pitchFamily="18" charset="0"/>
        <a:ea typeface="+mn-ea"/>
        <a:cs typeface="+mn-cs"/>
      </a:defRPr>
    </a:lvl2pPr>
    <a:lvl3pPr marL="914400" algn="l" rtl="0" fontAlgn="base">
      <a:spcBef>
        <a:spcPct val="0"/>
      </a:spcBef>
      <a:spcAft>
        <a:spcPct val="0"/>
      </a:spcAft>
      <a:defRPr sz="3200" kern="1200">
        <a:solidFill>
          <a:schemeClr val="tx1"/>
        </a:solidFill>
        <a:latin typeface="Palatino Linotype" panose="02040502050505030304" pitchFamily="18" charset="0"/>
        <a:ea typeface="+mn-ea"/>
        <a:cs typeface="+mn-cs"/>
      </a:defRPr>
    </a:lvl3pPr>
    <a:lvl4pPr marL="1371600" algn="l" rtl="0" fontAlgn="base">
      <a:spcBef>
        <a:spcPct val="0"/>
      </a:spcBef>
      <a:spcAft>
        <a:spcPct val="0"/>
      </a:spcAft>
      <a:defRPr sz="3200" kern="1200">
        <a:solidFill>
          <a:schemeClr val="tx1"/>
        </a:solidFill>
        <a:latin typeface="Palatino Linotype" panose="02040502050505030304" pitchFamily="18" charset="0"/>
        <a:ea typeface="+mn-ea"/>
        <a:cs typeface="+mn-cs"/>
      </a:defRPr>
    </a:lvl4pPr>
    <a:lvl5pPr marL="1828800" algn="l" rtl="0" fontAlgn="base">
      <a:spcBef>
        <a:spcPct val="0"/>
      </a:spcBef>
      <a:spcAft>
        <a:spcPct val="0"/>
      </a:spcAft>
      <a:defRPr sz="3200" kern="1200">
        <a:solidFill>
          <a:schemeClr val="tx1"/>
        </a:solidFill>
        <a:latin typeface="Palatino Linotype" panose="02040502050505030304" pitchFamily="18" charset="0"/>
        <a:ea typeface="+mn-ea"/>
        <a:cs typeface="+mn-cs"/>
      </a:defRPr>
    </a:lvl5pPr>
    <a:lvl6pPr marL="2286000" algn="l" defTabSz="914400" rtl="0" eaLnBrk="1" latinLnBrk="0" hangingPunct="1">
      <a:defRPr sz="3200" kern="1200">
        <a:solidFill>
          <a:schemeClr val="tx1"/>
        </a:solidFill>
        <a:latin typeface="Palatino Linotype" panose="02040502050505030304" pitchFamily="18" charset="0"/>
        <a:ea typeface="+mn-ea"/>
        <a:cs typeface="+mn-cs"/>
      </a:defRPr>
    </a:lvl6pPr>
    <a:lvl7pPr marL="2743200" algn="l" defTabSz="914400" rtl="0" eaLnBrk="1" latinLnBrk="0" hangingPunct="1">
      <a:defRPr sz="3200" kern="1200">
        <a:solidFill>
          <a:schemeClr val="tx1"/>
        </a:solidFill>
        <a:latin typeface="Palatino Linotype" panose="02040502050505030304" pitchFamily="18" charset="0"/>
        <a:ea typeface="+mn-ea"/>
        <a:cs typeface="+mn-cs"/>
      </a:defRPr>
    </a:lvl7pPr>
    <a:lvl8pPr marL="3200400" algn="l" defTabSz="914400" rtl="0" eaLnBrk="1" latinLnBrk="0" hangingPunct="1">
      <a:defRPr sz="3200" kern="1200">
        <a:solidFill>
          <a:schemeClr val="tx1"/>
        </a:solidFill>
        <a:latin typeface="Palatino Linotype" panose="02040502050505030304" pitchFamily="18" charset="0"/>
        <a:ea typeface="+mn-ea"/>
        <a:cs typeface="+mn-cs"/>
      </a:defRPr>
    </a:lvl8pPr>
    <a:lvl9pPr marL="3657600" algn="l" defTabSz="914400" rtl="0" eaLnBrk="1" latinLnBrk="0" hangingPunct="1">
      <a:defRPr sz="3200" kern="1200">
        <a:solidFill>
          <a:schemeClr val="tx1"/>
        </a:solidFill>
        <a:latin typeface="Palatino Linotype" panose="02040502050505030304"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B2B2"/>
    <a:srgbClr val="66FF33"/>
    <a:srgbClr val="3333FF"/>
    <a:srgbClr val="990033"/>
    <a:srgbClr val="FF6600"/>
    <a:srgbClr val="FF000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38" autoAdjust="0"/>
    <p:restoredTop sz="94239" autoAdjust="0"/>
  </p:normalViewPr>
  <p:slideViewPr>
    <p:cSldViewPr>
      <p:cViewPr varScale="1">
        <p:scale>
          <a:sx n="79" d="100"/>
          <a:sy n="79" d="100"/>
        </p:scale>
        <p:origin x="776"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0" d="100"/>
          <a:sy n="80" d="100"/>
        </p:scale>
        <p:origin x="-1254" y="-84"/>
      </p:cViewPr>
      <p:guideLst>
        <p:guide orient="horz" pos="2236"/>
        <p:guide pos="3223"/>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notesMaster" Target="notesMasters/notesMaster1.xml"/><Relationship Id="rId218" Type="http://schemas.openxmlformats.org/officeDocument/2006/relationships/tableStyles" Target="tableStyles.xml"/><Relationship Id="rId217" Type="http://schemas.openxmlformats.org/officeDocument/2006/relationships/viewProps" Target="viewProps.xml"/><Relationship Id="rId216" Type="http://schemas.openxmlformats.org/officeDocument/2006/relationships/presProps" Target="presProps.xml"/><Relationship Id="rId215" Type="http://schemas.openxmlformats.org/officeDocument/2006/relationships/handoutMaster" Target="handoutMasters/handoutMaster1.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image" Target="../media/image66.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68.wmf"/><Relationship Id="rId1" Type="http://schemas.openxmlformats.org/officeDocument/2006/relationships/image" Target="../media/image16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92.wmf"/><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9026" name="Rectangle 2"/>
          <p:cNvSpPr>
            <a:spLocks noGrp="1" noChangeArrowheads="1"/>
          </p:cNvSpPr>
          <p:nvPr>
            <p:ph type="hdr" sz="quarter"/>
          </p:nvPr>
        </p:nvSpPr>
        <p:spPr bwMode="auto">
          <a:xfrm>
            <a:off x="0" y="0"/>
            <a:ext cx="4435475" cy="355600"/>
          </a:xfrm>
          <a:prstGeom prst="rect">
            <a:avLst/>
          </a:prstGeom>
          <a:noFill/>
          <a:ln w="9525">
            <a:noFill/>
            <a:miter lim="800000"/>
          </a:ln>
          <a:effectLst/>
        </p:spPr>
        <p:txBody>
          <a:bodyPr vert="horz" wrap="square" lIns="99048" tIns="49524" rIns="99048" bIns="49524" numCol="1" anchor="t" anchorCtr="0" compatLnSpc="1"/>
          <a:lstStyle>
            <a:lvl1pPr defTabSz="990600">
              <a:defRPr sz="1300">
                <a:latin typeface="Arial" panose="020B0604020202020204" pitchFamily="34" charset="0"/>
              </a:defRPr>
            </a:lvl1pPr>
          </a:lstStyle>
          <a:p>
            <a:endParaRPr lang="tr-TR"/>
          </a:p>
        </p:txBody>
      </p:sp>
      <p:sp>
        <p:nvSpPr>
          <p:cNvPr id="129027" name="Rectangle 3"/>
          <p:cNvSpPr>
            <a:spLocks noGrp="1" noChangeArrowheads="1"/>
          </p:cNvSpPr>
          <p:nvPr>
            <p:ph type="dt" sz="quarter" idx="1"/>
          </p:nvPr>
        </p:nvSpPr>
        <p:spPr bwMode="auto">
          <a:xfrm>
            <a:off x="5797550" y="0"/>
            <a:ext cx="4435475" cy="355600"/>
          </a:xfrm>
          <a:prstGeom prst="rect">
            <a:avLst/>
          </a:prstGeom>
          <a:noFill/>
          <a:ln w="9525">
            <a:noFill/>
            <a:miter lim="800000"/>
          </a:ln>
          <a:effectLst/>
        </p:spPr>
        <p:txBody>
          <a:bodyPr vert="horz" wrap="square" lIns="99048" tIns="49524" rIns="99048" bIns="49524" numCol="1" anchor="t" anchorCtr="0" compatLnSpc="1"/>
          <a:lstStyle>
            <a:lvl1pPr algn="r" defTabSz="990600">
              <a:defRPr sz="1300">
                <a:latin typeface="Arial" panose="020B0604020202020204" pitchFamily="34" charset="0"/>
              </a:defRPr>
            </a:lvl1pPr>
          </a:lstStyle>
          <a:p>
            <a:endParaRPr lang="tr-TR"/>
          </a:p>
        </p:txBody>
      </p:sp>
      <p:sp>
        <p:nvSpPr>
          <p:cNvPr id="129028" name="Rectangle 4"/>
          <p:cNvSpPr>
            <a:spLocks noGrp="1" noChangeArrowheads="1"/>
          </p:cNvSpPr>
          <p:nvPr>
            <p:ph type="ftr" sz="quarter" idx="2"/>
          </p:nvPr>
        </p:nvSpPr>
        <p:spPr bwMode="auto">
          <a:xfrm>
            <a:off x="0" y="6742113"/>
            <a:ext cx="4435475" cy="355600"/>
          </a:xfrm>
          <a:prstGeom prst="rect">
            <a:avLst/>
          </a:prstGeom>
          <a:noFill/>
          <a:ln w="9525">
            <a:noFill/>
            <a:miter lim="800000"/>
          </a:ln>
          <a:effectLst/>
        </p:spPr>
        <p:txBody>
          <a:bodyPr vert="horz" wrap="square" lIns="99048" tIns="49524" rIns="99048" bIns="49524" numCol="1" anchor="b" anchorCtr="0" compatLnSpc="1"/>
          <a:lstStyle>
            <a:lvl1pPr defTabSz="990600">
              <a:defRPr sz="1300">
                <a:latin typeface="Arial" panose="020B0604020202020204" pitchFamily="34" charset="0"/>
              </a:defRPr>
            </a:lvl1pPr>
          </a:lstStyle>
          <a:p>
            <a:endParaRPr lang="tr-TR"/>
          </a:p>
        </p:txBody>
      </p:sp>
      <p:sp>
        <p:nvSpPr>
          <p:cNvPr id="129029" name="Rectangle 5"/>
          <p:cNvSpPr>
            <a:spLocks noGrp="1" noChangeArrowheads="1"/>
          </p:cNvSpPr>
          <p:nvPr>
            <p:ph type="sldNum" sz="quarter" idx="3"/>
          </p:nvPr>
        </p:nvSpPr>
        <p:spPr bwMode="auto">
          <a:xfrm>
            <a:off x="5797550" y="6742113"/>
            <a:ext cx="4435475" cy="355600"/>
          </a:xfrm>
          <a:prstGeom prst="rect">
            <a:avLst/>
          </a:prstGeom>
          <a:noFill/>
          <a:ln w="9525">
            <a:noFill/>
            <a:miter lim="800000"/>
          </a:ln>
          <a:effectLst/>
        </p:spPr>
        <p:txBody>
          <a:bodyPr vert="horz" wrap="square" lIns="99048" tIns="49524" rIns="99048" bIns="49524" numCol="1" anchor="b" anchorCtr="0" compatLnSpc="1"/>
          <a:lstStyle>
            <a:lvl1pPr algn="r" defTabSz="990600">
              <a:defRPr sz="1300">
                <a:latin typeface="Arial" panose="020B0604020202020204" pitchFamily="34" charset="0"/>
              </a:defRPr>
            </a:lvl1pPr>
          </a:lstStyle>
          <a:p>
            <a:fld id="{5FF5AA11-6FE7-4D92-860D-F09A5A1025BA}" type="slidenum">
              <a:rPr lang="tr-TR"/>
            </a:fld>
            <a:endParaRPr lang="tr-TR"/>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16T23:44:56"/>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1487.8 2941.8,'-10'0,"-9"10,-77 47,67-47,-47 38,-116 96,105-96,20-19,48-1,-48 11,19 9,19-29,29-9,-29 9,0-19,20 19,-1 10,0 19,1-39,18 30,-9-30,0 1,20 38,-20-38,0-1,0 1,19 9,0-19,39 19,-10 0,-10 20,29-20,-9-19,9 10,-38-10,48 0,-1-20,20-18,10 0,-39-10,10 19,-10-29,-48 39,1 9,18-18,-19-30,20 10,-39 29,9-20,20 11,-10-30,-19 29,0 0,0-9,0 28,0-9,0 0,0 0,-9 19,-1 0,-9 0,9 0,1-10,-1 10,-9 0,0 0,-39-9,39 9,9 0,-9 0,9 0,1 0,-1 9,1-9,9 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16T23:44:56"/>
    </inkml:context>
    <inkml:brush xml:id="br0">
      <inkml:brushProperty name="width" value="0.08819" units="cm"/>
      <inkml:brushProperty name="height" value="0.35278" units="cm"/>
      <inkml:brushProperty name="color" value="#fff700"/>
      <inkml:brushProperty name="tip" value="rectangle"/>
      <inkml:brushProperty name="rasterOp" value="maskPen"/>
      <inkml:brushProperty name="ignorePressure" value="0"/>
    </inkml:brush>
  </inkml:definitions>
  <inkml:trace contextRef="#ctx0" brushRef="#br0">9484.8 6186.8,'19'0,"19"-10,10 1,0-1,48-9,-28 19,8-10,1-9,-48 19,-19 0,-1 0,10 0,20-10,9 1,-19 9,9-10,-9 10,-10 0,0 0,-9 0,9 0,0 0,10 0,-29-9,10 9,9 0,10 0,-1-10,-8 10,8 0,-8 0,8 0,-8 0,-11 0,1 0,-1 0,1 0,0 0,9 0,10 0,-1 0,20 0,39 0,-20 0,-19 0,10 0,-20 0,0 0,39 0,-67 0,-1 0,11 0,-1 0,10 0,-20 0,1 0,-1 0,1 0,0 0,-1 0,10 0,-9 0,9 0,20 0,-1 0,20 0,-10 0,9 0,-18 0,-20 0,-10 0,1 0,28 0,-9 0,10 0,18 0,-28 0,9 0,-9 0,0 0,-19 0,-1 0,1 0,9 0,0 0,20 0,-11 0,20 10,29-10,0 9,115 1,-115-10,-48 0,19 0,-29 0,19 0,-19 0,-9 0,0 0,-10 19,9-9,-9-1,0 1,0-1,0 1,0 0,-9-10,-1 0,0 0,1 0,-1 0,-38 0,-9 0,-59-10,20-9,10 19,38 0,10-10,18 10,-18 0,9 0,0 0,10 0,0 0,9 0,1 0,-1 0,1 0,-11 0,-28 0,20 0,-11 0,10 0,-28 0,9 0,-48 10,48-10,-77 0,-86 0,163 0,-19 0,38 0,19 0,-9 0,0 0,0 0,-39 0,10 9,10-9,-20 0,10 10,10 0,-20-10,10 0,19 0,-76 0,85 0,11 0,-1 0,-9 0,9 0,-18 0,-40 9,20 1,-19-1,19-9,0 10,19-10,1 0,18 0,-9 19,0-19,9 0,0 0,1 0,-1 0,1 0,-1 0,-9 0,0 0,-1 0,30 0,76 0,87 0,173 0,-1 0,-133-9,-30-11,-96 20,1 0,28-19,-67 19,0 0,29-9,-39 9,68 0,-58 0,-10 0,-19 0,1 0,28 0,67 0,-58 0,116 19,67 10,-201-29,-30 0,10 0,-19 0</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16T23:44:56"/>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757.5 1247.17,'0'14,"0"16,0 14,0-15,-15 30,15 14,0-14,-14 14,14 74,0-30,29-29,-29 15,15 161,14-132,15-29,30 0,-30-30,-15-44,15 1,-29-30,14 14,15 1,15-15,14 29,-58-29,14 0,15-44,29-44,1-14,58-45,-15 103,-58-29,44-162,-103 205,44-72,-15-45,-29 88,0-43,0 13,0 1,29 30,-29 14,-29 0,14 44,-14-30,-30-14,-14 15,44 14,-15 1,-59 14,-14-59,-30 44,44-14,0 14,-29 1,74 14,-1 0,30 0,14 0,0 29,15-29</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16T23:44:56"/>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1021.5 2377.17,'-132'0,"-29"-15,43 15,16 0,-16 0,89 0,14 0,-14 0,29 15,-15 14,1 0,14 1,0 14,14 44,16 190,43-43,-14 29,58 279,-73-352,29-30,-14 1,0-45,-15-14,-15-44,15-15,-44 0,15-44,-15 14,15-14,-15 15,14 0,1-15,0 0,-1 0,1 0,0 0,-1-15,45-14,-15 14,-15-14,30-1,-15 1,0 0,-15-30,45-29,-30 44,0-44,-15 14,1-14,-1 30,0-16,-14 16,-15-16,0 16,0-60,-15 60,1 13,14-13,0-16,-15-28,15 58,0-15,0-29,0 59,0-15,0 14,0 1,0 0,0-1,0 1,-15-1,15 1,0 14,-14 1,14-16,0 16,0-1,-15-14,15 14,-15 0,15-14,-14 0,-1 14,0-14,15 14,-14 0,14 1,-15 14,15-15,-15 0,1 1,14-16,-15 30,0-14,0-1,1 0,-1 15,15-14,-15 14,1-15,-1 15,0-15,1 1,14-1,-15 15,0-15,1 15,-1-14,0 14,15-15,-14 0,-1 15,15-14,-29 14,29-15,0 0,-15 15,0 0,1 0,14-14,-15 14,0 0,1-15,-1 15,0 0,-14-15,14 15,1-15,-1 15,0 0,-14-14,14 14,15 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16T23:44:56"/>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1520.5 469.174,'-264'0,"-15"0,118 0,-30 0,162 0,-1 0,1 0,14 0,15 15,-29-15,14 0,1 14,-1-14,0 15,1-15,-1 15,-14-1,-1 16,1-1,0-14,-59 73,44-59,14 15,-43 29,58-29,-14-14,-30 43,59-29,-44 59,29-59,15 0,0 15,0 58,0-29,15 15,14 0,-14-15,14-15,15-14,-29-15,0-30,-1 16,1-16,0 1,-15 0,0-1,15 1,-1-15,1 29,29-29,-15 15,15 0,0-1,44 1,30 0,43 29,89-15,-60 0,16 1,-15 14,-1-15,-43-14,-44 0,-1-1,-28-14,-30 0,29 0,30 0,-15-14,-29-1,-1 0,-28 15,28-29,-28 14,-1 0,0-14,1 14,-1-14,-14 0,29-1,-29-28,14-1,0-29,1 0,-16 15,-14-45,15 15,-15-14,0 14,0 45,0-1,0 15,0 15,0-1,0 16,0-1,0 0,0 1,0-1,0 0,0-14,0 14,0 1,0-16,0 15,0-14,0 14,0 1,-15 14,15-30,-14 16,-1 14,-14-30,-15 30,-15-29,-103 0,-14-1,-73 1,58 29,44-15,30 15,0-29,29 14,44-14,0 29,14-29,1 14,-30-14,15-1,0 1,-15 0,1-1,-1-14,15 15,-15-15,1 29,-1-29,15 15,15 14,-1-14,-14 29,44-15,-15 0,1 15,-1 0,0 0,15-14,-14 14,14-15,14 15,1 0,0 0,-15 15,0-1,0 1,14-15,-14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16T23:44:56"/>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8079.5 2611.17,'0'0</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16T23:44:56"/>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12217.5 4416.17,'0'0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channel name="T" type="integer" max="2" units="dev"/>
        </inkml:traceFormat>
        <inkml:channelProperties>
          <inkml:channelProperty channel="X" name="resolution" value="2155.72363" units="1/cm"/>
          <inkml:channelProperty channel="Y" name="resolution" value="3449.15796" units="1/cm"/>
          <inkml:channelProperty channel="F" name="resolution" value="5.68611" units="1/cm"/>
          <inkml:channelProperty channel="T" name="resolution" value="1" units="1/dev"/>
        </inkml:channelProperties>
      </inkml:inkSource>
      <inkml:timestamp xml:id="ts0" timeString="2021-11-08T14:25:28"/>
    </inkml:context>
    <inkml:brush xml:id="br0">
      <inkml:brushProperty name="width" value="0.05292" units="cm"/>
      <inkml:brushProperty name="height" value="0.05292" units="cm"/>
      <inkml:brushProperty name="color" value="#002060"/>
    </inkml:brush>
  </inkml:definitions>
  <inkml:trace contextRef="#ctx0" brushRef="#br0">4460 9418 469 0,'0'0'149'16,"0"0"-139"-16,0 0-3 15,0 0 16-15,0 0 40 16,0 0-23-16,0 0-26 0,0-4-9 16,0 4 12-16,0 0 7 15,0 0 7-15,0 0 3 16,0 0-20-16,0 0-3 15,0 0-11-15,0 7 2 16,5 10-2-16,7 6 0 16,6 4 8-16,3-2 8 15,3 1-15-15,3-3 11 16,2-8 2-16,0-2-12 16,6-8 12-16,-2-5-8 15,6-2-5-15,9-26 21 16,9-19-16-16,12-21 0 15,10-24-2-15,7-16-4 16,4-15-32-16,-6-8-109 16,-13 9-74-16</inkml:trace>
  <inkml:trace contextRef="#ctx0" brushRef="#br0">4292 8855 468 0,'0'0'109'15,"0"0"-109"-15,0 0 4 16,0 0-4-16,0 0 50 15,0 0-37-15,22-61 9 16,-22 57-14-16,0 2 11 16,0 2 41-16,0 0-20 15,-3 0 2-15,3-1-2 16,-2 1-31-16,2 0 10 16,0 0-11-16,0 0-3 15,0 0 5-15,0 0-6 16,0 0 5-16,0 0-3 15,0 0-6-15,12-2-2 0,17-4 2 16,17-3 15-16,29-4 42 16,31-9-35-16,33-1-2 15,33-10-16-15,25-5 6 16,27-1-20-16,18 2 6 16,8 6-29-16,6 6-79 15,-16-1-128-15</inkml:trace>
  <inkml:trace contextRef="#ctx0" brushRef="#br0">13368 8467 383 0,'0'0'65'0,"0"0"-51"16,0 0 78-16,0 0-3 15,0 0 13-15,0 0-25 16,0 0-31-16,-23-4-6 16,23 4-37-16,0 0 4 15,0 0 17-15,-3 0-23 16,3 0 13-16,0 0-12 16,0 0-1-16,7 2 14 15,16 9-4-15,22-4 31 16,29-3-2-16,38-4-25 15,41-7 9-15,41-19-24 16,33-6 7-16,21-3-9 0,17 3 2 16,-6 6-48-16,-13-4-230 15</inkml:trace>
  <inkml:trace contextRef="#ctx0" brushRef="#br0">6316 8875 93 0,'0'0'95'0,"0"0"-84"15,0 0 7-15,0 0 26 0,0 0-18 16,0 0 1-16,0 0-15 16,0 0-2-16,0-12 4 15,0 11 14-15,0-1-27 16,0 1 7-16,0 0 2 16,0 0-9-16,-2-1 24 15,2 2-7-15,0 0-5 16,-1 0 7-16,1 0-18 15,0 0 13-15,0 0-1 16,0 0-8-16,-3 0 14 0,3 0-7 16,0 0 1-1,0-2 13-15,-1 0-24 0,1 1 17 16,0-1-14 0,0 2-3-16,0-2 4 0,0 2-4 15,0 0-3-15,0 0 1 16,0 0 1-16,0 0-2 15,0 0 0-15,0 0 0 16,0 0 36-16,-2-2-21 16,1-1-6-16,1 1 18 15,-2 1-25-15,2 0 9 16,-1-1-3-16,1 2 0 16,0 0 13-16,0 0-17 15,0 0 5-15,0-2-1 16,0 2-2-16,0 0-4 15,-2 0 3-15,2 0-4 16,0 0 22-16,-2 0-17 0,2 0 6 16,0 0-11-16,0 0 1 15,0 0-4-15,0 0-4 16,-2 0 6-16,0 0 4 16,1 0-2-16,1 8 1 15,-2 4 4-15,2 4-1 16,0 2-2-16,0 4 6 15,0 4-4-15,0-1 14 16,0 2-17-16,0 1 22 16,0 3-3-16,0 0-22 0,0 1 8 15,0-1-8-15,0 0 3 16,0-5 9-16,0 2-10 16,0-6 13-16,2-1-9 15,3-2 2-15,0 1-5 16,0 0 2-16,0-1-3 15,0 0 11-15,-2-2-11 16,3 3 4-16,-3 2 5 16,0 2-11-16,0 6 12 15,0-3-10-15,1 1-1 16,0-2 9-16,0 1-8 16,0-1 1-16,-1-1 2 15,0-1-2-15,1 0-3 16,0 0 0-16,-1 0 2 15,3 2 9-15,-1 1-10 0,4 1 8 16,-1 1-3-16,0 2 1 16,-1-4-10-16,-2 0 3 15,0-1 0-15,-2-5 4 16,2 1 0-16,-3-4-3 16,1 0-1-16,0 2 5 15,-2 2-13-15,1-1 8 16,-1 4 0-16,1 2 7 15,-2 3-5-15,0 1 4 16,0-2 0-16,0 3 2 16,0-2-10-16,1 2 2 15,-1-1 0-15,2 1 4 0,-2-1-3 16,0 1 5-16,0 0-6 16,0-1 5-16,0 0-8 15,0 1 3-15,0-1 0 16,0 0 5-16,0-1-4 15,0 0 2-15,2-3-3 16,-1 1 4-16,1-3-5 16,0 0 1-16,1 1 0 15,-1-1-1-15,1-2 4 16,0-3 2-16,-1-4-3 16,-1-2 1-16,2 0-6 15,-2 0 2-15,1 1 1 16,-1 3 1-16,3 0 4 15,-2 0-4-15,3 3-1 16,0-3 6-16,-1 2-9 0,2 1 3 16,-3 0 0-16,2-2-2 15,0-1 7-15,-2-1-3 16,0-2-2-16,-1-1 2 16,2-3-6-16,-2 4 4 15,-1-3 0-15,1-1 2 16,-1 4-1-16,3-2 0 15,-3 2-1-15,2 0 3 16,-1 3-4-16,-1-1 1 16,4 2 0-16,-4 2 0 0,2-2 1 15,3 5-1 1,-3-1 0-16,0 0 2 0,-1 2-3 16,0-2 1-16,0 1 0 15,-1 1 5-15,-1-1-5 16,2 0 5-16,-2-1-5 15,0-1 5-15,0-1-8 16,0 2 3-16,0-1 0 16,0-1 6-16,1 1-3 15,-1-2-1-15,2 1 0 16,0 0 2-16,-1-2-5 16,-1 4 1-16,3-2 0 15,-1 3 1-15,2 1 2 16,-1 1-3-16,-1-2 0 15,1-1 2-15,-2-3-6 0,3 1 4 16,-2-2 0 0,-1-1 1-16,2-5 1 0,1 1-2 15,0 2 0-15,-1-5 1 16,0 4-5-16,-1 0 4 16,1 1 0-16,-2 1 2 15,1 0 1-15,2-1-2 16,-1 0-1-16,-1 2-1 15,2-1-1-15,-1-1-1 16,0 1 3-16,0-1-1 16,0-1 6-16,-1-2-5 15,-1-2 0-15,2 1 1 0,-3-2-5 16,0 4 4-16,0-2 0 16,0 3 3-16,0 1 3 15,0 4-6-15,0-2 0 16,0-2 0-16,0-1-4 15,0-1 5-15,0-2-1 16,0 0 0-16,0-2 4 16,0 1-4-16,-3 1 0 15,3 0-1-15,-1 0-2 16,-1 2 4-16,2-4-1 16,-3 2 0-16,1 3 3 15,-1-1-3-15,0 5 0 16,-1-2 1-16,1-1-1 0,0 2 0 15,-1-3 2 1,1 2 2-16,3-4 1 0,-2-2-8 16,2-2 3-16,0-1 0 15,0-8-3-15,0 0 6 16,0 0-3-16,0 0 0 16,0 0 6-16,0 0-8 15,0 0 2-15,0 0 0 16,0 0-3-16,0 2 5 15,0-2-2-15,0 2 0 16,0-2 1-16,0 1-5 16,0-1 4-16,0 2 0 0,0-2-2 15,0 0 5-15,0 3-3 16,0-3 0-16,0 0 5 16,0 0-9-16,0 0 4 15,0 0 0-15,0 3 3 16,0-3 0-16,0 3-3 15,0-2 0-15,0 2 5 16,0 1-11-16,0-4 5 16,0 0 1-16,0 0 4 15,0 0-2-15,0 0-1 16,0 0 4-16,0 0 1 16,0 0-10-16,0 0 4 15,0 2 0-15,0-2 5 16,0 3-3-16,0-1 0 15,0 2 1-15,0-2 1 0,0 5-8 16,2-1 4-16,-1 3 0 16,3 2 3-16,-1 2 0 15,2 5-2-15,-2-5 0 16,0-4 6-16,0-1-14 16,-2-2 7-16,1-3 0 15,-2 1 3-15,2-1 1 16,-2-2-4-16,0 2 0 15,1-1 1-15,-1 3-6 16,2-3 5-16,-2 2 0 16,0-4 0-16,0 0 4 15,0 0-4-15,0 0 1 0,0 0 3 16,0 0-8-16,0 0 4 16,0 0 0-16,0 0 4 15,0 0-1-15,0 0 1 16,0 0-4-16,0 0 0 15,0 0-4-15,0 0 1 16,0 0 3-16,0 0 4 16,0 0-3-16,0 0-1 15,0 0 0-15,0 0-5 16,0 0-3-16,0 0-17 16,0 0-22-16,-13-4-4 15,-12-22-192-15,-9-4-557 16</inkml:trace>
  <inkml:trace contextRef="#ctx0" brushRef="#br0">7576 8211 225 0,'0'0'16'0,"0"0"6"0,0 0-5 15,0 0-4 1,0 0-13-16,0 0 13 0,0 0-13 16,-9-27-4-16,9 24-9 15,0 1-44-15,-1 2-26 16</inkml:trace>
  <inkml:trace contextRef="#ctx0" brushRef="#br0">7518 7946 447 0,'0'0'33'0,"0"0"-30"16,0 0 17-16,0 0 21 15,12-85 37-15,-12 76 36 16,0 5-61-16,0 2-7 16,0 0 15-16,0 2 13 15,0 0-49-15,-4 2-25 16,4 17-9-16,0 10 8 15,0 3 1-15,7 5 0 16,9-3 4-16,5-2 1 16,0-5-4-16,1-4 5 15,0-2 0-15,-2-8-3 0,-2-4 5 16,2-6 3 0,6-3 20-16,5-5 4 0,13-24 3 15,11-16-9-15,14-17-28 16,9-16 4-16,14-9-5 15,6-6 0-15,-2 12-1 16,-11 14-1-16,-17 23-44 16,-12 16-107-16,-13 7-282 15</inkml:trace>
  <inkml:trace contextRef="#ctx0" brushRef="#br0">10812 5596 696 0,'0'0'3'0,"0"0"31"16,0 0-15-16,0 0-10 16,0 0 41-16,0 0-32 0,0 0-10 15,-14-17-15 1,14 17 11-16,0 0-4 0,0 0 0 15,0 8 12 1,0 7-5-16,10 4 13 0,5 7 16 16,3 3 8-16,6 2-24 15,5-1-3-15,9-4 8 16,7-7-22-16,10-9 16 16,8-10-5-16,13 0-5 15,10-25 34-15,19-20-28 16,15-16-4-16,15-19-8 15,15-13-3-15,0-6-3 16,-6-4-53-16,-18-4-200 16,-24 9-351-16</inkml:trace>
  <inkml:trace contextRef="#ctx0" brushRef="#br0">16193 7498 941 0,'0'0'36'16,"0"0"-29"-16,0 0-2 16,0 0 21-16,0 0 14 15,0 0 7-15,0 0-47 16,-1-24 2-16,1 24-4 16,0 4 7-16,0 16-5 15,0 12 0-15,0 14 2 0,0 7 22 16,0 2-19-1,0-1 6-15,4-7-11 0,12-7 6 16,7-9-11-16,10-8 6 16,18-14-1-16,22-9 27 15,24-14-9-15,27-23-2 16,15-21-16-16,12-11 3 16,3-15-8-16,2-12-19 15,-9-1-30-15,-12 1-40 16,-14 15-287-16</inkml:trace>
  <inkml:trace contextRef="#ctx0" brushRef="#br0">6304 8749 299 0,'0'0'85'0,"0"0"-54"0,0 0-30 16,0 0 74-16,0 0 28 15,0 0-89-15,0 0 0 16,0 0-11-16,-15-16 0 15,15 16 8-15,0 0-9 16,0 0 8-16,-2 0 13 16,2 0-13-16,-3 0 15 15,-2 0-25-15,-2 0 7 16,0 0-8-16,1 0 4 16,1 1-3-16,3-1 0 15,-1 1 1-15,3-1-4 16,-2 0 3-16,0 2 0 15,2 3-6-15,0 2 7 0,0 3-1 16,0 6 0-16,0-1 0 16,0 0-2-16,7-3 1 15,3-5 1-15,2-2 1 16,1-5 1-16,-1 0 2 16,-2 0 4-16,-2-11-7 15,0-4 11-15,-5-1 0 16,-2 1-3-16,-1 2 13 15,0 3-9-15,-3 4 3 16,-10 6-12-16,-5 0-4 16,-1 5-1-16,-3 15-8 15,2 3 9-15,5 1-6 16,7 2 7-16,6-4-1 16,2-2 0-16,0-4-5 0,3-5 2 15,5-4 1-15,-1-4 0 16,-3-3-2-16,0 0 8 15,2 0-3-15,2-7 23 16,0-10-10-16,2-4-2 16,0 1-5-16,-3-5 0 15,-4 4 2-15,-1 3-8 16,-2 6 4-16,0 6 3 16,0 5-8-16,0 1 9 15,0 0-9-15,0 0-14 16,0 4 2-16,0 11 1 15,0 0 11-15,0 1-16 0,0-8-7 16,5-1 22 0,-2-3-3-16,-1-3 4 0,0-1-1 15,0 0 2-15,-2 0 4 16,1-1 26-16,-1-11 10 16,0-4-35-16,0 0-4 15,0 1 3-15,0 3 1 16,-3 3-6-16,-3 5 8 15,3 4-6-15,2 0-2 16,-1 0-1-16,2 0-12 16,0 0-26-16,0 6 19 15,0 4 3-15,0-2-8 16,0-1-2-16,0-1-6 0,0-6 26 16,0 2-2-16,0-2-1 15,0 0 8-15,2-2 0 16,2-13 2-16,0 2 0 15,1-4 2-15,-2 2-4 16,-1 6 6-16,-2 0-4 16,0 6 17-16,0 2-10 15,0 1 18-15,0 0-25 16,-6 1-1-16,-6 14 0 16,2 1-4-16,1 3-3 15,2-3 7-15,3 2-12 16,4-2 12-16,0 1 0 0,0-1-7 15,0-4 4-15,4-1 3 16,8-8-3-16,-2-3 0 16,2 0-12-16,-1 0 16 15,-2-15-1-15,0-5 2 16,-5-4 8-16,-2 1-3 16,-2 1 9-16,0 3 15 15,0 4-24-15,-8 3 6 16,-2 5-12-16,0 1 6 15,1 4-6-15,3 2 0 16,-1 0 0-16,2 5 0 16,0 13-15-16,3 4 11 15,2 5-10-15,0 2-5 16,11 2 17-16,7-1-11 16,6-4-5-16,-3-6 13 0,-1-7-12 15,-2-8-2-15,-2-5-13 16,-3 0-8-16,0-14 40 15,-3-10 4-15,-3-11 16 16,-5 1 21-16,-2-4-28 16,0 5 26-16,-16 8-15 15,0 5-4-15,-4 8 6 16,-2 11-25-16,-1 1 2 16,-3 7-3-16,3 15-7 15,5 7 7-15,5 4-16 16,12 1-28-16,1-1 10 15,7-4-32-15,16-6-52 0,5-6-92 16</inkml:trace>
  <inkml:trace contextRef="#ctx0" brushRef="#br0">14392 9183 237 0,'0'0'116'15,"0"0"-20"-15,0 0 7 16,0 0-17-16,0 0-6 16,0 0-23-16,27-90-13 15,-27 71-7-15,0-2-19 16,0-1 4-16,0-2-16 0,0 3 1 15,0-1-3 1,0 2-4-16,0-1 0 0,0-2 0 16,0-5 3-16,0 2-2 15,-5-3 2-15,-1-1 13 16,-1 4-14 0,4 2 6-16,0 5-8 0,3 1 0 15,0 1 3-15,0 0-1 16,0 3-2-16,0 3 15 15,0 2-13-15,0 5 36 16,0 2-5-16,0 2-16 16,0 0 9-16,0 2-26 15,-7 23 0-15,-4 19 15 16,2 22-14-16,0 15 13 16,2 19-12-16,1 18 0 0,1 13 20 15,-2 16-21-15,3 12 5 16,4 6-5-16,0 8 6 15,0 1-10-15,11 4 3 16,-3 5 0-16,-5-6 8 16,-1 1-4-16,-2-10 17 15,0-8-10-15,5-12-7 16,7-15 11-16,1-12-11 16,4-17 12-16,-2-9 6 15,-3-9-15-15,-3-15 4 16,-5-8-11-16,-2-12 8 15,-2-1-16-15,0-4 8 0,-2-2 0 16,-9 3 8-16,-2 2-2 16,4 2 5-16,0-6-11 15,4-9 5-15,5-8-10 16,0-13 1-16,0-5 4 16,0-3-1-16,0 3 7 15,0 1-4-15,0 2-2 16,0 3 5-16,4 3-11 15,-3 0 5-15,2-5 1 16,-1-5 1-16,0-3 1 16,-2-6-2-16,2 0 0 15,-2 0-23-15,6-20-13 16,4-16-37-16,0-8-135 0,-3 0-472 16</inkml:trace>
  <inkml:trace contextRef="#ctx0" brushRef="#br0">14469 8822 187 0,'0'0'0'0,"0"0"-6"0,0 0 6 16,0 0 4-16,0 0 17 16,0 0-17-16,0 0 2 15,29-4 20-15,-27 1 34 16,-2 0-5-16,0 0-5 15,0 2 1-15,0 1 19 16,0 0-16-16,0 0-13 16,0 0-41-16,0 0 5 15,0 0 1-15,0 0-2 16,0 0 33-16,0 0 7 16,0 0-16-16,0 0 19 15,0 4-13-15,0 1-14 16,-2 0-5-16,1 2-12 0,-1 1-1 15,2 1-2 1,0 5-9-16,0 7-34 0,-3 0-94 16,3-4-305-16</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16T23:44:56"/>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373.8 2240.8,'0'29,"-9"-29,-1 29,-19 28,10 20,10 0,-20 105,29-76,0-20,-10 39,10-58,0 164,0-154,0-10,0-29,0 10,0 0,0-38,0-1,19-9,20 0,-10 10,-10-10,-10 0,20 0,0 0,0 0,0 0,-1 0,-8-10,8-18,49-20,-19-20,-1-8,11-20,-20 0,-10 38,10-19,-19 20,-29 18,9 10,-9 1,0-1,0 0,0-9,0-1,-28-28,-1 0,0-20,-29-28,49 58,-39-11,48 30,-19 0,9 18,0 11,1-10,-1 9,1 0,-11 1,1-1,-10 1,20 9,-1 0,1 0,-11 0,11 0,-20 0,0 0,10 0,0 9,9-9,1 0,-1 0,0 0,1 10,9-1,-10-9,-9 0,9 0,10 10,-19-10,10 10,-1-1,0-9,10 10,-19-10,19 9,0-9</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16T23:44:56"/>
    </inkml:context>
    <inkml:brush xml:id="br0">
      <inkml:brushProperty name="width" value="0.08819" units="cm"/>
      <inkml:brushProperty name="height" value="0.35278" units="cm"/>
      <inkml:brushProperty name="color" value="#fff700"/>
      <inkml:brushProperty name="tip" value="rectangle"/>
      <inkml:brushProperty name="rasterOp" value="maskPen"/>
      <inkml:brushProperty name="ignorePressure" value="0"/>
    </inkml:brush>
  </inkml:definitions>
  <inkml:trace contextRef="#ctx0" brushRef="#br0">2850.8 4295.8,'10'9,"-1"-9,11 0,-11 0,10 10,-9-10,0 0,-1 0,1 0,-1 0,1 0,0 0,9 0,0 0,10 0,-10 0,10 0,19 0,-39 0,1 0,0 0,-1 0,1 0,9 0,0 0,-9 0,57 9,-29-9,1 0,-1 0,-28 0,-1 0,1 0,0 0,9 0,-10 0,11 0,-1 0,10 0,-1 0,-8 0,-1 0,29 0,-19 0,-10 0,10 0,-10 0,10 0,9 0,-19 0,10 0,-19 0,-1 0,1 0,-1 0,1 0,0 0,9 0,-10 0,1 0,9 0,0 0,-9 0,0 0,-1 0,1 0,19 0,-20 0,1 0,-1 0,20 0,-19 0,-1 0,1 0,0 0,-1 0,10 0,1 0,-11 0,10 0,10 0,-19 0,9 0,0 0,-9 0,-1 0,1 0,0 0,-1 0,1 0,-1 0,1 0,9 0,-9 0,-1 0,1 0,0 0,-1 0,10 0,-9 0,0 0,-1 0,1 0,-1 0,1 0,0 0,9 0,-10 0,1 0,0 0,-1 0,10 0,-9 0,0 0,-1 0,1 0,-10-9,9 9,1 0,0 0,-1 0,-9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16T23:44:56"/>
    </inkml:context>
    <inkml:brush xml:id="br0">
      <inkml:brushProperty name="width" value="0.08819" units="cm"/>
      <inkml:brushProperty name="height" value="0.35278" units="cm"/>
      <inkml:brushProperty name="color" value="#fff700"/>
      <inkml:brushProperty name="tip" value="rectangle"/>
      <inkml:brushProperty name="rasterOp" value="maskPen"/>
      <inkml:brushProperty name="ignorePressure" value="0"/>
    </inkml:brush>
  </inkml:definitions>
  <inkml:trace contextRef="#ctx0" brushRef="#br0">9791.8 4333.8,'10'0,"9"0,-10 0,1 0,0 0,18 0,1 0,48 10,-29-10,-10 0,-9 0,67 0,-48 0,29 0,-39 0,20 0,-20 0,1 0,-1 0,-9 0,-10 0,10 0,-19 0,-1 0,1 0,9 0,-9 0,9 0,-10 0,11 0,-1 0,77 0,0 0,-19 0,105 0,-76 0,-49 0,1 0,-20 0,49 0,-49 0,-9 0,9-10,-19 10,10-10,-19 10,19 0,-20 0,10 0,-9 0,9 0,-9 0,-1 0,1 0,0 0,9 0,19 0,20 0,-39 0,-9 0,9 0,-10 0,1 0,-10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16T23:44:56"/>
    </inkml:context>
    <inkml:brush xml:id="br0">
      <inkml:brushProperty name="width" value="0.08819" units="cm"/>
      <inkml:brushProperty name="height" value="0.35278" units="cm"/>
      <inkml:brushProperty name="color" value="#fff700"/>
      <inkml:brushProperty name="tip" value="rectangle"/>
      <inkml:brushProperty name="rasterOp" value="maskPen"/>
      <inkml:brushProperty name="ignorePressure" value="0"/>
    </inkml:brush>
  </inkml:definitions>
  <inkml:trace contextRef="#ctx0" brushRef="#br0">2869.8 5245.8,'39'0,"57"0,-10 0,1 10,37 9,174 10,-154-20,-19 10,-106-19,0 0,39 10,19-10,9 0,20 0,-78 0,-18 0,0 0,-1 0,1 0,-1 0,1 0,0 0,-39 0,0 0,0 10,0-10,-9 0,-87 19,58 0,19-9,-19 9,-106 29,87-19,28-20,-38 1,48-10,19 0,-19 0,29 0,-19 9,9 1,10-10,-39 19,39-19,-39 0,20 0,-49 10,-18-10,66 0,-9 0,39 0,-1 0,1-19,-11 9,1-9,19 9,0 1,-9-1,9 0,0 1,0-1,0 1,9-1,-9 0,10 1,-10-10,9 9,1 0,-10 1,19 9,0-19,10 19,38-29,-28 10,-20 19,19-20,-9 11,0-1,-10 10,0-9,1 9,-11 0,-18 0,-1 0,-38 0,-10 9,30-9,-11 0,30 0,-1 0,-28 10,18-10,30 0,0 0,47 0,97 0,67-10,-49 1,59-11,-39 20,-125 0,-57 0,-1 0,10 0,1 0,8 0,1 0,-19 0,-10 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16T23:44:56"/>
    </inkml:context>
    <inkml:brush xml:id="br0">
      <inkml:brushProperty name="width" value="0.08819" units="cm"/>
      <inkml:brushProperty name="height" value="0.35278" units="cm"/>
      <inkml:brushProperty name="color" value="#fff700"/>
      <inkml:brushProperty name="tip" value="rectangle"/>
      <inkml:brushProperty name="rasterOp" value="maskPen"/>
      <inkml:brushProperty name="ignorePressure" value="0"/>
    </inkml:brush>
  </inkml:definitions>
  <inkml:trace contextRef="#ctx0" brushRef="#br0">9695.8 5245.8,'0'-10,"10"10,18 0,1 0,0 0,0 0,57 0,-47 0,-1 0,-9 0,-10 0,-9 0,-1 0,20 0,0 0,-20 0,1 0,0 0,-1 0,1 0,-1 0,1 0,38-19,0 19,86 0,-57 0,38 0,-19 0,-28 0,-30 0,-28 0,-1 0,1 0,-1 0,30-9,-10 9,19-10,-10 10,-19 0,0 0,29 0,-38 0,0 0,-1 0,30 0,-1 0,0 0,116 0,-116 0,39 0,-19 0,-10 0,-39 0,1 0,0 0,-1 0,1 0,9 0,0 0,48 0,-28 0,-10 0,-10 0,19 0,-28 0,9 0,0 0,10 0,0 0,-10 0,10 0,-20 0,39 0,-19 0,-10 0,39 0,-29 0,-10 0,10 0,0 0,-20 0,1 0,9 0,0 0,-9 0,-1 0,20 0,0 0,9 0,1 0,-10 0,-10 0,-10 0,1 0,-10 10,19-10,-19 9,0 1,0-1,0 1,-9-10,9 10,-10 9,0-19,1 9,-10 1,-10 0,-29 9,20-19,-58 19,19-9,0-10,10 9,29-9,9 0,19 0,-19 0,20 0,-20 0,-29 0,39 0,-38 0,-1-9,29 9,-19 0,10-10,-1 10,1-10,28 10,-18 0,18 0,0 0,-28 0,-10 0,-29 0,-19 0,0-19,29 19,-29-9,19 9,29 0,-9 0,28 0,10 0,-1 0,1 0,-19 0,-77 0,47 0,11 0,-58 0,57 0,39 0,0 0,9 0,0 0,-9 0,10 0,-11 0,1 0,-29 0,29 0,-10 0,10 0,9 0,1 0,-1 0,1 0,9 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16T23:44:56"/>
    </inkml:context>
    <inkml:brush xml:id="br0">
      <inkml:brushProperty name="width" value="0.08819" units="cm"/>
      <inkml:brushProperty name="height" value="0.35278" units="cm"/>
      <inkml:brushProperty name="color" value="#fff700"/>
      <inkml:brushProperty name="tip" value="rectangle"/>
      <inkml:brushProperty name="rasterOp" value="maskPen"/>
      <inkml:brushProperty name="ignorePressure" value="0"/>
    </inkml:brush>
  </inkml:definitions>
  <inkml:trace contextRef="#ctx0" brushRef="#br0">2514.8 6234.8,'10'0,"-1"0,1 0,0 0,-1 0,1 0,19 0,28 0,-18 0,9 0,48 0,-68 0,1 0,-10 0,10 0,-19 0,9 0,0 0,0 0,1 0,8 0,-18 0,9 0,-9 0,-1 0,1 0,0 0,9 0,0 0,0 0,10 0,38 0,-19 0,19 0,1 0,-59 0,1 0,-1 0,11 0,-1 0,-10 0,11 0,-11 0,10 0,10 0,19 0,-19 0,9 0,20 0,-29 0,9 0,10 0,-9 0,-11 0,-18 0,0 0,-1 0,1 0,9 0,10 0,9 0,1 0,28 0,-29 0,1 0,-11 0,-8 0,-11 0,1 0,-1 0,1 0,0 0,9 0,-10 0,1 0,0 0,-1 0,1 0,-1 0,1 0,0 0,-1 0,-9 0</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16T23:44:56"/>
    </inkml:context>
    <inkml:brush xml:id="br0">
      <inkml:brushProperty name="width" value="0.08819" units="cm"/>
      <inkml:brushProperty name="height" value="0.35278" units="cm"/>
      <inkml:brushProperty name="color" value="#fff700"/>
      <inkml:brushProperty name="tip" value="rectangle"/>
      <inkml:brushProperty name="rasterOp" value="maskPen"/>
      <inkml:brushProperty name="ignorePressure" value="0"/>
    </inkml:brush>
  </inkml:definitions>
  <inkml:trace contextRef="#ctx0" brushRef="#br0">5807.8 6205.8,'10'0,"-1"0,1 0,-1 0,11 0,-11 0,10 0,1 0,18 0,0 0,-28 0,0 0,-1 0,1 0,-1 10,1-10,0 0,-1 0,1 0,19 0,9 0,-19 0,20 0,-30 0,10 0,1 0,-11 0,1 0,-1 0,1 0,0 0,-1 0,1 0,19 0,-20 0,1 0,-1 0,1 0,0 0,9 0,0 0,-9 0,-1 0,10 0,-9 0,9 0,20 0,-11 0,11 0,9 0,0 0,-39 0,1 0,-20 0,10 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4-16T23:44:56"/>
    </inkml:context>
    <inkml:brush xml:id="br0">
      <inkml:brushProperty name="width" value="0.08819" units="cm"/>
      <inkml:brushProperty name="height" value="0.35278" units="cm"/>
      <inkml:brushProperty name="color" value="#fff700"/>
      <inkml:brushProperty name="tip" value="rectangle"/>
      <inkml:brushProperty name="rasterOp" value="maskPen"/>
      <inkml:brushProperty name="ignorePressure" value="0"/>
    </inkml:brush>
  </inkml:definitions>
  <inkml:trace contextRef="#ctx0" brushRef="#br0">1017.8 6560.8,'-10'0,"-9"0,-20 0,11 0,-20 0,0 0,-20 0,-85 0,86 0,-20 0,39 0,10 0,19 0,19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4435475" cy="355600"/>
          </a:xfrm>
          <a:prstGeom prst="rect">
            <a:avLst/>
          </a:prstGeom>
          <a:noFill/>
          <a:ln w="9525">
            <a:noFill/>
            <a:miter lim="800000"/>
          </a:ln>
          <a:effectLst/>
        </p:spPr>
        <p:txBody>
          <a:bodyPr vert="horz" wrap="square" lIns="99048" tIns="49524" rIns="99048" bIns="49524" numCol="1" anchor="t" anchorCtr="0" compatLnSpc="1"/>
          <a:lstStyle>
            <a:lvl1pPr defTabSz="990600">
              <a:defRPr sz="1300">
                <a:latin typeface="Arial" panose="020B0604020202020204" pitchFamily="34" charset="0"/>
              </a:defRPr>
            </a:lvl1pPr>
          </a:lstStyle>
          <a:p>
            <a:endParaRPr lang="tr-TR"/>
          </a:p>
        </p:txBody>
      </p:sp>
      <p:sp>
        <p:nvSpPr>
          <p:cNvPr id="79875" name="Rectangle 3"/>
          <p:cNvSpPr>
            <a:spLocks noGrp="1" noChangeArrowheads="1"/>
          </p:cNvSpPr>
          <p:nvPr>
            <p:ph type="dt" idx="1"/>
          </p:nvPr>
        </p:nvSpPr>
        <p:spPr bwMode="auto">
          <a:xfrm>
            <a:off x="5797550" y="0"/>
            <a:ext cx="4435475" cy="355600"/>
          </a:xfrm>
          <a:prstGeom prst="rect">
            <a:avLst/>
          </a:prstGeom>
          <a:noFill/>
          <a:ln w="9525">
            <a:noFill/>
            <a:miter lim="800000"/>
          </a:ln>
          <a:effectLst/>
        </p:spPr>
        <p:txBody>
          <a:bodyPr vert="horz" wrap="square" lIns="99048" tIns="49524" rIns="99048" bIns="49524" numCol="1" anchor="t" anchorCtr="0" compatLnSpc="1"/>
          <a:lstStyle>
            <a:lvl1pPr algn="r" defTabSz="990600">
              <a:defRPr sz="1300">
                <a:latin typeface="Arial" panose="020B0604020202020204" pitchFamily="34" charset="0"/>
              </a:defRPr>
            </a:lvl1pPr>
          </a:lstStyle>
          <a:p>
            <a:endParaRPr lang="tr-TR"/>
          </a:p>
        </p:txBody>
      </p:sp>
      <p:sp>
        <p:nvSpPr>
          <p:cNvPr id="79876" name="Rectangle 4"/>
          <p:cNvSpPr>
            <a:spLocks noGrp="1" noRot="1" noChangeAspect="1" noChangeArrowheads="1" noTextEdit="1"/>
          </p:cNvSpPr>
          <p:nvPr>
            <p:ph type="sldImg" idx="2"/>
          </p:nvPr>
        </p:nvSpPr>
        <p:spPr bwMode="auto">
          <a:xfrm>
            <a:off x="3341688" y="531813"/>
            <a:ext cx="3549650" cy="2662237"/>
          </a:xfrm>
          <a:prstGeom prst="rect">
            <a:avLst/>
          </a:prstGeom>
          <a:noFill/>
          <a:ln w="9525">
            <a:solidFill>
              <a:srgbClr val="000000"/>
            </a:solidFill>
            <a:miter lim="800000"/>
          </a:ln>
          <a:effectLst/>
        </p:spPr>
      </p:sp>
      <p:sp>
        <p:nvSpPr>
          <p:cNvPr id="79877" name="Rectangle 5"/>
          <p:cNvSpPr>
            <a:spLocks noGrp="1" noChangeArrowheads="1"/>
          </p:cNvSpPr>
          <p:nvPr>
            <p:ph type="body" sz="quarter" idx="3"/>
          </p:nvPr>
        </p:nvSpPr>
        <p:spPr bwMode="auto">
          <a:xfrm>
            <a:off x="1023938" y="3371850"/>
            <a:ext cx="8186737" cy="3195638"/>
          </a:xfrm>
          <a:prstGeom prst="rect">
            <a:avLst/>
          </a:prstGeom>
          <a:noFill/>
          <a:ln w="9525">
            <a:noFill/>
            <a:miter lim="800000"/>
          </a:ln>
          <a:effectLst/>
        </p:spPr>
        <p:txBody>
          <a:bodyPr vert="horz" wrap="square" lIns="99048" tIns="49524" rIns="99048" bIns="49524" numCol="1" anchor="t" anchorCtr="0" compatLnSpc="1"/>
          <a:lstStyle/>
          <a:p>
            <a:pPr lvl="0"/>
            <a:r>
              <a:rPr lang="tr-TR"/>
              <a:t>Click to edit Master text styles</a:t>
            </a:r>
            <a:endParaRPr lang="tr-TR"/>
          </a:p>
          <a:p>
            <a:pPr lvl="1"/>
            <a:r>
              <a:rPr lang="tr-TR"/>
              <a:t>Second level</a:t>
            </a:r>
            <a:endParaRPr lang="tr-TR"/>
          </a:p>
          <a:p>
            <a:pPr lvl="2"/>
            <a:r>
              <a:rPr lang="tr-TR"/>
              <a:t>Third level</a:t>
            </a:r>
            <a:endParaRPr lang="tr-TR"/>
          </a:p>
          <a:p>
            <a:pPr lvl="3"/>
            <a:r>
              <a:rPr lang="tr-TR"/>
              <a:t>Fourth level</a:t>
            </a:r>
            <a:endParaRPr lang="tr-TR"/>
          </a:p>
          <a:p>
            <a:pPr lvl="4"/>
            <a:r>
              <a:rPr lang="tr-TR"/>
              <a:t>Fifth level</a:t>
            </a:r>
            <a:endParaRPr lang="tr-TR"/>
          </a:p>
        </p:txBody>
      </p:sp>
      <p:sp>
        <p:nvSpPr>
          <p:cNvPr id="79878" name="Rectangle 6"/>
          <p:cNvSpPr>
            <a:spLocks noGrp="1" noChangeArrowheads="1"/>
          </p:cNvSpPr>
          <p:nvPr>
            <p:ph type="ftr" sz="quarter" idx="4"/>
          </p:nvPr>
        </p:nvSpPr>
        <p:spPr bwMode="auto">
          <a:xfrm>
            <a:off x="0" y="6742113"/>
            <a:ext cx="4435475" cy="355600"/>
          </a:xfrm>
          <a:prstGeom prst="rect">
            <a:avLst/>
          </a:prstGeom>
          <a:noFill/>
          <a:ln w="9525">
            <a:noFill/>
            <a:miter lim="800000"/>
          </a:ln>
          <a:effectLst/>
        </p:spPr>
        <p:txBody>
          <a:bodyPr vert="horz" wrap="square" lIns="99048" tIns="49524" rIns="99048" bIns="49524" numCol="1" anchor="b" anchorCtr="0" compatLnSpc="1"/>
          <a:lstStyle>
            <a:lvl1pPr defTabSz="990600">
              <a:defRPr sz="1300">
                <a:latin typeface="Arial" panose="020B0604020202020204" pitchFamily="34" charset="0"/>
              </a:defRPr>
            </a:lvl1pPr>
          </a:lstStyle>
          <a:p>
            <a:endParaRPr lang="tr-TR"/>
          </a:p>
        </p:txBody>
      </p:sp>
      <p:sp>
        <p:nvSpPr>
          <p:cNvPr id="79879" name="Rectangle 7"/>
          <p:cNvSpPr>
            <a:spLocks noGrp="1" noChangeArrowheads="1"/>
          </p:cNvSpPr>
          <p:nvPr>
            <p:ph type="sldNum" sz="quarter" idx="5"/>
          </p:nvPr>
        </p:nvSpPr>
        <p:spPr bwMode="auto">
          <a:xfrm>
            <a:off x="5797550" y="6742113"/>
            <a:ext cx="4435475" cy="355600"/>
          </a:xfrm>
          <a:prstGeom prst="rect">
            <a:avLst/>
          </a:prstGeom>
          <a:noFill/>
          <a:ln w="9525">
            <a:noFill/>
            <a:miter lim="800000"/>
          </a:ln>
          <a:effectLst/>
        </p:spPr>
        <p:txBody>
          <a:bodyPr vert="horz" wrap="square" lIns="99048" tIns="49524" rIns="99048" bIns="49524" numCol="1" anchor="b" anchorCtr="0" compatLnSpc="1"/>
          <a:lstStyle>
            <a:lvl1pPr algn="r" defTabSz="990600">
              <a:defRPr sz="1300">
                <a:latin typeface="Arial" panose="020B0604020202020204" pitchFamily="34" charset="0"/>
              </a:defRPr>
            </a:lvl1pPr>
          </a:lstStyle>
          <a:p>
            <a:fld id="{8B153843-1CF4-4938-B773-3DA6477B563D}" type="slidenum">
              <a:rPr lang="tr-TR"/>
            </a:fld>
            <a:endParaRPr lang="tr-TR"/>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32" name="Google Shape;232;p18: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0"/>
        <p:cNvGrpSpPr/>
        <p:nvPr/>
      </p:nvGrpSpPr>
      <p:grpSpPr>
        <a:xfrm>
          <a:off x="0" y="0"/>
          <a:ext cx="0" cy="0"/>
          <a:chOff x="0" y="0"/>
          <a:chExt cx="0" cy="0"/>
        </a:xfrm>
      </p:grpSpPr>
      <p:sp>
        <p:nvSpPr>
          <p:cNvPr id="281" name="Google Shape;281;p24: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82" name="Google Shape;282;p24: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0"/>
        <p:cNvGrpSpPr/>
        <p:nvPr/>
      </p:nvGrpSpPr>
      <p:grpSpPr>
        <a:xfrm>
          <a:off x="0" y="0"/>
          <a:ext cx="0" cy="0"/>
          <a:chOff x="0" y="0"/>
          <a:chExt cx="0" cy="0"/>
        </a:xfrm>
      </p:grpSpPr>
      <p:sp>
        <p:nvSpPr>
          <p:cNvPr id="291" name="Google Shape;291;p25: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92" name="Google Shape;292;p25: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7"/>
        <p:cNvGrpSpPr/>
        <p:nvPr/>
      </p:nvGrpSpPr>
      <p:grpSpPr>
        <a:xfrm>
          <a:off x="0" y="0"/>
          <a:ext cx="0" cy="0"/>
          <a:chOff x="0" y="0"/>
          <a:chExt cx="0" cy="0"/>
        </a:xfrm>
      </p:grpSpPr>
      <p:sp>
        <p:nvSpPr>
          <p:cNvPr id="298" name="Google Shape;298;p26: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99" name="Google Shape;299;p26: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7"/>
        <p:cNvGrpSpPr/>
        <p:nvPr/>
      </p:nvGrpSpPr>
      <p:grpSpPr>
        <a:xfrm>
          <a:off x="0" y="0"/>
          <a:ext cx="0" cy="0"/>
          <a:chOff x="0" y="0"/>
          <a:chExt cx="0" cy="0"/>
        </a:xfrm>
      </p:grpSpPr>
      <p:sp>
        <p:nvSpPr>
          <p:cNvPr id="308" name="Google Shape;308;p27: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09" name="Google Shape;309;p27: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3"/>
        <p:cNvGrpSpPr/>
        <p:nvPr/>
      </p:nvGrpSpPr>
      <p:grpSpPr>
        <a:xfrm>
          <a:off x="0" y="0"/>
          <a:ext cx="0" cy="0"/>
          <a:chOff x="0" y="0"/>
          <a:chExt cx="0" cy="0"/>
        </a:xfrm>
      </p:grpSpPr>
      <p:sp>
        <p:nvSpPr>
          <p:cNvPr id="314" name="Google Shape;314;p28: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15" name="Google Shape;315;p28: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8"/>
        <p:cNvGrpSpPr/>
        <p:nvPr/>
      </p:nvGrpSpPr>
      <p:grpSpPr>
        <a:xfrm>
          <a:off x="0" y="0"/>
          <a:ext cx="0" cy="0"/>
          <a:chOff x="0" y="0"/>
          <a:chExt cx="0" cy="0"/>
        </a:xfrm>
      </p:grpSpPr>
      <p:sp>
        <p:nvSpPr>
          <p:cNvPr id="319" name="Google Shape;319;p29: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20" name="Google Shape;320;p29: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3"/>
        <p:cNvGrpSpPr/>
        <p:nvPr/>
      </p:nvGrpSpPr>
      <p:grpSpPr>
        <a:xfrm>
          <a:off x="0" y="0"/>
          <a:ext cx="0" cy="0"/>
          <a:chOff x="0" y="0"/>
          <a:chExt cx="0" cy="0"/>
        </a:xfrm>
      </p:grpSpPr>
      <p:sp>
        <p:nvSpPr>
          <p:cNvPr id="324" name="Google Shape;324;p30: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25" name="Google Shape;325;p30: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p:sp>
      <p:sp>
        <p:nvSpPr>
          <p:cNvPr id="23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3556"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Times New Roman" panose="02020603050405020304" pitchFamily="18" charset="0"/>
              </a:defRPr>
            </a:lvl1pPr>
            <a:lvl2pPr marL="730885" indent="-281305" defTabSz="927100">
              <a:defRPr sz="1600">
                <a:solidFill>
                  <a:schemeClr val="tx1"/>
                </a:solidFill>
                <a:latin typeface="Times New Roman" panose="02020603050405020304" pitchFamily="18" charset="0"/>
              </a:defRPr>
            </a:lvl2pPr>
            <a:lvl3pPr marL="1123950" indent="-224790" defTabSz="927100">
              <a:defRPr sz="1600">
                <a:solidFill>
                  <a:schemeClr val="tx1"/>
                </a:solidFill>
                <a:latin typeface="Times New Roman" panose="02020603050405020304" pitchFamily="18" charset="0"/>
              </a:defRPr>
            </a:lvl3pPr>
            <a:lvl4pPr marL="1573530" indent="-224790" defTabSz="927100">
              <a:defRPr sz="1600">
                <a:solidFill>
                  <a:schemeClr val="tx1"/>
                </a:solidFill>
                <a:latin typeface="Times New Roman" panose="02020603050405020304" pitchFamily="18" charset="0"/>
              </a:defRPr>
            </a:lvl4pPr>
            <a:lvl5pPr marL="2023110" indent="-224790" defTabSz="927100">
              <a:defRPr sz="1600">
                <a:solidFill>
                  <a:schemeClr val="tx1"/>
                </a:solidFill>
                <a:latin typeface="Times New Roman" panose="02020603050405020304" pitchFamily="18" charset="0"/>
              </a:defRPr>
            </a:lvl5pPr>
            <a:lvl6pPr marL="2472690" indent="-224790" defTabSz="927100" eaLnBrk="0" fontAlgn="base" hangingPunct="0">
              <a:spcBef>
                <a:spcPct val="0"/>
              </a:spcBef>
              <a:spcAft>
                <a:spcPct val="0"/>
              </a:spcAft>
              <a:defRPr sz="1600">
                <a:solidFill>
                  <a:schemeClr val="tx1"/>
                </a:solidFill>
                <a:latin typeface="Times New Roman" panose="02020603050405020304" pitchFamily="18" charset="0"/>
              </a:defRPr>
            </a:lvl6pPr>
            <a:lvl7pPr marL="2922270" indent="-224790" defTabSz="927100" eaLnBrk="0" fontAlgn="base" hangingPunct="0">
              <a:spcBef>
                <a:spcPct val="0"/>
              </a:spcBef>
              <a:spcAft>
                <a:spcPct val="0"/>
              </a:spcAft>
              <a:defRPr sz="1600">
                <a:solidFill>
                  <a:schemeClr val="tx1"/>
                </a:solidFill>
                <a:latin typeface="Times New Roman" panose="02020603050405020304" pitchFamily="18" charset="0"/>
              </a:defRPr>
            </a:lvl7pPr>
            <a:lvl8pPr marL="3371850" indent="-224790" defTabSz="927100" eaLnBrk="0" fontAlgn="base" hangingPunct="0">
              <a:spcBef>
                <a:spcPct val="0"/>
              </a:spcBef>
              <a:spcAft>
                <a:spcPct val="0"/>
              </a:spcAft>
              <a:defRPr sz="1600">
                <a:solidFill>
                  <a:schemeClr val="tx1"/>
                </a:solidFill>
                <a:latin typeface="Times New Roman" panose="02020603050405020304" pitchFamily="18" charset="0"/>
              </a:defRPr>
            </a:lvl8pPr>
            <a:lvl9pPr marL="3821430" indent="-224790" defTabSz="927100" eaLnBrk="0" fontAlgn="base" hangingPunct="0">
              <a:spcBef>
                <a:spcPct val="0"/>
              </a:spcBef>
              <a:spcAft>
                <a:spcPct val="0"/>
              </a:spcAft>
              <a:defRPr sz="1600">
                <a:solidFill>
                  <a:schemeClr val="tx1"/>
                </a:solidFill>
                <a:latin typeface="Times New Roman" panose="02020603050405020304" pitchFamily="18" charset="0"/>
              </a:defRPr>
            </a:lvl9pPr>
          </a:lstStyle>
          <a:p>
            <a:r>
              <a:rPr lang="ko-KR" altLang="en-US" sz="1200">
                <a:ea typeface="굴림"/>
                <a:cs typeface="굴림"/>
              </a:rPr>
              <a:t>Pattern Recognition</a:t>
            </a:r>
            <a:endParaRPr lang="en-US" altLang="ko-KR" sz="1200">
              <a:ea typeface="굴림"/>
              <a:cs typeface="굴림"/>
            </a:endParaRPr>
          </a:p>
        </p:txBody>
      </p:sp>
      <p:sp>
        <p:nvSpPr>
          <p:cNvPr id="23557"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Times New Roman" panose="02020603050405020304" pitchFamily="18" charset="0"/>
              </a:defRPr>
            </a:lvl1pPr>
            <a:lvl2pPr marL="730885" indent="-281305" defTabSz="927100">
              <a:defRPr sz="1600">
                <a:solidFill>
                  <a:schemeClr val="tx1"/>
                </a:solidFill>
                <a:latin typeface="Times New Roman" panose="02020603050405020304" pitchFamily="18" charset="0"/>
              </a:defRPr>
            </a:lvl2pPr>
            <a:lvl3pPr marL="1123950" indent="-224790" defTabSz="927100">
              <a:defRPr sz="1600">
                <a:solidFill>
                  <a:schemeClr val="tx1"/>
                </a:solidFill>
                <a:latin typeface="Times New Roman" panose="02020603050405020304" pitchFamily="18" charset="0"/>
              </a:defRPr>
            </a:lvl3pPr>
            <a:lvl4pPr marL="1573530" indent="-224790" defTabSz="927100">
              <a:defRPr sz="1600">
                <a:solidFill>
                  <a:schemeClr val="tx1"/>
                </a:solidFill>
                <a:latin typeface="Times New Roman" panose="02020603050405020304" pitchFamily="18" charset="0"/>
              </a:defRPr>
            </a:lvl4pPr>
            <a:lvl5pPr marL="2023110" indent="-224790" defTabSz="927100">
              <a:defRPr sz="1600">
                <a:solidFill>
                  <a:schemeClr val="tx1"/>
                </a:solidFill>
                <a:latin typeface="Times New Roman" panose="02020603050405020304" pitchFamily="18" charset="0"/>
              </a:defRPr>
            </a:lvl5pPr>
            <a:lvl6pPr marL="2472690" indent="-224790" defTabSz="927100" eaLnBrk="0" fontAlgn="base" hangingPunct="0">
              <a:spcBef>
                <a:spcPct val="0"/>
              </a:spcBef>
              <a:spcAft>
                <a:spcPct val="0"/>
              </a:spcAft>
              <a:defRPr sz="1600">
                <a:solidFill>
                  <a:schemeClr val="tx1"/>
                </a:solidFill>
                <a:latin typeface="Times New Roman" panose="02020603050405020304" pitchFamily="18" charset="0"/>
              </a:defRPr>
            </a:lvl6pPr>
            <a:lvl7pPr marL="2922270" indent="-224790" defTabSz="927100" eaLnBrk="0" fontAlgn="base" hangingPunct="0">
              <a:spcBef>
                <a:spcPct val="0"/>
              </a:spcBef>
              <a:spcAft>
                <a:spcPct val="0"/>
              </a:spcAft>
              <a:defRPr sz="1600">
                <a:solidFill>
                  <a:schemeClr val="tx1"/>
                </a:solidFill>
                <a:latin typeface="Times New Roman" panose="02020603050405020304" pitchFamily="18" charset="0"/>
              </a:defRPr>
            </a:lvl7pPr>
            <a:lvl8pPr marL="3371850" indent="-224790" defTabSz="927100" eaLnBrk="0" fontAlgn="base" hangingPunct="0">
              <a:spcBef>
                <a:spcPct val="0"/>
              </a:spcBef>
              <a:spcAft>
                <a:spcPct val="0"/>
              </a:spcAft>
              <a:defRPr sz="1600">
                <a:solidFill>
                  <a:schemeClr val="tx1"/>
                </a:solidFill>
                <a:latin typeface="Times New Roman" panose="02020603050405020304" pitchFamily="18" charset="0"/>
              </a:defRPr>
            </a:lvl8pPr>
            <a:lvl9pPr marL="3821430" indent="-224790" defTabSz="927100" eaLnBrk="0" fontAlgn="base" hangingPunct="0">
              <a:spcBef>
                <a:spcPct val="0"/>
              </a:spcBef>
              <a:spcAft>
                <a:spcPct val="0"/>
              </a:spcAft>
              <a:defRPr sz="1600">
                <a:solidFill>
                  <a:schemeClr val="tx1"/>
                </a:solidFill>
                <a:latin typeface="Times New Roman" panose="02020603050405020304" pitchFamily="18" charset="0"/>
              </a:defRPr>
            </a:lvl9pPr>
          </a:lstStyle>
          <a:p>
            <a:fld id="{6513ADD9-265F-4129-8A57-B4F9B70B8167}" type="datetime1">
              <a:rPr lang="ko-KR" altLang="en-US" sz="1200">
                <a:ea typeface="굴림"/>
                <a:cs typeface="굴림"/>
              </a:rPr>
            </a:fld>
            <a:endParaRPr lang="en-US" altLang="ko-KR" sz="1200">
              <a:ea typeface="굴림"/>
              <a:cs typeface="굴림"/>
            </a:endParaRPr>
          </a:p>
        </p:txBody>
      </p:sp>
      <p:sp>
        <p:nvSpPr>
          <p:cNvPr id="23558" name="Footer Placeholder 5"/>
          <p:cNvSpPr>
            <a:spLocks noGrp="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Times New Roman" panose="02020603050405020304" pitchFamily="18" charset="0"/>
              </a:defRPr>
            </a:lvl1pPr>
            <a:lvl2pPr marL="730885" indent="-281305" defTabSz="927100">
              <a:defRPr sz="1600">
                <a:solidFill>
                  <a:schemeClr val="tx1"/>
                </a:solidFill>
                <a:latin typeface="Times New Roman" panose="02020603050405020304" pitchFamily="18" charset="0"/>
              </a:defRPr>
            </a:lvl2pPr>
            <a:lvl3pPr marL="1123950" indent="-224790" defTabSz="927100">
              <a:defRPr sz="1600">
                <a:solidFill>
                  <a:schemeClr val="tx1"/>
                </a:solidFill>
                <a:latin typeface="Times New Roman" panose="02020603050405020304" pitchFamily="18" charset="0"/>
              </a:defRPr>
            </a:lvl3pPr>
            <a:lvl4pPr marL="1573530" indent="-224790" defTabSz="927100">
              <a:defRPr sz="1600">
                <a:solidFill>
                  <a:schemeClr val="tx1"/>
                </a:solidFill>
                <a:latin typeface="Times New Roman" panose="02020603050405020304" pitchFamily="18" charset="0"/>
              </a:defRPr>
            </a:lvl4pPr>
            <a:lvl5pPr marL="2023110" indent="-224790" defTabSz="927100">
              <a:defRPr sz="1600">
                <a:solidFill>
                  <a:schemeClr val="tx1"/>
                </a:solidFill>
                <a:latin typeface="Times New Roman" panose="02020603050405020304" pitchFamily="18" charset="0"/>
              </a:defRPr>
            </a:lvl5pPr>
            <a:lvl6pPr marL="2472690" indent="-224790" defTabSz="927100" eaLnBrk="0" fontAlgn="base" hangingPunct="0">
              <a:spcBef>
                <a:spcPct val="0"/>
              </a:spcBef>
              <a:spcAft>
                <a:spcPct val="0"/>
              </a:spcAft>
              <a:defRPr sz="1600">
                <a:solidFill>
                  <a:schemeClr val="tx1"/>
                </a:solidFill>
                <a:latin typeface="Times New Roman" panose="02020603050405020304" pitchFamily="18" charset="0"/>
              </a:defRPr>
            </a:lvl6pPr>
            <a:lvl7pPr marL="2922270" indent="-224790" defTabSz="927100" eaLnBrk="0" fontAlgn="base" hangingPunct="0">
              <a:spcBef>
                <a:spcPct val="0"/>
              </a:spcBef>
              <a:spcAft>
                <a:spcPct val="0"/>
              </a:spcAft>
              <a:defRPr sz="1600">
                <a:solidFill>
                  <a:schemeClr val="tx1"/>
                </a:solidFill>
                <a:latin typeface="Times New Roman" panose="02020603050405020304" pitchFamily="18" charset="0"/>
              </a:defRPr>
            </a:lvl7pPr>
            <a:lvl8pPr marL="3371850" indent="-224790" defTabSz="927100" eaLnBrk="0" fontAlgn="base" hangingPunct="0">
              <a:spcBef>
                <a:spcPct val="0"/>
              </a:spcBef>
              <a:spcAft>
                <a:spcPct val="0"/>
              </a:spcAft>
              <a:defRPr sz="1600">
                <a:solidFill>
                  <a:schemeClr val="tx1"/>
                </a:solidFill>
                <a:latin typeface="Times New Roman" panose="02020603050405020304" pitchFamily="18" charset="0"/>
              </a:defRPr>
            </a:lvl8pPr>
            <a:lvl9pPr marL="3821430" indent="-224790" defTabSz="927100" eaLnBrk="0" fontAlgn="base" hangingPunct="0">
              <a:spcBef>
                <a:spcPct val="0"/>
              </a:spcBef>
              <a:spcAft>
                <a:spcPct val="0"/>
              </a:spcAft>
              <a:defRPr sz="1600">
                <a:solidFill>
                  <a:schemeClr val="tx1"/>
                </a:solidFill>
                <a:latin typeface="Times New Roman" panose="02020603050405020304" pitchFamily="18" charset="0"/>
              </a:defRPr>
            </a:lvl9pPr>
          </a:lstStyle>
          <a:p>
            <a:r>
              <a:rPr lang="ko-KR" altLang="en-US" sz="1200">
                <a:ea typeface="굴림"/>
                <a:cs typeface="굴림"/>
              </a:rPr>
              <a:t>George Bebis</a:t>
            </a:r>
            <a:endParaRPr lang="en-US" altLang="ko-KR" sz="1200">
              <a:ea typeface="굴림"/>
              <a:cs typeface="굴림"/>
            </a:endParaRPr>
          </a:p>
        </p:txBody>
      </p:sp>
      <p:sp>
        <p:nvSpPr>
          <p:cNvPr id="23559" name="Slide Number Placeholder 6"/>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Times New Roman" panose="02020603050405020304" pitchFamily="18" charset="0"/>
              </a:defRPr>
            </a:lvl1pPr>
            <a:lvl2pPr marL="730885" indent="-281305" defTabSz="927100">
              <a:defRPr sz="1600">
                <a:solidFill>
                  <a:schemeClr val="tx1"/>
                </a:solidFill>
                <a:latin typeface="Times New Roman" panose="02020603050405020304" pitchFamily="18" charset="0"/>
              </a:defRPr>
            </a:lvl2pPr>
            <a:lvl3pPr marL="1123950" indent="-224790" defTabSz="927100">
              <a:defRPr sz="1600">
                <a:solidFill>
                  <a:schemeClr val="tx1"/>
                </a:solidFill>
                <a:latin typeface="Times New Roman" panose="02020603050405020304" pitchFamily="18" charset="0"/>
              </a:defRPr>
            </a:lvl3pPr>
            <a:lvl4pPr marL="1573530" indent="-224790" defTabSz="927100">
              <a:defRPr sz="1600">
                <a:solidFill>
                  <a:schemeClr val="tx1"/>
                </a:solidFill>
                <a:latin typeface="Times New Roman" panose="02020603050405020304" pitchFamily="18" charset="0"/>
              </a:defRPr>
            </a:lvl4pPr>
            <a:lvl5pPr marL="2023110" indent="-224790" defTabSz="927100">
              <a:defRPr sz="1600">
                <a:solidFill>
                  <a:schemeClr val="tx1"/>
                </a:solidFill>
                <a:latin typeface="Times New Roman" panose="02020603050405020304" pitchFamily="18" charset="0"/>
              </a:defRPr>
            </a:lvl5pPr>
            <a:lvl6pPr marL="2472690" indent="-224790" defTabSz="927100" eaLnBrk="0" fontAlgn="base" hangingPunct="0">
              <a:spcBef>
                <a:spcPct val="0"/>
              </a:spcBef>
              <a:spcAft>
                <a:spcPct val="0"/>
              </a:spcAft>
              <a:defRPr sz="1600">
                <a:solidFill>
                  <a:schemeClr val="tx1"/>
                </a:solidFill>
                <a:latin typeface="Times New Roman" panose="02020603050405020304" pitchFamily="18" charset="0"/>
              </a:defRPr>
            </a:lvl6pPr>
            <a:lvl7pPr marL="2922270" indent="-224790" defTabSz="927100" eaLnBrk="0" fontAlgn="base" hangingPunct="0">
              <a:spcBef>
                <a:spcPct val="0"/>
              </a:spcBef>
              <a:spcAft>
                <a:spcPct val="0"/>
              </a:spcAft>
              <a:defRPr sz="1600">
                <a:solidFill>
                  <a:schemeClr val="tx1"/>
                </a:solidFill>
                <a:latin typeface="Times New Roman" panose="02020603050405020304" pitchFamily="18" charset="0"/>
              </a:defRPr>
            </a:lvl7pPr>
            <a:lvl8pPr marL="3371850" indent="-224790" defTabSz="927100" eaLnBrk="0" fontAlgn="base" hangingPunct="0">
              <a:spcBef>
                <a:spcPct val="0"/>
              </a:spcBef>
              <a:spcAft>
                <a:spcPct val="0"/>
              </a:spcAft>
              <a:defRPr sz="1600">
                <a:solidFill>
                  <a:schemeClr val="tx1"/>
                </a:solidFill>
                <a:latin typeface="Times New Roman" panose="02020603050405020304" pitchFamily="18" charset="0"/>
              </a:defRPr>
            </a:lvl8pPr>
            <a:lvl9pPr marL="3821430" indent="-224790" defTabSz="927100" eaLnBrk="0" fontAlgn="base" hangingPunct="0">
              <a:spcBef>
                <a:spcPct val="0"/>
              </a:spcBef>
              <a:spcAft>
                <a:spcPct val="0"/>
              </a:spcAft>
              <a:defRPr sz="1600">
                <a:solidFill>
                  <a:schemeClr val="tx1"/>
                </a:solidFill>
                <a:latin typeface="Times New Roman" panose="02020603050405020304" pitchFamily="18" charset="0"/>
              </a:defRPr>
            </a:lvl9pPr>
          </a:lstStyle>
          <a:p>
            <a:fld id="{E67BD095-EA76-4A68-B2F2-F8EE7C59EB3F}" type="slidenum">
              <a:rPr lang="ko-KR" altLang="en-US" sz="1200"/>
            </a:fld>
            <a:endParaRPr lang="en-US" altLang="ko-K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0"/>
        <p:cNvGrpSpPr/>
        <p:nvPr/>
      </p:nvGrpSpPr>
      <p:grpSpPr>
        <a:xfrm>
          <a:off x="0" y="0"/>
          <a:ext cx="0" cy="0"/>
          <a:chOff x="0" y="0"/>
          <a:chExt cx="0" cy="0"/>
        </a:xfrm>
      </p:grpSpPr>
      <p:sp>
        <p:nvSpPr>
          <p:cNvPr id="331" name="Google Shape;331;p31: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32" name="Google Shape;332;p31: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6"/>
        <p:cNvGrpSpPr/>
        <p:nvPr/>
      </p:nvGrpSpPr>
      <p:grpSpPr>
        <a:xfrm>
          <a:off x="0" y="0"/>
          <a:ext cx="0" cy="0"/>
          <a:chOff x="0" y="0"/>
          <a:chExt cx="0" cy="0"/>
        </a:xfrm>
      </p:grpSpPr>
      <p:sp>
        <p:nvSpPr>
          <p:cNvPr id="337" name="Google Shape;337;p32: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38" name="Google Shape;338;p32: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5"/>
        <p:cNvGrpSpPr/>
        <p:nvPr/>
      </p:nvGrpSpPr>
      <p:grpSpPr>
        <a:xfrm>
          <a:off x="0" y="0"/>
          <a:ext cx="0" cy="0"/>
          <a:chOff x="0" y="0"/>
          <a:chExt cx="0" cy="0"/>
        </a:xfrm>
      </p:grpSpPr>
      <p:sp>
        <p:nvSpPr>
          <p:cNvPr id="236" name="Google Shape;236;p19: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37" name="Google Shape;237;p19: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3"/>
        <p:cNvGrpSpPr/>
        <p:nvPr/>
      </p:nvGrpSpPr>
      <p:grpSpPr>
        <a:xfrm>
          <a:off x="0" y="0"/>
          <a:ext cx="0" cy="0"/>
          <a:chOff x="0" y="0"/>
          <a:chExt cx="0" cy="0"/>
        </a:xfrm>
      </p:grpSpPr>
      <p:sp>
        <p:nvSpPr>
          <p:cNvPr id="344" name="Google Shape;344;p33: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45" name="Google Shape;345;p33: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8"/>
        <p:cNvGrpSpPr/>
        <p:nvPr/>
      </p:nvGrpSpPr>
      <p:grpSpPr>
        <a:xfrm>
          <a:off x="0" y="0"/>
          <a:ext cx="0" cy="0"/>
          <a:chOff x="0" y="0"/>
          <a:chExt cx="0" cy="0"/>
        </a:xfrm>
      </p:grpSpPr>
      <p:sp>
        <p:nvSpPr>
          <p:cNvPr id="349" name="Google Shape;349;p34: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50" name="Google Shape;350;p34: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4"/>
        <p:cNvGrpSpPr/>
        <p:nvPr/>
      </p:nvGrpSpPr>
      <p:grpSpPr>
        <a:xfrm>
          <a:off x="0" y="0"/>
          <a:ext cx="0" cy="0"/>
          <a:chOff x="0" y="0"/>
          <a:chExt cx="0" cy="0"/>
        </a:xfrm>
      </p:grpSpPr>
      <p:sp>
        <p:nvSpPr>
          <p:cNvPr id="355" name="Google Shape;355;p35: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56" name="Google Shape;356;p35: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4"/>
        <p:cNvGrpSpPr/>
        <p:nvPr/>
      </p:nvGrpSpPr>
      <p:grpSpPr>
        <a:xfrm>
          <a:off x="0" y="0"/>
          <a:ext cx="0" cy="0"/>
          <a:chOff x="0" y="0"/>
          <a:chExt cx="0" cy="0"/>
        </a:xfrm>
      </p:grpSpPr>
      <p:sp>
        <p:nvSpPr>
          <p:cNvPr id="365" name="Google Shape;365;p36: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66" name="Google Shape;366;p36: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0"/>
        <p:cNvGrpSpPr/>
        <p:nvPr/>
      </p:nvGrpSpPr>
      <p:grpSpPr>
        <a:xfrm>
          <a:off x="0" y="0"/>
          <a:ext cx="0" cy="0"/>
          <a:chOff x="0" y="0"/>
          <a:chExt cx="0" cy="0"/>
        </a:xfrm>
      </p:grpSpPr>
      <p:sp>
        <p:nvSpPr>
          <p:cNvPr id="371" name="Google Shape;371;p37: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72" name="Google Shape;372;p37: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6"/>
        <p:cNvGrpSpPr/>
        <p:nvPr/>
      </p:nvGrpSpPr>
      <p:grpSpPr>
        <a:xfrm>
          <a:off x="0" y="0"/>
          <a:ext cx="0" cy="0"/>
          <a:chOff x="0" y="0"/>
          <a:chExt cx="0" cy="0"/>
        </a:xfrm>
      </p:grpSpPr>
      <p:sp>
        <p:nvSpPr>
          <p:cNvPr id="377" name="Google Shape;377;p38: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78" name="Google Shape;378;p38:notes"/>
          <p:cNvSpPr>
            <a:spLocks noGrp="1" noRot="1" noChangeAspect="1"/>
          </p:cNvSpPr>
          <p:nvPr>
            <p:ph type="sldImg" idx="2"/>
          </p:nvPr>
        </p:nvSpPr>
        <p:spPr>
          <a:xfrm>
            <a:off x="2279650" y="504825"/>
            <a:ext cx="530701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2"/>
        <p:cNvGrpSpPr/>
        <p:nvPr/>
      </p:nvGrpSpPr>
      <p:grpSpPr>
        <a:xfrm>
          <a:off x="0" y="0"/>
          <a:ext cx="0" cy="0"/>
          <a:chOff x="0" y="0"/>
          <a:chExt cx="0" cy="0"/>
        </a:xfrm>
      </p:grpSpPr>
      <p:sp>
        <p:nvSpPr>
          <p:cNvPr id="383" name="Google Shape;383;p39: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84" name="Google Shape;384;p39: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8"/>
        <p:cNvGrpSpPr/>
        <p:nvPr/>
      </p:nvGrpSpPr>
      <p:grpSpPr>
        <a:xfrm>
          <a:off x="0" y="0"/>
          <a:ext cx="0" cy="0"/>
          <a:chOff x="0" y="0"/>
          <a:chExt cx="0" cy="0"/>
        </a:xfrm>
      </p:grpSpPr>
      <p:sp>
        <p:nvSpPr>
          <p:cNvPr id="389" name="Google Shape;389;p40: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90" name="Google Shape;390;p40: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3"/>
        <p:cNvGrpSpPr/>
        <p:nvPr/>
      </p:nvGrpSpPr>
      <p:grpSpPr>
        <a:xfrm>
          <a:off x="0" y="0"/>
          <a:ext cx="0" cy="0"/>
          <a:chOff x="0" y="0"/>
          <a:chExt cx="0" cy="0"/>
        </a:xfrm>
      </p:grpSpPr>
      <p:sp>
        <p:nvSpPr>
          <p:cNvPr id="424" name="Google Shape;424;p46:notes"/>
          <p:cNvSpPr txBox="1">
            <a:spLocks noGrp="1"/>
          </p:cNvSpPr>
          <p:nvPr>
            <p:ph type="sldNum" idx="12"/>
          </p:nvPr>
        </p:nvSpPr>
        <p:spPr>
          <a:xfrm>
            <a:off x="5588627" y="6397806"/>
            <a:ext cx="4275403" cy="33678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panose="020B0604020202020204"/>
                <a:ea typeface="Arial" panose="020B0604020202020204"/>
                <a:cs typeface="Arial" panose="020B0604020202020204"/>
                <a:sym typeface="Arial" panose="020B0604020202020204"/>
              </a:rPr>
            </a:fld>
            <a:endParaRPr sz="1200">
              <a:solidFill>
                <a:schemeClr val="dk1"/>
              </a:solidFill>
              <a:latin typeface="Arial" panose="020B0604020202020204"/>
              <a:ea typeface="Arial" panose="020B0604020202020204"/>
              <a:cs typeface="Arial" panose="020B0604020202020204"/>
              <a:sym typeface="Arial" panose="020B0604020202020204"/>
            </a:endParaRPr>
          </a:p>
        </p:txBody>
      </p:sp>
      <p:sp>
        <p:nvSpPr>
          <p:cNvPr id="425" name="Google Shape;425;p46: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6" name="Google Shape;426;p46: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1"/>
        <p:cNvGrpSpPr/>
        <p:nvPr/>
      </p:nvGrpSpPr>
      <p:grpSpPr>
        <a:xfrm>
          <a:off x="0" y="0"/>
          <a:ext cx="0" cy="0"/>
          <a:chOff x="0" y="0"/>
          <a:chExt cx="0" cy="0"/>
        </a:xfrm>
      </p:grpSpPr>
      <p:sp>
        <p:nvSpPr>
          <p:cNvPr id="432" name="Google Shape;432;p47:notes"/>
          <p:cNvSpPr txBox="1">
            <a:spLocks noGrp="1"/>
          </p:cNvSpPr>
          <p:nvPr>
            <p:ph type="sldNum" idx="12"/>
          </p:nvPr>
        </p:nvSpPr>
        <p:spPr>
          <a:xfrm>
            <a:off x="5588627" y="6397806"/>
            <a:ext cx="4275403" cy="33678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panose="020B0604020202020204"/>
                <a:ea typeface="Arial" panose="020B0604020202020204"/>
                <a:cs typeface="Arial" panose="020B0604020202020204"/>
                <a:sym typeface="Arial" panose="020B0604020202020204"/>
              </a:rPr>
            </a:fld>
            <a:endParaRPr sz="1200">
              <a:solidFill>
                <a:schemeClr val="dk1"/>
              </a:solidFill>
              <a:latin typeface="Arial" panose="020B0604020202020204"/>
              <a:ea typeface="Arial" panose="020B0604020202020204"/>
              <a:cs typeface="Arial" panose="020B0604020202020204"/>
              <a:sym typeface="Arial" panose="020B0604020202020204"/>
            </a:endParaRPr>
          </a:p>
        </p:txBody>
      </p:sp>
      <p:sp>
        <p:nvSpPr>
          <p:cNvPr id="433" name="Google Shape;433;p47: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4" name="Google Shape;434;p47: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05" name="Google Shape;105;p2: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1"/>
        <p:cNvGrpSpPr/>
        <p:nvPr/>
      </p:nvGrpSpPr>
      <p:grpSpPr>
        <a:xfrm>
          <a:off x="0" y="0"/>
          <a:ext cx="0" cy="0"/>
          <a:chOff x="0" y="0"/>
          <a:chExt cx="0" cy="0"/>
        </a:xfrm>
      </p:grpSpPr>
      <p:sp>
        <p:nvSpPr>
          <p:cNvPr id="672" name="Google Shape;672;p60: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673" name="Google Shape;673;p60: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14"/>
        <p:cNvGrpSpPr/>
        <p:nvPr/>
      </p:nvGrpSpPr>
      <p:grpSpPr>
        <a:xfrm>
          <a:off x="0" y="0"/>
          <a:ext cx="0" cy="0"/>
          <a:chOff x="0" y="0"/>
          <a:chExt cx="0" cy="0"/>
        </a:xfrm>
      </p:grpSpPr>
      <p:sp>
        <p:nvSpPr>
          <p:cNvPr id="715" name="Google Shape;715;p61:notes"/>
          <p:cNvSpPr txBox="1">
            <a:spLocks noGrp="1"/>
          </p:cNvSpPr>
          <p:nvPr>
            <p:ph type="sldNum" idx="12"/>
          </p:nvPr>
        </p:nvSpPr>
        <p:spPr>
          <a:xfrm>
            <a:off x="5588627" y="6397806"/>
            <a:ext cx="4275403" cy="33678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panose="020B0604020202020204"/>
                <a:ea typeface="Arial" panose="020B0604020202020204"/>
                <a:cs typeface="Arial" panose="020B0604020202020204"/>
                <a:sym typeface="Arial" panose="020B0604020202020204"/>
              </a:rPr>
            </a:fld>
            <a:endParaRPr sz="1200">
              <a:solidFill>
                <a:schemeClr val="dk1"/>
              </a:solidFill>
              <a:latin typeface="Arial" panose="020B0604020202020204"/>
              <a:ea typeface="Arial" panose="020B0604020202020204"/>
              <a:cs typeface="Arial" panose="020B0604020202020204"/>
              <a:sym typeface="Arial" panose="020B0604020202020204"/>
            </a:endParaRPr>
          </a:p>
        </p:txBody>
      </p:sp>
      <p:sp>
        <p:nvSpPr>
          <p:cNvPr id="716" name="Google Shape;716;p61: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7" name="Google Shape;717;p61: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27"/>
        <p:cNvGrpSpPr/>
        <p:nvPr/>
      </p:nvGrpSpPr>
      <p:grpSpPr>
        <a:xfrm>
          <a:off x="0" y="0"/>
          <a:ext cx="0" cy="0"/>
          <a:chOff x="0" y="0"/>
          <a:chExt cx="0" cy="0"/>
        </a:xfrm>
      </p:grpSpPr>
      <p:sp>
        <p:nvSpPr>
          <p:cNvPr id="728" name="Google Shape;728;p62:notes"/>
          <p:cNvSpPr txBox="1">
            <a:spLocks noGrp="1"/>
          </p:cNvSpPr>
          <p:nvPr>
            <p:ph type="sldNum" idx="12"/>
          </p:nvPr>
        </p:nvSpPr>
        <p:spPr>
          <a:xfrm>
            <a:off x="5588627" y="6397806"/>
            <a:ext cx="4275403" cy="33678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panose="020B0604020202020204"/>
                <a:ea typeface="Arial" panose="020B0604020202020204"/>
                <a:cs typeface="Arial" panose="020B0604020202020204"/>
                <a:sym typeface="Arial" panose="020B0604020202020204"/>
              </a:rPr>
            </a:fld>
            <a:endParaRPr sz="1200">
              <a:solidFill>
                <a:schemeClr val="dk1"/>
              </a:solidFill>
              <a:latin typeface="Arial" panose="020B0604020202020204"/>
              <a:ea typeface="Arial" panose="020B0604020202020204"/>
              <a:cs typeface="Arial" panose="020B0604020202020204"/>
              <a:sym typeface="Arial" panose="020B0604020202020204"/>
            </a:endParaRPr>
          </a:p>
        </p:txBody>
      </p:sp>
      <p:sp>
        <p:nvSpPr>
          <p:cNvPr id="729" name="Google Shape;729;p62:notes"/>
          <p:cNvSpPr>
            <a:spLocks noGrp="1" noRot="1" noChangeAspect="1"/>
          </p:cNvSpPr>
          <p:nvPr>
            <p:ph type="sldImg" idx="2"/>
          </p:nvPr>
        </p:nvSpPr>
        <p:spPr>
          <a:xfrm>
            <a:off x="2279650" y="504825"/>
            <a:ext cx="5307013" cy="2527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0" name="Google Shape;730;p62: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37"/>
        <p:cNvGrpSpPr/>
        <p:nvPr/>
      </p:nvGrpSpPr>
      <p:grpSpPr>
        <a:xfrm>
          <a:off x="0" y="0"/>
          <a:ext cx="0" cy="0"/>
          <a:chOff x="0" y="0"/>
          <a:chExt cx="0" cy="0"/>
        </a:xfrm>
      </p:grpSpPr>
      <p:sp>
        <p:nvSpPr>
          <p:cNvPr id="738" name="Google Shape;738;p63:notes"/>
          <p:cNvSpPr txBox="1">
            <a:spLocks noGrp="1"/>
          </p:cNvSpPr>
          <p:nvPr>
            <p:ph type="sldNum" idx="12"/>
          </p:nvPr>
        </p:nvSpPr>
        <p:spPr>
          <a:xfrm>
            <a:off x="5588627" y="6397806"/>
            <a:ext cx="4275403" cy="33678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panose="020B0604020202020204"/>
                <a:ea typeface="Arial" panose="020B0604020202020204"/>
                <a:cs typeface="Arial" panose="020B0604020202020204"/>
                <a:sym typeface="Arial" panose="020B0604020202020204"/>
              </a:rPr>
            </a:fld>
            <a:endParaRPr sz="1200">
              <a:solidFill>
                <a:schemeClr val="dk1"/>
              </a:solidFill>
              <a:latin typeface="Arial" panose="020B0604020202020204"/>
              <a:ea typeface="Arial" panose="020B0604020202020204"/>
              <a:cs typeface="Arial" panose="020B0604020202020204"/>
              <a:sym typeface="Arial" panose="020B0604020202020204"/>
            </a:endParaRPr>
          </a:p>
        </p:txBody>
      </p:sp>
      <p:sp>
        <p:nvSpPr>
          <p:cNvPr id="739" name="Google Shape;739;p63:notes"/>
          <p:cNvSpPr>
            <a:spLocks noGrp="1" noRot="1" noChangeAspect="1"/>
          </p:cNvSpPr>
          <p:nvPr>
            <p:ph type="sldImg" idx="2"/>
          </p:nvPr>
        </p:nvSpPr>
        <p:spPr>
          <a:xfrm>
            <a:off x="2279650" y="504825"/>
            <a:ext cx="5307013" cy="2527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0" name="Google Shape;740;p63: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fld id="{DD799C7A-A00C-4A6C-AA77-0D02CCE74300}" type="slidenum">
              <a:rPr lang="en-US" altLang="en-US"/>
            </a:fld>
            <a:endParaRPr lang="en-US" altLang="en-US"/>
          </a:p>
        </p:txBody>
      </p:sp>
      <p:sp>
        <p:nvSpPr>
          <p:cNvPr id="32771" name="Rectangle 2"/>
          <p:cNvSpPr>
            <a:spLocks noGrp="1" noRot="1" noChangeAspect="1" noChangeArrowheads="1" noTextEdit="1"/>
          </p:cNvSpPr>
          <p:nvPr>
            <p:ph type="sldImg"/>
          </p:nvPr>
        </p:nvSpPr>
        <p:spPr/>
      </p:sp>
      <p:sp>
        <p:nvSpPr>
          <p:cNvPr id="32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fld id="{F4459754-6305-4E82-B3B5-7BB855556181}" type="slidenum">
              <a:rPr lang="en-US" altLang="en-US"/>
            </a:fld>
            <a:endParaRPr lang="en-US" altLang="en-US"/>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fld id="{6A19C08E-2488-46F3-A30D-9A00AB34494E}" type="slidenum">
              <a:rPr lang="en-US" altLang="en-US"/>
            </a:fld>
            <a:endParaRPr lang="en-US" altLang="en-US"/>
          </a:p>
        </p:txBody>
      </p:sp>
      <p:sp>
        <p:nvSpPr>
          <p:cNvPr id="34819" name="Rectangle 2"/>
          <p:cNvSpPr>
            <a:spLocks noGrp="1" noRot="1" noChangeAspect="1" noChangeArrowheads="1" noTextEdit="1"/>
          </p:cNvSpPr>
          <p:nvPr>
            <p:ph type="sldImg"/>
          </p:nvPr>
        </p:nvSpPr>
        <p:spPr/>
      </p:sp>
      <p:sp>
        <p:nvSpPr>
          <p:cNvPr id="348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fld id="{C92AD393-0200-4B46-9A43-8FBB99DCD16F}" type="slidenum">
              <a:rPr lang="en-US" altLang="en-US"/>
            </a:fld>
            <a:endParaRPr lang="en-US" altLang="en-US"/>
          </a:p>
        </p:txBody>
      </p:sp>
      <p:sp>
        <p:nvSpPr>
          <p:cNvPr id="36867" name="Rectangle 2"/>
          <p:cNvSpPr>
            <a:spLocks noGrp="1" noRot="1" noChangeAspect="1" noChangeArrowheads="1" noTextEdit="1"/>
          </p:cNvSpPr>
          <p:nvPr>
            <p:ph type="sldImg"/>
          </p:nvPr>
        </p:nvSpPr>
        <p:spPr/>
      </p:sp>
      <p:sp>
        <p:nvSpPr>
          <p:cNvPr id="368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fld id="{C6FEFA1D-B626-4F7B-AB59-B66B9C1DF6C4}" type="slidenum">
              <a:rPr lang="en-US" altLang="en-US"/>
            </a:fld>
            <a:endParaRPr lang="en-US" altLang="en-US"/>
          </a:p>
        </p:txBody>
      </p:sp>
      <p:sp>
        <p:nvSpPr>
          <p:cNvPr id="38915" name="Rectangle 2"/>
          <p:cNvSpPr>
            <a:spLocks noGrp="1" noRot="1" noChangeAspect="1" noChangeArrowheads="1" noTextEdit="1"/>
          </p:cNvSpPr>
          <p:nvPr>
            <p:ph type="sldImg"/>
          </p:nvPr>
        </p:nvSpPr>
        <p:spPr/>
      </p:sp>
      <p:sp>
        <p:nvSpPr>
          <p:cNvPr id="389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fld id="{CE255FF6-DC58-45D9-BB6D-6020C6175CA8}" type="slidenum">
              <a:rPr lang="en-US" altLang="en-US"/>
            </a:fld>
            <a:endParaRPr lang="en-US" altLang="en-US"/>
          </a:p>
        </p:txBody>
      </p:sp>
      <p:sp>
        <p:nvSpPr>
          <p:cNvPr id="40963" name="Rectangle 2"/>
          <p:cNvSpPr>
            <a:spLocks noGrp="1" noRot="1" noChangeAspect="1" noChangeArrowheads="1" noTextEdit="1"/>
          </p:cNvSpPr>
          <p:nvPr>
            <p:ph type="sldImg"/>
          </p:nvPr>
        </p:nvSpPr>
        <p:spPr/>
      </p:sp>
      <p:sp>
        <p:nvSpPr>
          <p:cNvPr id="409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10" name="Google Shape;110;p3: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fld id="{ABA566AB-4BD7-459A-9707-9AEBEA1C4BD9}" type="slidenum">
              <a:rPr lang="en-US" altLang="en-US"/>
            </a:fld>
            <a:endParaRPr lang="en-US" altLang="en-US"/>
          </a:p>
        </p:txBody>
      </p:sp>
      <p:sp>
        <p:nvSpPr>
          <p:cNvPr id="43011" name="Rectangle 2"/>
          <p:cNvSpPr>
            <a:spLocks noGrp="1" noRot="1" noChangeAspect="1" noChangeArrowheads="1" noTextEdit="1"/>
          </p:cNvSpPr>
          <p:nvPr>
            <p:ph type="sldImg"/>
          </p:nvPr>
        </p:nvSpPr>
        <p:spPr/>
      </p:sp>
      <p:sp>
        <p:nvSpPr>
          <p:cNvPr id="430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fld id="{51C5EB12-A603-49D8-BC85-BA360AD66831}" type="slidenum">
              <a:rPr lang="en-US" altLang="en-US"/>
            </a:fld>
            <a:endParaRPr lang="en-US" altLang="en-US"/>
          </a:p>
        </p:txBody>
      </p:sp>
      <p:sp>
        <p:nvSpPr>
          <p:cNvPr id="45059" name="Rectangle 2"/>
          <p:cNvSpPr>
            <a:spLocks noGrp="1" noRot="1" noChangeAspect="1" noChangeArrowheads="1" noTextEdit="1"/>
          </p:cNvSpPr>
          <p:nvPr>
            <p:ph type="sldImg"/>
          </p:nvPr>
        </p:nvSpPr>
        <p:spPr/>
      </p:sp>
      <p:sp>
        <p:nvSpPr>
          <p:cNvPr id="450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fld id="{D6A8506A-98CF-44F6-A4FD-914143CB583B}" type="slidenum">
              <a:rPr lang="en-US" altLang="en-US"/>
            </a:fld>
            <a:endParaRPr lang="en-US" altLang="en-US"/>
          </a:p>
        </p:txBody>
      </p:sp>
      <p:sp>
        <p:nvSpPr>
          <p:cNvPr id="49155" name="Rectangle 2"/>
          <p:cNvSpPr>
            <a:spLocks noGrp="1" noRot="1" noChangeAspect="1" noChangeArrowheads="1" noTextEdit="1"/>
          </p:cNvSpPr>
          <p:nvPr>
            <p:ph type="sldImg"/>
          </p:nvPr>
        </p:nvSpPr>
        <p:spPr/>
      </p:sp>
      <p:sp>
        <p:nvSpPr>
          <p:cNvPr id="491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fld id="{0712F3B7-6A41-4F61-A0F5-E0EF1A0A487F}" type="slidenum">
              <a:rPr lang="en-US" altLang="en-US"/>
            </a:fld>
            <a:endParaRPr lang="en-US" altLang="en-US"/>
          </a:p>
        </p:txBody>
      </p:sp>
      <p:sp>
        <p:nvSpPr>
          <p:cNvPr id="51203" name="Rectangle 2"/>
          <p:cNvSpPr>
            <a:spLocks noGrp="1" noRot="1" noChangeAspect="1" noChangeArrowheads="1" noTextEdit="1"/>
          </p:cNvSpPr>
          <p:nvPr>
            <p:ph type="sldImg"/>
          </p:nvPr>
        </p:nvSpPr>
        <p:spPr/>
      </p:sp>
      <p:sp>
        <p:nvSpPr>
          <p:cNvPr id="512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6FDF06C-DE0B-4009-BA3A-1BF540E425F4}" type="slidenum">
              <a:rPr lang="en-US" altLang="en-US"/>
            </a:fld>
            <a:endParaRPr lang="en-US" altLang="en-US"/>
          </a:p>
        </p:txBody>
      </p:sp>
      <p:sp>
        <p:nvSpPr>
          <p:cNvPr id="59395" name="Rectangle 2"/>
          <p:cNvSpPr>
            <a:spLocks noGrp="1" noRot="1" noChangeAspect="1" noChangeArrowheads="1" noTextEdit="1"/>
          </p:cNvSpPr>
          <p:nvPr>
            <p:ph type="sldImg"/>
          </p:nvPr>
        </p:nvSpPr>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fld id="{87CABA93-0458-4340-977E-C0C53B5A7711}" type="slidenum">
              <a:rPr lang="en-US" altLang="en-US"/>
            </a:fld>
            <a:endParaRPr lang="en-US" altLang="en-US"/>
          </a:p>
        </p:txBody>
      </p:sp>
      <p:sp>
        <p:nvSpPr>
          <p:cNvPr id="67587" name="Rectangle 2"/>
          <p:cNvSpPr>
            <a:spLocks noGrp="1" noRot="1" noChangeAspect="1" noChangeArrowheads="1" noTextEdit="1"/>
          </p:cNvSpPr>
          <p:nvPr>
            <p:ph type="sldImg"/>
          </p:nvPr>
        </p:nvSpPr>
        <p:spPr/>
      </p:sp>
      <p:sp>
        <p:nvSpPr>
          <p:cNvPr id="675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fld id="{F55D5448-47CA-4959-AD2B-3C672C3975E0}" type="slidenum">
              <a:rPr lang="en-US" altLang="en-US"/>
            </a:fld>
            <a:endParaRPr lang="en-US" altLang="en-US"/>
          </a:p>
        </p:txBody>
      </p:sp>
      <p:sp>
        <p:nvSpPr>
          <p:cNvPr id="61443" name="Rectangle 2"/>
          <p:cNvSpPr>
            <a:spLocks noGrp="1" noRot="1" noChangeAspect="1" noChangeArrowheads="1" noTextEdit="1"/>
          </p:cNvSpPr>
          <p:nvPr>
            <p:ph type="sldImg"/>
          </p:nvPr>
        </p:nvSpPr>
        <p:spPr/>
      </p:sp>
      <p:sp>
        <p:nvSpPr>
          <p:cNvPr id="614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fld id="{84C42E7B-91D7-4929-8BA7-F511AF3C9F3E}" type="slidenum">
              <a:rPr lang="en-US" altLang="en-US"/>
            </a:fld>
            <a:endParaRPr lang="en-US" altLang="en-US"/>
          </a:p>
        </p:txBody>
      </p:sp>
      <p:sp>
        <p:nvSpPr>
          <p:cNvPr id="69635" name="Rectangle 2"/>
          <p:cNvSpPr>
            <a:spLocks noGrp="1" noRot="1" noChangeAspect="1" noChangeArrowheads="1" noTextEdit="1"/>
          </p:cNvSpPr>
          <p:nvPr>
            <p:ph type="sldImg"/>
          </p:nvPr>
        </p:nvSpPr>
        <p:spPr/>
      </p:sp>
      <p:sp>
        <p:nvSpPr>
          <p:cNvPr id="696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fld id="{11E2BFB2-9667-4F2C-B72C-196DC867AF2D}" type="slidenum">
              <a:rPr lang="en-US" altLang="en-US"/>
            </a:fld>
            <a:endParaRPr lang="en-US" altLang="en-US"/>
          </a:p>
        </p:txBody>
      </p:sp>
      <p:sp>
        <p:nvSpPr>
          <p:cNvPr id="71683" name="Rectangle 2"/>
          <p:cNvSpPr>
            <a:spLocks noGrp="1" noRot="1" noChangeAspect="1" noChangeArrowheads="1" noTextEdit="1"/>
          </p:cNvSpPr>
          <p:nvPr>
            <p:ph type="sldImg"/>
          </p:nvPr>
        </p:nvSpPr>
        <p:spPr/>
      </p:sp>
      <p:sp>
        <p:nvSpPr>
          <p:cNvPr id="716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fld id="{B6E97988-8702-4E26-A5B0-D1D03C037F8B}" type="slidenum">
              <a:rPr lang="en-US" altLang="en-US"/>
            </a:fld>
            <a:endParaRPr lang="en-US" altLang="en-US"/>
          </a:p>
        </p:txBody>
      </p:sp>
      <p:sp>
        <p:nvSpPr>
          <p:cNvPr id="73731" name="Rectangle 2"/>
          <p:cNvSpPr>
            <a:spLocks noGrp="1" noRot="1" noChangeAspect="1" noChangeArrowheads="1" noTextEdit="1"/>
          </p:cNvSpPr>
          <p:nvPr>
            <p:ph type="sldImg"/>
          </p:nvPr>
        </p:nvSpPr>
        <p:spPr/>
      </p:sp>
      <p:sp>
        <p:nvSpPr>
          <p:cNvPr id="737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16" name="Google Shape;116;p4: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anose="020B0604020202020204" pitchFamily="34" charset="0"/>
              </a:defRPr>
            </a:lvl1pPr>
            <a:lvl2pPr marL="742950" indent="-285750">
              <a:defRPr sz="1200">
                <a:solidFill>
                  <a:schemeClr val="tx1"/>
                </a:solidFill>
                <a:latin typeface="Arial" panose="020B0604020202020204" pitchFamily="34" charset="0"/>
              </a:defRPr>
            </a:lvl2pPr>
            <a:lvl3pPr marL="1143000" indent="-228600">
              <a:defRPr sz="1200">
                <a:solidFill>
                  <a:schemeClr val="tx1"/>
                </a:solidFill>
                <a:latin typeface="Arial" panose="020B0604020202020204" pitchFamily="34" charset="0"/>
              </a:defRPr>
            </a:lvl3pPr>
            <a:lvl4pPr marL="1600200" indent="-228600">
              <a:defRPr sz="1200">
                <a:solidFill>
                  <a:schemeClr val="tx1"/>
                </a:solidFill>
                <a:latin typeface="Arial" panose="020B0604020202020204" pitchFamily="34" charset="0"/>
              </a:defRPr>
            </a:lvl4pPr>
            <a:lvl5pPr marL="2057400" indent="-228600">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fld id="{B6E97988-8702-4E26-A5B0-D1D03C037F8B}" type="slidenum">
              <a:rPr lang="en-US" altLang="en-US"/>
            </a:fld>
            <a:endParaRPr lang="en-US" altLang="en-US"/>
          </a:p>
        </p:txBody>
      </p:sp>
      <p:sp>
        <p:nvSpPr>
          <p:cNvPr id="73731" name="Rectangle 2"/>
          <p:cNvSpPr>
            <a:spLocks noGrp="1" noRot="1" noChangeAspect="1" noChangeArrowheads="1" noTextEdit="1"/>
          </p:cNvSpPr>
          <p:nvPr>
            <p:ph type="sldImg"/>
          </p:nvPr>
        </p:nvSpPr>
        <p:spPr/>
      </p:sp>
      <p:sp>
        <p:nvSpPr>
          <p:cNvPr id="737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04"/>
        <p:cNvGrpSpPr/>
        <p:nvPr/>
      </p:nvGrpSpPr>
      <p:grpSpPr>
        <a:xfrm>
          <a:off x="0" y="0"/>
          <a:ext cx="0" cy="0"/>
          <a:chOff x="0" y="0"/>
          <a:chExt cx="0" cy="0"/>
        </a:xfrm>
      </p:grpSpPr>
      <p:sp>
        <p:nvSpPr>
          <p:cNvPr id="1005" name="Google Shape;1005;p81:notes"/>
          <p:cNvSpPr txBox="1">
            <a:spLocks noGrp="1"/>
          </p:cNvSpPr>
          <p:nvPr>
            <p:ph type="sldNum" idx="12"/>
          </p:nvPr>
        </p:nvSpPr>
        <p:spPr>
          <a:xfrm>
            <a:off x="5588627" y="6397806"/>
            <a:ext cx="4275403" cy="33678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panose="020B0604020202020204"/>
                <a:ea typeface="Arial" panose="020B0604020202020204"/>
                <a:cs typeface="Arial" panose="020B0604020202020204"/>
                <a:sym typeface="Arial" panose="020B0604020202020204"/>
              </a:rPr>
            </a:fld>
            <a:endParaRPr sz="1200">
              <a:solidFill>
                <a:schemeClr val="dk1"/>
              </a:solidFill>
              <a:latin typeface="Arial" panose="020B0604020202020204"/>
              <a:ea typeface="Arial" panose="020B0604020202020204"/>
              <a:cs typeface="Arial" panose="020B0604020202020204"/>
              <a:sym typeface="Arial" panose="020B0604020202020204"/>
            </a:endParaRPr>
          </a:p>
        </p:txBody>
      </p:sp>
      <p:sp>
        <p:nvSpPr>
          <p:cNvPr id="1006" name="Google Shape;1006;p81: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7" name="Google Shape;1007;p81: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3"/>
        <p:cNvGrpSpPr/>
        <p:nvPr/>
      </p:nvGrpSpPr>
      <p:grpSpPr>
        <a:xfrm>
          <a:off x="0" y="0"/>
          <a:ext cx="0" cy="0"/>
          <a:chOff x="0" y="0"/>
          <a:chExt cx="0" cy="0"/>
        </a:xfrm>
      </p:grpSpPr>
      <p:sp>
        <p:nvSpPr>
          <p:cNvPr id="1014" name="Google Shape;1014;p82:notes"/>
          <p:cNvSpPr txBox="1">
            <a:spLocks noGrp="1"/>
          </p:cNvSpPr>
          <p:nvPr>
            <p:ph type="sldNum" idx="12"/>
          </p:nvPr>
        </p:nvSpPr>
        <p:spPr>
          <a:xfrm>
            <a:off x="5588627" y="6397806"/>
            <a:ext cx="4275403" cy="33678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panose="020B0604020202020204"/>
                <a:ea typeface="Arial" panose="020B0604020202020204"/>
                <a:cs typeface="Arial" panose="020B0604020202020204"/>
                <a:sym typeface="Arial" panose="020B0604020202020204"/>
              </a:rPr>
            </a:fld>
            <a:endParaRPr sz="1200">
              <a:solidFill>
                <a:schemeClr val="dk1"/>
              </a:solidFill>
              <a:latin typeface="Arial" panose="020B0604020202020204"/>
              <a:ea typeface="Arial" panose="020B0604020202020204"/>
              <a:cs typeface="Arial" panose="020B0604020202020204"/>
              <a:sym typeface="Arial" panose="020B0604020202020204"/>
            </a:endParaRPr>
          </a:p>
        </p:txBody>
      </p:sp>
      <p:sp>
        <p:nvSpPr>
          <p:cNvPr id="1015" name="Google Shape;1015;p82: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6" name="Google Shape;1016;p82: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28"/>
        <p:cNvGrpSpPr/>
        <p:nvPr/>
      </p:nvGrpSpPr>
      <p:grpSpPr>
        <a:xfrm>
          <a:off x="0" y="0"/>
          <a:ext cx="0" cy="0"/>
          <a:chOff x="0" y="0"/>
          <a:chExt cx="0" cy="0"/>
        </a:xfrm>
      </p:grpSpPr>
      <p:sp>
        <p:nvSpPr>
          <p:cNvPr id="1029" name="Google Shape;1029;p83:notes"/>
          <p:cNvSpPr txBox="1">
            <a:spLocks noGrp="1"/>
          </p:cNvSpPr>
          <p:nvPr>
            <p:ph type="sldNum" idx="12"/>
          </p:nvPr>
        </p:nvSpPr>
        <p:spPr>
          <a:xfrm>
            <a:off x="5588627" y="6397806"/>
            <a:ext cx="4275403" cy="33678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panose="020B0604020202020204"/>
                <a:ea typeface="Arial" panose="020B0604020202020204"/>
                <a:cs typeface="Arial" panose="020B0604020202020204"/>
                <a:sym typeface="Arial" panose="020B0604020202020204"/>
              </a:rPr>
            </a:fld>
            <a:endParaRPr sz="1200">
              <a:solidFill>
                <a:schemeClr val="dk1"/>
              </a:solidFill>
              <a:latin typeface="Arial" panose="020B0604020202020204"/>
              <a:ea typeface="Arial" panose="020B0604020202020204"/>
              <a:cs typeface="Arial" panose="020B0604020202020204"/>
              <a:sym typeface="Arial" panose="020B0604020202020204"/>
            </a:endParaRPr>
          </a:p>
        </p:txBody>
      </p:sp>
      <p:sp>
        <p:nvSpPr>
          <p:cNvPr id="1030" name="Google Shape;1030;p83: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1" name="Google Shape;1031;p83: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40"/>
        <p:cNvGrpSpPr/>
        <p:nvPr/>
      </p:nvGrpSpPr>
      <p:grpSpPr>
        <a:xfrm>
          <a:off x="0" y="0"/>
          <a:ext cx="0" cy="0"/>
          <a:chOff x="0" y="0"/>
          <a:chExt cx="0" cy="0"/>
        </a:xfrm>
      </p:grpSpPr>
      <p:sp>
        <p:nvSpPr>
          <p:cNvPr id="1041" name="Google Shape;1041;p84:notes"/>
          <p:cNvSpPr txBox="1">
            <a:spLocks noGrp="1"/>
          </p:cNvSpPr>
          <p:nvPr>
            <p:ph type="sldNum" idx="12"/>
          </p:nvPr>
        </p:nvSpPr>
        <p:spPr>
          <a:xfrm>
            <a:off x="5588627" y="6397806"/>
            <a:ext cx="4275403" cy="33678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panose="020B0604020202020204"/>
                <a:ea typeface="Arial" panose="020B0604020202020204"/>
                <a:cs typeface="Arial" panose="020B0604020202020204"/>
                <a:sym typeface="Arial" panose="020B0604020202020204"/>
              </a:rPr>
            </a:fld>
            <a:endParaRPr sz="1200">
              <a:solidFill>
                <a:schemeClr val="dk1"/>
              </a:solidFill>
              <a:latin typeface="Arial" panose="020B0604020202020204"/>
              <a:ea typeface="Arial" panose="020B0604020202020204"/>
              <a:cs typeface="Arial" panose="020B0604020202020204"/>
              <a:sym typeface="Arial" panose="020B0604020202020204"/>
            </a:endParaRPr>
          </a:p>
        </p:txBody>
      </p:sp>
      <p:sp>
        <p:nvSpPr>
          <p:cNvPr id="1042" name="Google Shape;1042;p84: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3" name="Google Shape;1043;p84: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62"/>
        <p:cNvGrpSpPr/>
        <p:nvPr/>
      </p:nvGrpSpPr>
      <p:grpSpPr>
        <a:xfrm>
          <a:off x="0" y="0"/>
          <a:ext cx="0" cy="0"/>
          <a:chOff x="0" y="0"/>
          <a:chExt cx="0" cy="0"/>
        </a:xfrm>
      </p:grpSpPr>
      <p:sp>
        <p:nvSpPr>
          <p:cNvPr id="1063" name="Google Shape;1063;p86:notes"/>
          <p:cNvSpPr txBox="1">
            <a:spLocks noGrp="1"/>
          </p:cNvSpPr>
          <p:nvPr>
            <p:ph type="sldNum" idx="12"/>
          </p:nvPr>
        </p:nvSpPr>
        <p:spPr>
          <a:xfrm>
            <a:off x="5588627" y="6397806"/>
            <a:ext cx="4275403" cy="33678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panose="020B0604020202020204"/>
                <a:ea typeface="Arial" panose="020B0604020202020204"/>
                <a:cs typeface="Arial" panose="020B0604020202020204"/>
                <a:sym typeface="Arial" panose="020B0604020202020204"/>
              </a:rPr>
            </a:fld>
            <a:endParaRPr sz="1200">
              <a:solidFill>
                <a:schemeClr val="dk1"/>
              </a:solidFill>
              <a:latin typeface="Arial" panose="020B0604020202020204"/>
              <a:ea typeface="Arial" panose="020B0604020202020204"/>
              <a:cs typeface="Arial" panose="020B0604020202020204"/>
              <a:sym typeface="Arial" panose="020B0604020202020204"/>
            </a:endParaRPr>
          </a:p>
        </p:txBody>
      </p:sp>
      <p:sp>
        <p:nvSpPr>
          <p:cNvPr id="1064" name="Google Shape;1064;p86: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5" name="Google Shape;1065;p86: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2"/>
        <p:cNvGrpSpPr/>
        <p:nvPr/>
      </p:nvGrpSpPr>
      <p:grpSpPr>
        <a:xfrm>
          <a:off x="0" y="0"/>
          <a:ext cx="0" cy="0"/>
          <a:chOff x="0" y="0"/>
          <a:chExt cx="0" cy="0"/>
        </a:xfrm>
      </p:grpSpPr>
      <p:sp>
        <p:nvSpPr>
          <p:cNvPr id="1073" name="Google Shape;1073;p87: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074" name="Google Shape;1074;p87: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7"/>
        <p:cNvGrpSpPr/>
        <p:nvPr/>
      </p:nvGrpSpPr>
      <p:grpSpPr>
        <a:xfrm>
          <a:off x="0" y="0"/>
          <a:ext cx="0" cy="0"/>
          <a:chOff x="0" y="0"/>
          <a:chExt cx="0" cy="0"/>
        </a:xfrm>
      </p:grpSpPr>
      <p:sp>
        <p:nvSpPr>
          <p:cNvPr id="1078" name="Google Shape;1078;p88:notes"/>
          <p:cNvSpPr txBox="1">
            <a:spLocks noGrp="1"/>
          </p:cNvSpPr>
          <p:nvPr>
            <p:ph type="sldNum" idx="12"/>
          </p:nvPr>
        </p:nvSpPr>
        <p:spPr>
          <a:xfrm>
            <a:off x="5588627" y="6397806"/>
            <a:ext cx="4275403" cy="33678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panose="020B0604020202020204"/>
                <a:ea typeface="Arial" panose="020B0604020202020204"/>
                <a:cs typeface="Arial" panose="020B0604020202020204"/>
                <a:sym typeface="Arial" panose="020B0604020202020204"/>
              </a:rPr>
            </a:fld>
            <a:endParaRPr sz="1200">
              <a:solidFill>
                <a:schemeClr val="dk1"/>
              </a:solidFill>
              <a:latin typeface="Arial" panose="020B0604020202020204"/>
              <a:ea typeface="Arial" panose="020B0604020202020204"/>
              <a:cs typeface="Arial" panose="020B0604020202020204"/>
              <a:sym typeface="Arial" panose="020B0604020202020204"/>
            </a:endParaRPr>
          </a:p>
        </p:txBody>
      </p:sp>
      <p:sp>
        <p:nvSpPr>
          <p:cNvPr id="1079" name="Google Shape;1079;p88: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0" name="Google Shape;1080;p88: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91"/>
        <p:cNvGrpSpPr/>
        <p:nvPr/>
      </p:nvGrpSpPr>
      <p:grpSpPr>
        <a:xfrm>
          <a:off x="0" y="0"/>
          <a:ext cx="0" cy="0"/>
          <a:chOff x="0" y="0"/>
          <a:chExt cx="0" cy="0"/>
        </a:xfrm>
      </p:grpSpPr>
      <p:sp>
        <p:nvSpPr>
          <p:cNvPr id="1092" name="Google Shape;1092;p89:notes"/>
          <p:cNvSpPr txBox="1">
            <a:spLocks noGrp="1"/>
          </p:cNvSpPr>
          <p:nvPr>
            <p:ph type="sldNum" idx="12"/>
          </p:nvPr>
        </p:nvSpPr>
        <p:spPr>
          <a:xfrm>
            <a:off x="5588627" y="6397806"/>
            <a:ext cx="4275403" cy="33678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panose="020B0604020202020204"/>
                <a:ea typeface="Arial" panose="020B0604020202020204"/>
                <a:cs typeface="Arial" panose="020B0604020202020204"/>
                <a:sym typeface="Arial" panose="020B0604020202020204"/>
              </a:rPr>
            </a:fld>
            <a:endParaRPr sz="1200">
              <a:solidFill>
                <a:schemeClr val="dk1"/>
              </a:solidFill>
              <a:latin typeface="Arial" panose="020B0604020202020204"/>
              <a:ea typeface="Arial" panose="020B0604020202020204"/>
              <a:cs typeface="Arial" panose="020B0604020202020204"/>
              <a:sym typeface="Arial" panose="020B0604020202020204"/>
            </a:endParaRPr>
          </a:p>
        </p:txBody>
      </p:sp>
      <p:sp>
        <p:nvSpPr>
          <p:cNvPr id="1093" name="Google Shape;1093;p89: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4" name="Google Shape;1094;p89: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98"/>
        <p:cNvGrpSpPr/>
        <p:nvPr/>
      </p:nvGrpSpPr>
      <p:grpSpPr>
        <a:xfrm>
          <a:off x="0" y="0"/>
          <a:ext cx="0" cy="0"/>
          <a:chOff x="0" y="0"/>
          <a:chExt cx="0" cy="0"/>
        </a:xfrm>
      </p:grpSpPr>
      <p:sp>
        <p:nvSpPr>
          <p:cNvPr id="1099" name="Google Shape;1099;p90:notes"/>
          <p:cNvSpPr txBox="1">
            <a:spLocks noGrp="1"/>
          </p:cNvSpPr>
          <p:nvPr>
            <p:ph type="sldNum" idx="12"/>
          </p:nvPr>
        </p:nvSpPr>
        <p:spPr>
          <a:xfrm>
            <a:off x="5588627" y="6397806"/>
            <a:ext cx="4275403" cy="33678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panose="020B0604020202020204"/>
                <a:ea typeface="Arial" panose="020B0604020202020204"/>
                <a:cs typeface="Arial" panose="020B0604020202020204"/>
                <a:sym typeface="Arial" panose="020B0604020202020204"/>
              </a:rPr>
            </a:fld>
            <a:endParaRPr sz="1200">
              <a:solidFill>
                <a:schemeClr val="dk1"/>
              </a:solidFill>
              <a:latin typeface="Arial" panose="020B0604020202020204"/>
              <a:ea typeface="Arial" panose="020B0604020202020204"/>
              <a:cs typeface="Arial" panose="020B0604020202020204"/>
              <a:sym typeface="Arial" panose="020B0604020202020204"/>
            </a:endParaRPr>
          </a:p>
        </p:txBody>
      </p:sp>
      <p:sp>
        <p:nvSpPr>
          <p:cNvPr id="1100" name="Google Shape;1100;p90: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1" name="Google Shape;1101;p90: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21" name="Google Shape;121;p5: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7"/>
        <p:cNvGrpSpPr/>
        <p:nvPr/>
      </p:nvGrpSpPr>
      <p:grpSpPr>
        <a:xfrm>
          <a:off x="0" y="0"/>
          <a:ext cx="0" cy="0"/>
          <a:chOff x="0" y="0"/>
          <a:chExt cx="0" cy="0"/>
        </a:xfrm>
      </p:grpSpPr>
      <p:sp>
        <p:nvSpPr>
          <p:cNvPr id="1108" name="Google Shape;1108;p91: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109" name="Google Shape;1109;p91: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12"/>
        <p:cNvGrpSpPr/>
        <p:nvPr/>
      </p:nvGrpSpPr>
      <p:grpSpPr>
        <a:xfrm>
          <a:off x="0" y="0"/>
          <a:ext cx="0" cy="0"/>
          <a:chOff x="0" y="0"/>
          <a:chExt cx="0" cy="0"/>
        </a:xfrm>
      </p:grpSpPr>
      <p:sp>
        <p:nvSpPr>
          <p:cNvPr id="1113" name="Google Shape;1113;p92: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114" name="Google Shape;1114;p92: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17"/>
        <p:cNvGrpSpPr/>
        <p:nvPr/>
      </p:nvGrpSpPr>
      <p:grpSpPr>
        <a:xfrm>
          <a:off x="0" y="0"/>
          <a:ext cx="0" cy="0"/>
          <a:chOff x="0" y="0"/>
          <a:chExt cx="0" cy="0"/>
        </a:xfrm>
      </p:grpSpPr>
      <p:sp>
        <p:nvSpPr>
          <p:cNvPr id="1118" name="Google Shape;1118;p93: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119" name="Google Shape;1119;p93:notes"/>
          <p:cNvSpPr>
            <a:spLocks noGrp="1" noRot="1" noChangeAspect="1"/>
          </p:cNvSpPr>
          <p:nvPr>
            <p:ph type="sldImg" idx="2"/>
          </p:nvPr>
        </p:nvSpPr>
        <p:spPr>
          <a:xfrm>
            <a:off x="2279650" y="504825"/>
            <a:ext cx="530701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2"/>
        <p:cNvGrpSpPr/>
        <p:nvPr/>
      </p:nvGrpSpPr>
      <p:grpSpPr>
        <a:xfrm>
          <a:off x="0" y="0"/>
          <a:ext cx="0" cy="0"/>
          <a:chOff x="0" y="0"/>
          <a:chExt cx="0" cy="0"/>
        </a:xfrm>
      </p:grpSpPr>
      <p:sp>
        <p:nvSpPr>
          <p:cNvPr id="1123" name="Google Shape;1123;p94: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124" name="Google Shape;1124;p94: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7"/>
        <p:cNvGrpSpPr/>
        <p:nvPr/>
      </p:nvGrpSpPr>
      <p:grpSpPr>
        <a:xfrm>
          <a:off x="0" y="0"/>
          <a:ext cx="0" cy="0"/>
          <a:chOff x="0" y="0"/>
          <a:chExt cx="0" cy="0"/>
        </a:xfrm>
      </p:grpSpPr>
      <p:sp>
        <p:nvSpPr>
          <p:cNvPr id="1128" name="Google Shape;1128;p95: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129" name="Google Shape;1129;p95: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2"/>
        <p:cNvGrpSpPr/>
        <p:nvPr/>
      </p:nvGrpSpPr>
      <p:grpSpPr>
        <a:xfrm>
          <a:off x="0" y="0"/>
          <a:ext cx="0" cy="0"/>
          <a:chOff x="0" y="0"/>
          <a:chExt cx="0" cy="0"/>
        </a:xfrm>
      </p:grpSpPr>
      <p:sp>
        <p:nvSpPr>
          <p:cNvPr id="1133" name="Google Shape;1133;p96: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134" name="Google Shape;1134;p96: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42"/>
        <p:cNvGrpSpPr/>
        <p:nvPr/>
      </p:nvGrpSpPr>
      <p:grpSpPr>
        <a:xfrm>
          <a:off x="0" y="0"/>
          <a:ext cx="0" cy="0"/>
          <a:chOff x="0" y="0"/>
          <a:chExt cx="0" cy="0"/>
        </a:xfrm>
      </p:grpSpPr>
      <p:sp>
        <p:nvSpPr>
          <p:cNvPr id="1143" name="Google Shape;1143;p98: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144" name="Google Shape;1144;p98: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48"/>
        <p:cNvGrpSpPr/>
        <p:nvPr/>
      </p:nvGrpSpPr>
      <p:grpSpPr>
        <a:xfrm>
          <a:off x="0" y="0"/>
          <a:ext cx="0" cy="0"/>
          <a:chOff x="0" y="0"/>
          <a:chExt cx="0" cy="0"/>
        </a:xfrm>
      </p:grpSpPr>
      <p:sp>
        <p:nvSpPr>
          <p:cNvPr id="1149" name="Google Shape;1149;p99: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150" name="Google Shape;1150;p99: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56"/>
        <p:cNvGrpSpPr/>
        <p:nvPr/>
      </p:nvGrpSpPr>
      <p:grpSpPr>
        <a:xfrm>
          <a:off x="0" y="0"/>
          <a:ext cx="0" cy="0"/>
          <a:chOff x="0" y="0"/>
          <a:chExt cx="0" cy="0"/>
        </a:xfrm>
      </p:grpSpPr>
      <p:sp>
        <p:nvSpPr>
          <p:cNvPr id="1157" name="Google Shape;1157;p100: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158" name="Google Shape;1158;p100: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1"/>
        <p:cNvGrpSpPr/>
        <p:nvPr/>
      </p:nvGrpSpPr>
      <p:grpSpPr>
        <a:xfrm>
          <a:off x="0" y="0"/>
          <a:ext cx="0" cy="0"/>
          <a:chOff x="0" y="0"/>
          <a:chExt cx="0" cy="0"/>
        </a:xfrm>
      </p:grpSpPr>
      <p:sp>
        <p:nvSpPr>
          <p:cNvPr id="1162" name="Google Shape;1162;p101: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163" name="Google Shape;1163;p101:notes"/>
          <p:cNvSpPr>
            <a:spLocks noGrp="1" noRot="1" noChangeAspect="1"/>
          </p:cNvSpPr>
          <p:nvPr>
            <p:ph type="sldImg" idx="2"/>
          </p:nvPr>
        </p:nvSpPr>
        <p:spPr>
          <a:xfrm>
            <a:off x="2279650" y="504825"/>
            <a:ext cx="530701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0"/>
        <p:cNvGrpSpPr/>
        <p:nvPr/>
      </p:nvGrpSpPr>
      <p:grpSpPr>
        <a:xfrm>
          <a:off x="0" y="0"/>
          <a:ext cx="0" cy="0"/>
          <a:chOff x="0" y="0"/>
          <a:chExt cx="0" cy="0"/>
        </a:xfrm>
      </p:grpSpPr>
      <p:sp>
        <p:nvSpPr>
          <p:cNvPr id="251" name="Google Shape;251;p21:notes"/>
          <p:cNvSpPr txBox="1">
            <a:spLocks noGrp="1"/>
          </p:cNvSpPr>
          <p:nvPr>
            <p:ph type="sldNum" idx="12"/>
          </p:nvPr>
        </p:nvSpPr>
        <p:spPr>
          <a:xfrm>
            <a:off x="5588627" y="6397806"/>
            <a:ext cx="4275403" cy="33678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fld>
            <a:endParaRPr lang="en-US"/>
          </a:p>
        </p:txBody>
      </p:sp>
      <p:sp>
        <p:nvSpPr>
          <p:cNvPr id="252" name="Google Shape;252;p21: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 name="Google Shape;253;p21:notes"/>
          <p:cNvSpPr txBox="1">
            <a:spLocks noGrp="1"/>
          </p:cNvSpPr>
          <p:nvPr>
            <p:ph type="body" idx="1"/>
          </p:nvPr>
        </p:nvSpPr>
        <p:spPr>
          <a:xfrm>
            <a:off x="557662" y="3199489"/>
            <a:ext cx="8849654"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6"/>
        <p:cNvGrpSpPr/>
        <p:nvPr/>
      </p:nvGrpSpPr>
      <p:grpSpPr>
        <a:xfrm>
          <a:off x="0" y="0"/>
          <a:ext cx="0" cy="0"/>
          <a:chOff x="0" y="0"/>
          <a:chExt cx="0" cy="0"/>
        </a:xfrm>
      </p:grpSpPr>
      <p:sp>
        <p:nvSpPr>
          <p:cNvPr id="1167" name="Google Shape;1167;p102: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168" name="Google Shape;1168;p102: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3"/>
        <p:cNvGrpSpPr/>
        <p:nvPr/>
      </p:nvGrpSpPr>
      <p:grpSpPr>
        <a:xfrm>
          <a:off x="0" y="0"/>
          <a:ext cx="0" cy="0"/>
          <a:chOff x="0" y="0"/>
          <a:chExt cx="0" cy="0"/>
        </a:xfrm>
      </p:grpSpPr>
      <p:sp>
        <p:nvSpPr>
          <p:cNvPr id="1174" name="Google Shape;1174;p103: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175" name="Google Shape;1175;p103:notes"/>
          <p:cNvSpPr>
            <a:spLocks noGrp="1" noRot="1" noChangeAspect="1"/>
          </p:cNvSpPr>
          <p:nvPr>
            <p:ph type="sldImg" idx="2"/>
          </p:nvPr>
        </p:nvSpPr>
        <p:spPr>
          <a:xfrm>
            <a:off x="2279650" y="504825"/>
            <a:ext cx="530701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9"/>
        <p:cNvGrpSpPr/>
        <p:nvPr/>
      </p:nvGrpSpPr>
      <p:grpSpPr>
        <a:xfrm>
          <a:off x="0" y="0"/>
          <a:ext cx="0" cy="0"/>
          <a:chOff x="0" y="0"/>
          <a:chExt cx="0" cy="0"/>
        </a:xfrm>
      </p:grpSpPr>
      <p:sp>
        <p:nvSpPr>
          <p:cNvPr id="1180" name="Google Shape;1180;p104: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181" name="Google Shape;1181;p104: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90"/>
        <p:cNvGrpSpPr/>
        <p:nvPr/>
      </p:nvGrpSpPr>
      <p:grpSpPr>
        <a:xfrm>
          <a:off x="0" y="0"/>
          <a:ext cx="0" cy="0"/>
          <a:chOff x="0" y="0"/>
          <a:chExt cx="0" cy="0"/>
        </a:xfrm>
      </p:grpSpPr>
      <p:sp>
        <p:nvSpPr>
          <p:cNvPr id="1191" name="Google Shape;1191;p106:notes"/>
          <p:cNvSpPr txBox="1">
            <a:spLocks noGrp="1"/>
          </p:cNvSpPr>
          <p:nvPr>
            <p:ph type="sldNum" idx="12"/>
          </p:nvPr>
        </p:nvSpPr>
        <p:spPr>
          <a:xfrm>
            <a:off x="5588627" y="6397806"/>
            <a:ext cx="4275403" cy="33678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92" name="Google Shape;1192;p106:notes"/>
          <p:cNvSpPr>
            <a:spLocks noGrp="1" noRot="1" noChangeAspect="1"/>
          </p:cNvSpPr>
          <p:nvPr>
            <p:ph type="sldImg" idx="2"/>
          </p:nvPr>
        </p:nvSpPr>
        <p:spPr>
          <a:xfrm>
            <a:off x="550414" y="506352"/>
            <a:ext cx="8765488" cy="2524741"/>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3" name="Google Shape;1193;p106:notes"/>
          <p:cNvSpPr txBox="1">
            <a:spLocks noGrp="1"/>
          </p:cNvSpPr>
          <p:nvPr>
            <p:ph type="body" idx="1"/>
          </p:nvPr>
        </p:nvSpPr>
        <p:spPr>
          <a:xfrm>
            <a:off x="1314606" y="3199718"/>
            <a:ext cx="7237103" cy="30304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1"/>
        <p:cNvGrpSpPr/>
        <p:nvPr/>
      </p:nvGrpSpPr>
      <p:grpSpPr>
        <a:xfrm>
          <a:off x="0" y="0"/>
          <a:ext cx="0" cy="0"/>
          <a:chOff x="0" y="0"/>
          <a:chExt cx="0" cy="0"/>
        </a:xfrm>
      </p:grpSpPr>
      <p:sp>
        <p:nvSpPr>
          <p:cNvPr id="1212" name="Google Shape;1212;p107:notes"/>
          <p:cNvSpPr txBox="1">
            <a:spLocks noGrp="1"/>
          </p:cNvSpPr>
          <p:nvPr>
            <p:ph type="sldNum" idx="12"/>
          </p:nvPr>
        </p:nvSpPr>
        <p:spPr>
          <a:xfrm>
            <a:off x="5588627" y="6397806"/>
            <a:ext cx="4275403" cy="33678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13" name="Google Shape;1213;p107:notes"/>
          <p:cNvSpPr>
            <a:spLocks noGrp="1" noRot="1" noChangeAspect="1"/>
          </p:cNvSpPr>
          <p:nvPr>
            <p:ph type="sldImg" idx="2"/>
          </p:nvPr>
        </p:nvSpPr>
        <p:spPr>
          <a:xfrm>
            <a:off x="3249613" y="506413"/>
            <a:ext cx="3367087" cy="25257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4" name="Google Shape;1214;p107:notes"/>
          <p:cNvSpPr txBox="1">
            <a:spLocks noGrp="1"/>
          </p:cNvSpPr>
          <p:nvPr>
            <p:ph type="body" idx="1"/>
          </p:nvPr>
        </p:nvSpPr>
        <p:spPr>
          <a:xfrm>
            <a:off x="1314606" y="3199718"/>
            <a:ext cx="7237103" cy="303040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685">
              <a:defRPr b="1">
                <a:solidFill>
                  <a:schemeClr val="tx1"/>
                </a:solidFill>
                <a:latin typeface="Tahoma" panose="020B0604030504040204" pitchFamily="34" charset="0"/>
              </a:defRPr>
            </a:lvl1pPr>
            <a:lvl2pPr marL="732790" indent="-281940" defTabSz="908685">
              <a:defRPr b="1">
                <a:solidFill>
                  <a:schemeClr val="tx1"/>
                </a:solidFill>
                <a:latin typeface="Tahoma" panose="020B0604030504040204" pitchFamily="34" charset="0"/>
              </a:defRPr>
            </a:lvl2pPr>
            <a:lvl3pPr marL="1127760" indent="-225425" defTabSz="908685">
              <a:defRPr b="1">
                <a:solidFill>
                  <a:schemeClr val="tx1"/>
                </a:solidFill>
                <a:latin typeface="Tahoma" panose="020B0604030504040204" pitchFamily="34" charset="0"/>
              </a:defRPr>
            </a:lvl3pPr>
            <a:lvl4pPr marL="1578610" indent="-225425" defTabSz="908685">
              <a:defRPr b="1">
                <a:solidFill>
                  <a:schemeClr val="tx1"/>
                </a:solidFill>
                <a:latin typeface="Tahoma" panose="020B0604030504040204" pitchFamily="34" charset="0"/>
              </a:defRPr>
            </a:lvl4pPr>
            <a:lvl5pPr marL="2030095" indent="-225425" defTabSz="908685">
              <a:defRPr b="1">
                <a:solidFill>
                  <a:schemeClr val="tx1"/>
                </a:solidFill>
                <a:latin typeface="Tahoma" panose="020B0604030504040204" pitchFamily="34" charset="0"/>
              </a:defRPr>
            </a:lvl5pPr>
            <a:lvl6pPr marL="2480945" indent="-225425" defTabSz="908685" eaLnBrk="0" fontAlgn="base" hangingPunct="0">
              <a:spcBef>
                <a:spcPct val="0"/>
              </a:spcBef>
              <a:spcAft>
                <a:spcPct val="0"/>
              </a:spcAft>
              <a:defRPr b="1">
                <a:solidFill>
                  <a:schemeClr val="tx1"/>
                </a:solidFill>
                <a:latin typeface="Tahoma" panose="020B0604030504040204" pitchFamily="34" charset="0"/>
              </a:defRPr>
            </a:lvl6pPr>
            <a:lvl7pPr marL="2931795" indent="-225425" defTabSz="908685" eaLnBrk="0" fontAlgn="base" hangingPunct="0">
              <a:spcBef>
                <a:spcPct val="0"/>
              </a:spcBef>
              <a:spcAft>
                <a:spcPct val="0"/>
              </a:spcAft>
              <a:defRPr b="1">
                <a:solidFill>
                  <a:schemeClr val="tx1"/>
                </a:solidFill>
                <a:latin typeface="Tahoma" panose="020B0604030504040204" pitchFamily="34" charset="0"/>
              </a:defRPr>
            </a:lvl7pPr>
            <a:lvl8pPr marL="3383280" indent="-225425" defTabSz="908685" eaLnBrk="0" fontAlgn="base" hangingPunct="0">
              <a:spcBef>
                <a:spcPct val="0"/>
              </a:spcBef>
              <a:spcAft>
                <a:spcPct val="0"/>
              </a:spcAft>
              <a:defRPr b="1">
                <a:solidFill>
                  <a:schemeClr val="tx1"/>
                </a:solidFill>
                <a:latin typeface="Tahoma" panose="020B0604030504040204" pitchFamily="34" charset="0"/>
              </a:defRPr>
            </a:lvl8pPr>
            <a:lvl9pPr marL="3834130" indent="-225425" defTabSz="908685" eaLnBrk="0" fontAlgn="base" hangingPunct="0">
              <a:spcBef>
                <a:spcPct val="0"/>
              </a:spcBef>
              <a:spcAft>
                <a:spcPct val="0"/>
              </a:spcAft>
              <a:defRPr b="1">
                <a:solidFill>
                  <a:schemeClr val="tx1"/>
                </a:solidFill>
                <a:latin typeface="Tahoma" panose="020B0604030504040204" pitchFamily="34" charset="0"/>
              </a:defRPr>
            </a:lvl9pPr>
          </a:lstStyle>
          <a:p>
            <a:fld id="{FA09E8FA-440A-4EDA-B4A6-8AC10D22E18C}" type="slidenum">
              <a:rPr lang="en-US" b="0" smtClean="0">
                <a:latin typeface="Times New Roman" panose="02020603050405020304" pitchFamily="18" charset="0"/>
              </a:rPr>
            </a:fld>
            <a:endParaRPr lang="en-US" b="0">
              <a:latin typeface="Times New Roman" panose="02020603050405020304" pitchFamily="18" charset="0"/>
            </a:endParaRPr>
          </a:p>
        </p:txBody>
      </p:sp>
      <p:sp>
        <p:nvSpPr>
          <p:cNvPr id="156675" name="Rectangle 2"/>
          <p:cNvSpPr>
            <a:spLocks noGrp="1" noRot="1" noChangeAspect="1" noChangeArrowheads="1" noTextEdit="1"/>
          </p:cNvSpPr>
          <p:nvPr>
            <p:ph type="sldImg"/>
          </p:nvPr>
        </p:nvSpPr>
        <p:spPr>
          <a:xfrm>
            <a:off x="1144588" y="687388"/>
            <a:ext cx="4568825" cy="3427412"/>
          </a:xfrm>
        </p:spPr>
      </p:sp>
      <p:sp>
        <p:nvSpPr>
          <p:cNvPr id="156676" name="Rectangle 3"/>
          <p:cNvSpPr>
            <a:spLocks noGrp="1" noChangeArrowheads="1"/>
          </p:cNvSpPr>
          <p:nvPr>
            <p:ph type="body" idx="1"/>
          </p:nvPr>
        </p:nvSpPr>
        <p:spPr>
          <a:xfrm>
            <a:off x="913773" y="4343713"/>
            <a:ext cx="5030456" cy="4113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6"/>
        <p:cNvGrpSpPr/>
        <p:nvPr/>
      </p:nvGrpSpPr>
      <p:grpSpPr>
        <a:xfrm>
          <a:off x="0" y="0"/>
          <a:ext cx="0" cy="0"/>
          <a:chOff x="0" y="0"/>
          <a:chExt cx="0" cy="0"/>
        </a:xfrm>
      </p:grpSpPr>
      <p:sp>
        <p:nvSpPr>
          <p:cNvPr id="1247" name="Google Shape;1247;p111:notes"/>
          <p:cNvSpPr txBox="1">
            <a:spLocks noGrp="1"/>
          </p:cNvSpPr>
          <p:nvPr>
            <p:ph type="sldNum" idx="12"/>
          </p:nvPr>
        </p:nvSpPr>
        <p:spPr>
          <a:xfrm>
            <a:off x="5588627" y="6397806"/>
            <a:ext cx="4275403" cy="33678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48" name="Google Shape;1248;p111:notes"/>
          <p:cNvSpPr>
            <a:spLocks noGrp="1" noRot="1" noChangeAspect="1"/>
          </p:cNvSpPr>
          <p:nvPr>
            <p:ph type="sldImg" idx="2"/>
          </p:nvPr>
        </p:nvSpPr>
        <p:spPr>
          <a:xfrm>
            <a:off x="3249613" y="506413"/>
            <a:ext cx="3367087" cy="25257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49" name="Google Shape;1249;p111:notes"/>
          <p:cNvSpPr txBox="1">
            <a:spLocks noGrp="1"/>
          </p:cNvSpPr>
          <p:nvPr>
            <p:ph type="body" idx="1"/>
          </p:nvPr>
        </p:nvSpPr>
        <p:spPr>
          <a:xfrm>
            <a:off x="1314606" y="3199718"/>
            <a:ext cx="7237103" cy="303040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64"/>
        <p:cNvGrpSpPr/>
        <p:nvPr/>
      </p:nvGrpSpPr>
      <p:grpSpPr>
        <a:xfrm>
          <a:off x="0" y="0"/>
          <a:ext cx="0" cy="0"/>
          <a:chOff x="0" y="0"/>
          <a:chExt cx="0" cy="0"/>
        </a:xfrm>
      </p:grpSpPr>
      <p:sp>
        <p:nvSpPr>
          <p:cNvPr id="1265" name="Google Shape;1265;p113: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266" name="Google Shape;1266;p113: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74"/>
        <p:cNvGrpSpPr/>
        <p:nvPr/>
      </p:nvGrpSpPr>
      <p:grpSpPr>
        <a:xfrm>
          <a:off x="0" y="0"/>
          <a:ext cx="0" cy="0"/>
          <a:chOff x="0" y="0"/>
          <a:chExt cx="0" cy="0"/>
        </a:xfrm>
      </p:grpSpPr>
      <p:sp>
        <p:nvSpPr>
          <p:cNvPr id="1275" name="Google Shape;1275;p115: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276" name="Google Shape;1276;p115: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82"/>
        <p:cNvGrpSpPr/>
        <p:nvPr/>
      </p:nvGrpSpPr>
      <p:grpSpPr>
        <a:xfrm>
          <a:off x="0" y="0"/>
          <a:ext cx="0" cy="0"/>
          <a:chOff x="0" y="0"/>
          <a:chExt cx="0" cy="0"/>
        </a:xfrm>
      </p:grpSpPr>
      <p:sp>
        <p:nvSpPr>
          <p:cNvPr id="1283" name="Google Shape;1283;p116: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284" name="Google Shape;1284;p116: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3"/>
        <p:cNvGrpSpPr/>
        <p:nvPr/>
      </p:nvGrpSpPr>
      <p:grpSpPr>
        <a:xfrm>
          <a:off x="0" y="0"/>
          <a:ext cx="0" cy="0"/>
          <a:chOff x="0" y="0"/>
          <a:chExt cx="0" cy="0"/>
        </a:xfrm>
      </p:grpSpPr>
      <p:sp>
        <p:nvSpPr>
          <p:cNvPr id="264" name="Google Shape;264;p22: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65" name="Google Shape;265;p22: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01"/>
        <p:cNvGrpSpPr/>
        <p:nvPr/>
      </p:nvGrpSpPr>
      <p:grpSpPr>
        <a:xfrm>
          <a:off x="0" y="0"/>
          <a:ext cx="0" cy="0"/>
          <a:chOff x="0" y="0"/>
          <a:chExt cx="0" cy="0"/>
        </a:xfrm>
      </p:grpSpPr>
      <p:sp>
        <p:nvSpPr>
          <p:cNvPr id="1302" name="Google Shape;1302;p119: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303" name="Google Shape;1303;p119: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29"/>
        <p:cNvGrpSpPr/>
        <p:nvPr/>
      </p:nvGrpSpPr>
      <p:grpSpPr>
        <a:xfrm>
          <a:off x="0" y="0"/>
          <a:ext cx="0" cy="0"/>
          <a:chOff x="0" y="0"/>
          <a:chExt cx="0" cy="0"/>
        </a:xfrm>
      </p:grpSpPr>
      <p:sp>
        <p:nvSpPr>
          <p:cNvPr id="1330" name="Google Shape;1330;p123: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331" name="Google Shape;1331;p123: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35"/>
        <p:cNvGrpSpPr/>
        <p:nvPr/>
      </p:nvGrpSpPr>
      <p:grpSpPr>
        <a:xfrm>
          <a:off x="0" y="0"/>
          <a:ext cx="0" cy="0"/>
          <a:chOff x="0" y="0"/>
          <a:chExt cx="0" cy="0"/>
        </a:xfrm>
      </p:grpSpPr>
      <p:sp>
        <p:nvSpPr>
          <p:cNvPr id="1336" name="Google Shape;1336;p124: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337" name="Google Shape;1337;p124: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42"/>
        <p:cNvGrpSpPr/>
        <p:nvPr/>
      </p:nvGrpSpPr>
      <p:grpSpPr>
        <a:xfrm>
          <a:off x="0" y="0"/>
          <a:ext cx="0" cy="0"/>
          <a:chOff x="0" y="0"/>
          <a:chExt cx="0" cy="0"/>
        </a:xfrm>
      </p:grpSpPr>
      <p:sp>
        <p:nvSpPr>
          <p:cNvPr id="1343" name="Google Shape;1343;p125: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344" name="Google Shape;1344;p125: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49"/>
        <p:cNvGrpSpPr/>
        <p:nvPr/>
      </p:nvGrpSpPr>
      <p:grpSpPr>
        <a:xfrm>
          <a:off x="0" y="0"/>
          <a:ext cx="0" cy="0"/>
          <a:chOff x="0" y="0"/>
          <a:chExt cx="0" cy="0"/>
        </a:xfrm>
      </p:grpSpPr>
      <p:sp>
        <p:nvSpPr>
          <p:cNvPr id="1350" name="Google Shape;1350;p126: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351" name="Google Shape;1351;p126: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55"/>
        <p:cNvGrpSpPr/>
        <p:nvPr/>
      </p:nvGrpSpPr>
      <p:grpSpPr>
        <a:xfrm>
          <a:off x="0" y="0"/>
          <a:ext cx="0" cy="0"/>
          <a:chOff x="0" y="0"/>
          <a:chExt cx="0" cy="0"/>
        </a:xfrm>
      </p:grpSpPr>
      <p:sp>
        <p:nvSpPr>
          <p:cNvPr id="1356" name="Google Shape;1356;p127: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357" name="Google Shape;1357;p127: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61"/>
        <p:cNvGrpSpPr/>
        <p:nvPr/>
      </p:nvGrpSpPr>
      <p:grpSpPr>
        <a:xfrm>
          <a:off x="0" y="0"/>
          <a:ext cx="0" cy="0"/>
          <a:chOff x="0" y="0"/>
          <a:chExt cx="0" cy="0"/>
        </a:xfrm>
      </p:grpSpPr>
      <p:sp>
        <p:nvSpPr>
          <p:cNvPr id="1362" name="Google Shape;1362;g18227c58036_0_0:notes"/>
          <p:cNvSpPr txBox="1">
            <a:spLocks noGrp="1"/>
          </p:cNvSpPr>
          <p:nvPr>
            <p:ph type="body" idx="1"/>
          </p:nvPr>
        </p:nvSpPr>
        <p:spPr>
          <a:xfrm>
            <a:off x="986630" y="3241580"/>
            <a:ext cx="7893000" cy="2652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363" name="Google Shape;1363;g18227c58036_0_0:notes"/>
          <p:cNvSpPr>
            <a:spLocks noGrp="1" noRot="1" noChangeAspect="1"/>
          </p:cNvSpPr>
          <p:nvPr>
            <p:ph type="sldImg" idx="2"/>
          </p:nvPr>
        </p:nvSpPr>
        <p:spPr>
          <a:xfrm>
            <a:off x="3417888" y="841375"/>
            <a:ext cx="3030537" cy="2273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73"/>
        <p:cNvGrpSpPr/>
        <p:nvPr/>
      </p:nvGrpSpPr>
      <p:grpSpPr>
        <a:xfrm>
          <a:off x="0" y="0"/>
          <a:ext cx="0" cy="0"/>
          <a:chOff x="0" y="0"/>
          <a:chExt cx="0" cy="0"/>
        </a:xfrm>
      </p:grpSpPr>
      <p:sp>
        <p:nvSpPr>
          <p:cNvPr id="1374" name="Google Shape;1374;p130: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375" name="Google Shape;1375;p130: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79"/>
        <p:cNvGrpSpPr/>
        <p:nvPr/>
      </p:nvGrpSpPr>
      <p:grpSpPr>
        <a:xfrm>
          <a:off x="0" y="0"/>
          <a:ext cx="0" cy="0"/>
          <a:chOff x="0" y="0"/>
          <a:chExt cx="0" cy="0"/>
        </a:xfrm>
      </p:grpSpPr>
      <p:sp>
        <p:nvSpPr>
          <p:cNvPr id="1380" name="Google Shape;1380;p131:notes"/>
          <p:cNvSpPr txBox="1">
            <a:spLocks noGrp="1"/>
          </p:cNvSpPr>
          <p:nvPr>
            <p:ph type="sldNum" idx="12"/>
          </p:nvPr>
        </p:nvSpPr>
        <p:spPr>
          <a:xfrm>
            <a:off x="5588627" y="6397806"/>
            <a:ext cx="4275403" cy="33678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81" name="Google Shape;1381;p131:notes"/>
          <p:cNvSpPr>
            <a:spLocks noGrp="1" noRot="1" noChangeAspect="1"/>
          </p:cNvSpPr>
          <p:nvPr>
            <p:ph type="sldImg" idx="2"/>
          </p:nvPr>
        </p:nvSpPr>
        <p:spPr>
          <a:xfrm>
            <a:off x="3249613" y="506413"/>
            <a:ext cx="3367087" cy="25257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2" name="Google Shape;1382;p131:notes"/>
          <p:cNvSpPr txBox="1">
            <a:spLocks noGrp="1"/>
          </p:cNvSpPr>
          <p:nvPr>
            <p:ph type="body" idx="1"/>
          </p:nvPr>
        </p:nvSpPr>
        <p:spPr>
          <a:xfrm>
            <a:off x="1314605" y="3199718"/>
            <a:ext cx="7237103" cy="303040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02"/>
        <p:cNvGrpSpPr/>
        <p:nvPr/>
      </p:nvGrpSpPr>
      <p:grpSpPr>
        <a:xfrm>
          <a:off x="0" y="0"/>
          <a:ext cx="0" cy="0"/>
          <a:chOff x="0" y="0"/>
          <a:chExt cx="0" cy="0"/>
        </a:xfrm>
      </p:grpSpPr>
      <p:sp>
        <p:nvSpPr>
          <p:cNvPr id="1403" name="Google Shape;1403;p134:notes"/>
          <p:cNvSpPr txBox="1">
            <a:spLocks noGrp="1"/>
          </p:cNvSpPr>
          <p:nvPr>
            <p:ph type="sldNum" idx="12"/>
          </p:nvPr>
        </p:nvSpPr>
        <p:spPr>
          <a:xfrm>
            <a:off x="5588627" y="6397806"/>
            <a:ext cx="4275403" cy="336788"/>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panose="020B0604020202020204"/>
                <a:ea typeface="Arial" panose="020B0604020202020204"/>
                <a:cs typeface="Arial" panose="020B0604020202020204"/>
                <a:sym typeface="Arial" panose="020B0604020202020204"/>
              </a:rPr>
            </a:fld>
            <a:endParaRPr sz="1200">
              <a:solidFill>
                <a:schemeClr val="dk1"/>
              </a:solidFill>
              <a:latin typeface="Arial" panose="020B0604020202020204"/>
              <a:ea typeface="Arial" panose="020B0604020202020204"/>
              <a:cs typeface="Arial" panose="020B0604020202020204"/>
              <a:sym typeface="Arial" panose="020B0604020202020204"/>
            </a:endParaRPr>
          </a:p>
        </p:txBody>
      </p:sp>
      <p:sp>
        <p:nvSpPr>
          <p:cNvPr id="1404" name="Google Shape;1404;p134: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405" name="Google Shape;1405;p134:notes"/>
          <p:cNvSpPr txBox="1">
            <a:spLocks noGrp="1"/>
          </p:cNvSpPr>
          <p:nvPr>
            <p:ph type="body" idx="1"/>
          </p:nvPr>
        </p:nvSpPr>
        <p:spPr>
          <a:xfrm>
            <a:off x="986632" y="3199488"/>
            <a:ext cx="7893050" cy="3031093"/>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2"/>
        <p:cNvGrpSpPr/>
        <p:nvPr/>
      </p:nvGrpSpPr>
      <p:grpSpPr>
        <a:xfrm>
          <a:off x="0" y="0"/>
          <a:ext cx="0" cy="0"/>
          <a:chOff x="0" y="0"/>
          <a:chExt cx="0" cy="0"/>
        </a:xfrm>
      </p:grpSpPr>
      <p:sp>
        <p:nvSpPr>
          <p:cNvPr id="273" name="Google Shape;273;p23: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74" name="Google Shape;274;p23: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9C07224D-909D-4182-AA79-91ABE1A4095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5539" name="Rectangle 2"/>
          <p:cNvSpPr>
            <a:spLocks noGrp="1" noRot="1" noChangeAspect="1" noChangeArrowheads="1" noTextEdit="1"/>
          </p:cNvSpPr>
          <p:nvPr>
            <p:ph type="sldImg"/>
          </p:nvPr>
        </p:nvSpPr>
        <p:spPr>
          <a:xfrm>
            <a:off x="1141413" y="685800"/>
            <a:ext cx="4575175" cy="3430588"/>
          </a:xfrm>
          <a:solidFill>
            <a:srgbClr val="FFFFFF"/>
          </a:solidFill>
        </p:spPr>
      </p:sp>
      <p:sp>
        <p:nvSpPr>
          <p:cNvPr id="655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CA"/>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12"/>
        <p:cNvGrpSpPr/>
        <p:nvPr/>
      </p:nvGrpSpPr>
      <p:grpSpPr>
        <a:xfrm>
          <a:off x="0" y="0"/>
          <a:ext cx="0" cy="0"/>
          <a:chOff x="0" y="0"/>
          <a:chExt cx="0" cy="0"/>
        </a:xfrm>
      </p:grpSpPr>
      <p:sp>
        <p:nvSpPr>
          <p:cNvPr id="1413" name="Google Shape;1413;p135: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414" name="Google Shape;1414;p135: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9C07224D-909D-4182-AA79-91ABE1A4095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5539" name="Rectangle 2"/>
          <p:cNvSpPr>
            <a:spLocks noGrp="1" noRot="1" noChangeAspect="1" noChangeArrowheads="1" noTextEdit="1"/>
          </p:cNvSpPr>
          <p:nvPr>
            <p:ph type="sldImg"/>
          </p:nvPr>
        </p:nvSpPr>
        <p:spPr>
          <a:xfrm>
            <a:off x="1141413" y="685800"/>
            <a:ext cx="4575175" cy="3430588"/>
          </a:xfrm>
          <a:solidFill>
            <a:srgbClr val="FFFFFF"/>
          </a:solidFill>
        </p:spPr>
      </p:sp>
      <p:sp>
        <p:nvSpPr>
          <p:cNvPr id="655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CA"/>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21"/>
        <p:cNvGrpSpPr/>
        <p:nvPr/>
      </p:nvGrpSpPr>
      <p:grpSpPr>
        <a:xfrm>
          <a:off x="0" y="0"/>
          <a:ext cx="0" cy="0"/>
          <a:chOff x="0" y="0"/>
          <a:chExt cx="0" cy="0"/>
        </a:xfrm>
      </p:grpSpPr>
      <p:sp>
        <p:nvSpPr>
          <p:cNvPr id="1422" name="Google Shape;1422;g18227c58036_0_94:notes"/>
          <p:cNvSpPr txBox="1">
            <a:spLocks noGrp="1"/>
          </p:cNvSpPr>
          <p:nvPr>
            <p:ph type="body" idx="1"/>
          </p:nvPr>
        </p:nvSpPr>
        <p:spPr>
          <a:xfrm>
            <a:off x="986632" y="3199488"/>
            <a:ext cx="7893000" cy="3031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423" name="Google Shape;1423;g18227c58036_0_94: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4"/>
        <p:cNvGrpSpPr/>
        <p:nvPr/>
      </p:nvGrpSpPr>
      <p:grpSpPr>
        <a:xfrm>
          <a:off x="0" y="0"/>
          <a:ext cx="0" cy="0"/>
          <a:chOff x="0" y="0"/>
          <a:chExt cx="0" cy="0"/>
        </a:xfrm>
      </p:grpSpPr>
      <p:sp>
        <p:nvSpPr>
          <p:cNvPr id="1435" name="Google Shape;1435;p138: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436" name="Google Shape;1436;p138: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42"/>
        <p:cNvGrpSpPr/>
        <p:nvPr/>
      </p:nvGrpSpPr>
      <p:grpSpPr>
        <a:xfrm>
          <a:off x="0" y="0"/>
          <a:ext cx="0" cy="0"/>
          <a:chOff x="0" y="0"/>
          <a:chExt cx="0" cy="0"/>
        </a:xfrm>
      </p:grpSpPr>
      <p:sp>
        <p:nvSpPr>
          <p:cNvPr id="1443" name="Google Shape;1443;p139:notes"/>
          <p:cNvSpPr txBox="1">
            <a:spLocks noGrp="1"/>
          </p:cNvSpPr>
          <p:nvPr>
            <p:ph type="body" idx="1"/>
          </p:nvPr>
        </p:nvSpPr>
        <p:spPr>
          <a:xfrm>
            <a:off x="986632" y="3199488"/>
            <a:ext cx="7893050" cy="30310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444" name="Google Shape;1444;p139:notes"/>
          <p:cNvSpPr>
            <a:spLocks noGrp="1" noRot="1" noChangeAspect="1"/>
          </p:cNvSpPr>
          <p:nvPr>
            <p:ph type="sldImg" idx="2"/>
          </p:nvPr>
        </p:nvSpPr>
        <p:spPr>
          <a:xfrm>
            <a:off x="3248025" y="504825"/>
            <a:ext cx="3370263" cy="2527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r>
              <a:rPr lang="tr-TR"/>
              <a:t>7/7/2014</a:t>
            </a:r>
            <a:endParaRPr lang="en-US" dirty="0">
              <a:solidFill>
                <a:srgbClr val="FFFFFF"/>
              </a:solidFill>
            </a:endParaRPr>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kumimoji="0" lang="en-US">
                <a:solidFill>
                  <a:schemeClr val="accent1">
                    <a:tint val="20000"/>
                  </a:schemeClr>
                </a:solidFill>
              </a:rPr>
              <a:t>Lecture Notes for E Alpaydın 2014 Introduction to Machine Learning 3e © The MIT Press (V1.0)</a:t>
            </a:r>
            <a:endParaRPr kumimoji="0" lang="en-US">
              <a:solidFill>
                <a:schemeClr val="accent1">
                  <a:tint val="20000"/>
                </a:schemeClr>
              </a:solidFill>
            </a:endParaRPr>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D5BBC35B-A44B-4119-B8DA-DE9E3DFADA20}" type="slidenum">
              <a:rPr kumimoji="0" lang="en-US" smtClean="0"/>
            </a:fld>
            <a:endParaRPr kumimoji="0" lang="en-US" dirty="0">
              <a:solidFill>
                <a:srgbClr val="FFFFFF"/>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tr-TR"/>
              <a:t>7/7/2014</a:t>
            </a:r>
            <a:endParaRPr lang="en-US"/>
          </a:p>
        </p:txBody>
      </p:sp>
      <p:sp>
        <p:nvSpPr>
          <p:cNvPr id="5" name="Footer Placeholder 4"/>
          <p:cNvSpPr>
            <a:spLocks noGrp="1"/>
          </p:cNvSpPr>
          <p:nvPr>
            <p:ph type="ftr" sz="quarter" idx="11"/>
          </p:nvPr>
        </p:nvSpPr>
        <p:spPr/>
        <p:txBody>
          <a:bodyPr/>
          <a:lstStyle/>
          <a:p>
            <a:r>
              <a:rPr lang="en-US"/>
              <a:t>Lecture Notes for E Alpaydın 2014 Introduction to Machine Learning 3e © The MIT Press (V1.0)</a:t>
            </a:r>
            <a:endParaRPr lang="tr-TR"/>
          </a:p>
        </p:txBody>
      </p:sp>
      <p:sp>
        <p:nvSpPr>
          <p:cNvPr id="6" name="Slide Number Placeholder 5"/>
          <p:cNvSpPr>
            <a:spLocks noGrp="1"/>
          </p:cNvSpPr>
          <p:nvPr>
            <p:ph type="sldNum" sz="quarter" idx="12"/>
          </p:nvPr>
        </p:nvSpPr>
        <p:spPr/>
        <p:txBody>
          <a:bodyPr/>
          <a:lstStyle/>
          <a:p>
            <a:fld id="{B2AEF01B-3E1B-4C8D-B011-36D712BFB2B7}" type="slidenum">
              <a:rPr lang="tr-TR" smtClean="0"/>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r>
              <a:rPr lang="tr-TR"/>
              <a:t>7/7/2014</a:t>
            </a:r>
            <a:endParaRPr lang="en-US"/>
          </a:p>
        </p:txBody>
      </p:sp>
      <p:sp>
        <p:nvSpPr>
          <p:cNvPr id="5" name="Footer Placeholder 4"/>
          <p:cNvSpPr>
            <a:spLocks noGrp="1"/>
          </p:cNvSpPr>
          <p:nvPr>
            <p:ph type="ftr" sz="quarter" idx="11"/>
          </p:nvPr>
        </p:nvSpPr>
        <p:spPr>
          <a:xfrm>
            <a:off x="457201" y="6248207"/>
            <a:ext cx="5573483" cy="365125"/>
          </a:xfrm>
        </p:spPr>
        <p:txBody>
          <a:bodyPr/>
          <a:lstStyle/>
          <a:p>
            <a:r>
              <a:rPr lang="en-US"/>
              <a:t>Lecture Notes for E Alpaydın 2014 Introduction to Machine Learning 3e © The MIT Press (V1.0)</a:t>
            </a:r>
            <a:endParaRPr lang="tr-TR"/>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278F9C3F-35F6-4828-B0FA-F9989E488FE7}" type="slidenum">
              <a:rPr lang="tr-TR" smtClean="0"/>
            </a:fld>
            <a:endParaRPr lang="tr-TR"/>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tr-TR"/>
          </a:p>
        </p:txBody>
      </p:sp>
      <p:sp>
        <p:nvSpPr>
          <p:cNvPr id="3" name="Text Placeholder 2"/>
          <p:cNvSpPr>
            <a:spLocks noGrp="1"/>
          </p:cNvSpPr>
          <p:nvPr>
            <p:ph type="body" sz="half" idx="1"/>
          </p:nvPr>
        </p:nvSpPr>
        <p:spPr>
          <a:xfrm>
            <a:off x="457200" y="1981200"/>
            <a:ext cx="4038600" cy="3886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tr-TR"/>
          </a:p>
        </p:txBody>
      </p:sp>
      <p:sp>
        <p:nvSpPr>
          <p:cNvPr id="4" name="Content Placeholder 3"/>
          <p:cNvSpPr>
            <a:spLocks noGrp="1"/>
          </p:cNvSpPr>
          <p:nvPr>
            <p:ph sz="half" idx="2"/>
          </p:nvPr>
        </p:nvSpPr>
        <p:spPr>
          <a:xfrm>
            <a:off x="4648200" y="1981200"/>
            <a:ext cx="4038600" cy="3886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tr-TR"/>
          </a:p>
        </p:txBody>
      </p:sp>
      <p:sp>
        <p:nvSpPr>
          <p:cNvPr id="5" name="Footer Placeholder 4"/>
          <p:cNvSpPr>
            <a:spLocks noGrp="1"/>
          </p:cNvSpPr>
          <p:nvPr>
            <p:ph type="ftr" sz="quarter" idx="10"/>
          </p:nvPr>
        </p:nvSpPr>
        <p:spPr>
          <a:xfrm>
            <a:off x="0" y="6642100"/>
            <a:ext cx="6048375" cy="215900"/>
          </a:xfrm>
        </p:spPr>
        <p:txBody>
          <a:bodyPr/>
          <a:lstStyle>
            <a:lvl1pPr>
              <a:defRPr/>
            </a:lvl1pPr>
          </a:lstStyle>
          <a:p>
            <a:r>
              <a:rPr lang="en-US"/>
              <a:t>Lecture Notes for E Alpaydın 2014 Introduction to Machine Learning 3e © The MIT Press (V1.0)</a:t>
            </a:r>
            <a:endParaRPr lang="tr-TR"/>
          </a:p>
        </p:txBody>
      </p:sp>
      <p:sp>
        <p:nvSpPr>
          <p:cNvPr id="6" name="Slide Number Placeholder 5"/>
          <p:cNvSpPr>
            <a:spLocks noGrp="1"/>
          </p:cNvSpPr>
          <p:nvPr>
            <p:ph type="sldNum" sz="quarter" idx="11"/>
          </p:nvPr>
        </p:nvSpPr>
        <p:spPr>
          <a:xfrm>
            <a:off x="6588125" y="6237288"/>
            <a:ext cx="2133600" cy="457200"/>
          </a:xfrm>
        </p:spPr>
        <p:txBody>
          <a:bodyPr/>
          <a:lstStyle>
            <a:lvl1pPr>
              <a:defRPr/>
            </a:lvl1pPr>
          </a:lstStyle>
          <a:p>
            <a:fld id="{B25A429E-EC32-4435-B6D9-2C358E91B0C4}" type="slidenum">
              <a:rPr lang="tr-TR"/>
            </a:fld>
            <a:endParaRPr lang="tr-T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en-IN"/>
          </a:p>
        </p:txBody>
      </p:sp>
      <p:sp>
        <p:nvSpPr>
          <p:cNvPr id="3" name="Table Placeholder 2"/>
          <p:cNvSpPr>
            <a:spLocks noGrp="1"/>
          </p:cNvSpPr>
          <p:nvPr>
            <p:ph type="tbl" idx="1"/>
          </p:nvPr>
        </p:nvSpPr>
        <p:spPr>
          <a:xfrm>
            <a:off x="685800" y="1981200"/>
            <a:ext cx="7772400" cy="4114800"/>
          </a:xfrm>
        </p:spPr>
        <p:txBody>
          <a:bodyPr/>
          <a:lstStyle/>
          <a:p>
            <a:pPr lvl="0"/>
            <a:endParaRPr lang="en-IN" noProof="0"/>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matchingName="Title, Text, and 2 Content">
  <p:cSld name="Title, Text, and 2 Content">
    <p:spTree>
      <p:nvGrpSpPr>
        <p:cNvPr id="1" name="Shape 36"/>
        <p:cNvGrpSpPr/>
        <p:nvPr/>
      </p:nvGrpSpPr>
      <p:grpSpPr>
        <a:xfrm>
          <a:off x="0" y="0"/>
          <a:ext cx="0" cy="0"/>
          <a:chOff x="0" y="0"/>
          <a:chExt cx="0" cy="0"/>
        </a:xfrm>
      </p:grpSpPr>
      <p:sp>
        <p:nvSpPr>
          <p:cNvPr id="37" name="Google Shape;37;p146"/>
          <p:cNvSpPr txBox="1">
            <a:spLocks noGrp="1"/>
          </p:cNvSpPr>
          <p:nvPr>
            <p:ph type="title"/>
          </p:nvPr>
        </p:nvSpPr>
        <p:spPr>
          <a:xfrm>
            <a:off x="685801" y="609600"/>
            <a:ext cx="7772401"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6"/>
          <p:cNvSpPr txBox="1">
            <a:spLocks noGrp="1"/>
          </p:cNvSpPr>
          <p:nvPr>
            <p:ph type="body" idx="1"/>
          </p:nvPr>
        </p:nvSpPr>
        <p:spPr>
          <a:xfrm>
            <a:off x="685801" y="1981200"/>
            <a:ext cx="3810001" cy="4114800"/>
          </a:xfrm>
          <a:prstGeom prst="rect">
            <a:avLst/>
          </a:prstGeom>
          <a:noFill/>
          <a:ln>
            <a:noFill/>
          </a:ln>
        </p:spPr>
        <p:txBody>
          <a:bodyPr spcFirstLastPara="1" wrap="square" lIns="91425" tIns="45700" rIns="91425" bIns="45700" anchor="t" anchorCtr="0">
            <a:normAutofit/>
          </a:bodyPr>
          <a:lstStyle>
            <a:lvl1pPr marL="290195" lvl="0" indent="-217805" algn="l">
              <a:lnSpc>
                <a:spcPct val="100000"/>
              </a:lnSpc>
              <a:spcBef>
                <a:spcPts val="230"/>
              </a:spcBef>
              <a:spcAft>
                <a:spcPts val="0"/>
              </a:spcAft>
              <a:buClr>
                <a:schemeClr val="dk1"/>
              </a:buClr>
              <a:buSzPts val="1800"/>
              <a:buChar char="•"/>
              <a:defRPr/>
            </a:lvl1pPr>
            <a:lvl2pPr marL="580390" lvl="1" indent="-217805" algn="l">
              <a:lnSpc>
                <a:spcPct val="100000"/>
              </a:lnSpc>
              <a:spcBef>
                <a:spcPts val="230"/>
              </a:spcBef>
              <a:spcAft>
                <a:spcPts val="0"/>
              </a:spcAft>
              <a:buClr>
                <a:schemeClr val="dk1"/>
              </a:buClr>
              <a:buSzPts val="1800"/>
              <a:buChar char="–"/>
              <a:defRPr/>
            </a:lvl2pPr>
            <a:lvl3pPr marL="870585" lvl="2" indent="-217805" algn="l">
              <a:lnSpc>
                <a:spcPct val="100000"/>
              </a:lnSpc>
              <a:spcBef>
                <a:spcPts val="230"/>
              </a:spcBef>
              <a:spcAft>
                <a:spcPts val="0"/>
              </a:spcAft>
              <a:buClr>
                <a:schemeClr val="dk1"/>
              </a:buClr>
              <a:buSzPts val="1800"/>
              <a:buChar char="•"/>
              <a:defRPr/>
            </a:lvl3pPr>
            <a:lvl4pPr marL="1161415" lvl="3" indent="-217805" algn="l">
              <a:lnSpc>
                <a:spcPct val="100000"/>
              </a:lnSpc>
              <a:spcBef>
                <a:spcPts val="230"/>
              </a:spcBef>
              <a:spcAft>
                <a:spcPts val="0"/>
              </a:spcAft>
              <a:buClr>
                <a:schemeClr val="dk1"/>
              </a:buClr>
              <a:buSzPts val="1800"/>
              <a:buChar char="–"/>
              <a:defRPr/>
            </a:lvl4pPr>
            <a:lvl5pPr marL="1451610" lvl="4" indent="-217805" algn="l">
              <a:lnSpc>
                <a:spcPct val="100000"/>
              </a:lnSpc>
              <a:spcBef>
                <a:spcPts val="230"/>
              </a:spcBef>
              <a:spcAft>
                <a:spcPts val="0"/>
              </a:spcAft>
              <a:buClr>
                <a:schemeClr val="dk1"/>
              </a:buClr>
              <a:buSzPts val="1800"/>
              <a:buChar char="»"/>
              <a:defRPr/>
            </a:lvl5pPr>
            <a:lvl6pPr marL="1741805" lvl="5" indent="-217805" algn="l">
              <a:lnSpc>
                <a:spcPct val="100000"/>
              </a:lnSpc>
              <a:spcBef>
                <a:spcPts val="230"/>
              </a:spcBef>
              <a:spcAft>
                <a:spcPts val="0"/>
              </a:spcAft>
              <a:buClr>
                <a:schemeClr val="dk1"/>
              </a:buClr>
              <a:buSzPts val="1800"/>
              <a:buChar char="•"/>
              <a:defRPr/>
            </a:lvl6pPr>
            <a:lvl7pPr marL="2032000" lvl="6" indent="-217805" algn="l">
              <a:lnSpc>
                <a:spcPct val="100000"/>
              </a:lnSpc>
              <a:spcBef>
                <a:spcPts val="230"/>
              </a:spcBef>
              <a:spcAft>
                <a:spcPts val="0"/>
              </a:spcAft>
              <a:buClr>
                <a:schemeClr val="dk1"/>
              </a:buClr>
              <a:buSzPts val="1800"/>
              <a:buChar char="•"/>
              <a:defRPr/>
            </a:lvl7pPr>
            <a:lvl8pPr marL="2322195" lvl="7" indent="-217805" algn="l">
              <a:lnSpc>
                <a:spcPct val="100000"/>
              </a:lnSpc>
              <a:spcBef>
                <a:spcPts val="230"/>
              </a:spcBef>
              <a:spcAft>
                <a:spcPts val="0"/>
              </a:spcAft>
              <a:buClr>
                <a:schemeClr val="dk1"/>
              </a:buClr>
              <a:buSzPts val="1800"/>
              <a:buChar char="•"/>
              <a:defRPr/>
            </a:lvl8pPr>
            <a:lvl9pPr marL="2612390" lvl="8" indent="-217805" algn="l">
              <a:lnSpc>
                <a:spcPct val="100000"/>
              </a:lnSpc>
              <a:spcBef>
                <a:spcPts val="230"/>
              </a:spcBef>
              <a:spcAft>
                <a:spcPts val="0"/>
              </a:spcAft>
              <a:buClr>
                <a:schemeClr val="dk1"/>
              </a:buClr>
              <a:buSzPts val="1800"/>
              <a:buChar char="•"/>
              <a:defRPr/>
            </a:lvl9pPr>
          </a:lstStyle>
          <a:p/>
        </p:txBody>
      </p:sp>
      <p:sp>
        <p:nvSpPr>
          <p:cNvPr id="39" name="Google Shape;39;p146"/>
          <p:cNvSpPr txBox="1">
            <a:spLocks noGrp="1"/>
          </p:cNvSpPr>
          <p:nvPr>
            <p:ph type="body" idx="2"/>
          </p:nvPr>
        </p:nvSpPr>
        <p:spPr>
          <a:xfrm>
            <a:off x="4648200" y="1981200"/>
            <a:ext cx="3810001" cy="1981200"/>
          </a:xfrm>
          <a:prstGeom prst="rect">
            <a:avLst/>
          </a:prstGeom>
          <a:noFill/>
          <a:ln>
            <a:noFill/>
          </a:ln>
        </p:spPr>
        <p:txBody>
          <a:bodyPr spcFirstLastPara="1" wrap="square" lIns="91425" tIns="45700" rIns="91425" bIns="45700" anchor="t" anchorCtr="0">
            <a:normAutofit/>
          </a:bodyPr>
          <a:lstStyle>
            <a:lvl1pPr marL="290195" lvl="0" indent="-217805" algn="l">
              <a:lnSpc>
                <a:spcPct val="100000"/>
              </a:lnSpc>
              <a:spcBef>
                <a:spcPts val="230"/>
              </a:spcBef>
              <a:spcAft>
                <a:spcPts val="0"/>
              </a:spcAft>
              <a:buClr>
                <a:schemeClr val="dk1"/>
              </a:buClr>
              <a:buSzPts val="1800"/>
              <a:buChar char="•"/>
              <a:defRPr/>
            </a:lvl1pPr>
            <a:lvl2pPr marL="580390" lvl="1" indent="-217805" algn="l">
              <a:lnSpc>
                <a:spcPct val="100000"/>
              </a:lnSpc>
              <a:spcBef>
                <a:spcPts val="230"/>
              </a:spcBef>
              <a:spcAft>
                <a:spcPts val="0"/>
              </a:spcAft>
              <a:buClr>
                <a:schemeClr val="dk1"/>
              </a:buClr>
              <a:buSzPts val="1800"/>
              <a:buChar char="–"/>
              <a:defRPr/>
            </a:lvl2pPr>
            <a:lvl3pPr marL="870585" lvl="2" indent="-217805" algn="l">
              <a:lnSpc>
                <a:spcPct val="100000"/>
              </a:lnSpc>
              <a:spcBef>
                <a:spcPts val="230"/>
              </a:spcBef>
              <a:spcAft>
                <a:spcPts val="0"/>
              </a:spcAft>
              <a:buClr>
                <a:schemeClr val="dk1"/>
              </a:buClr>
              <a:buSzPts val="1800"/>
              <a:buChar char="•"/>
              <a:defRPr/>
            </a:lvl3pPr>
            <a:lvl4pPr marL="1161415" lvl="3" indent="-217805" algn="l">
              <a:lnSpc>
                <a:spcPct val="100000"/>
              </a:lnSpc>
              <a:spcBef>
                <a:spcPts val="230"/>
              </a:spcBef>
              <a:spcAft>
                <a:spcPts val="0"/>
              </a:spcAft>
              <a:buClr>
                <a:schemeClr val="dk1"/>
              </a:buClr>
              <a:buSzPts val="1800"/>
              <a:buChar char="–"/>
              <a:defRPr/>
            </a:lvl4pPr>
            <a:lvl5pPr marL="1451610" lvl="4" indent="-217805" algn="l">
              <a:lnSpc>
                <a:spcPct val="100000"/>
              </a:lnSpc>
              <a:spcBef>
                <a:spcPts val="230"/>
              </a:spcBef>
              <a:spcAft>
                <a:spcPts val="0"/>
              </a:spcAft>
              <a:buClr>
                <a:schemeClr val="dk1"/>
              </a:buClr>
              <a:buSzPts val="1800"/>
              <a:buChar char="»"/>
              <a:defRPr/>
            </a:lvl5pPr>
            <a:lvl6pPr marL="1741805" lvl="5" indent="-217805" algn="l">
              <a:lnSpc>
                <a:spcPct val="100000"/>
              </a:lnSpc>
              <a:spcBef>
                <a:spcPts val="230"/>
              </a:spcBef>
              <a:spcAft>
                <a:spcPts val="0"/>
              </a:spcAft>
              <a:buClr>
                <a:schemeClr val="dk1"/>
              </a:buClr>
              <a:buSzPts val="1800"/>
              <a:buChar char="•"/>
              <a:defRPr/>
            </a:lvl6pPr>
            <a:lvl7pPr marL="2032000" lvl="6" indent="-217805" algn="l">
              <a:lnSpc>
                <a:spcPct val="100000"/>
              </a:lnSpc>
              <a:spcBef>
                <a:spcPts val="230"/>
              </a:spcBef>
              <a:spcAft>
                <a:spcPts val="0"/>
              </a:spcAft>
              <a:buClr>
                <a:schemeClr val="dk1"/>
              </a:buClr>
              <a:buSzPts val="1800"/>
              <a:buChar char="•"/>
              <a:defRPr/>
            </a:lvl7pPr>
            <a:lvl8pPr marL="2322195" lvl="7" indent="-217805" algn="l">
              <a:lnSpc>
                <a:spcPct val="100000"/>
              </a:lnSpc>
              <a:spcBef>
                <a:spcPts val="230"/>
              </a:spcBef>
              <a:spcAft>
                <a:spcPts val="0"/>
              </a:spcAft>
              <a:buClr>
                <a:schemeClr val="dk1"/>
              </a:buClr>
              <a:buSzPts val="1800"/>
              <a:buChar char="•"/>
              <a:defRPr/>
            </a:lvl8pPr>
            <a:lvl9pPr marL="2612390" lvl="8" indent="-217805" algn="l">
              <a:lnSpc>
                <a:spcPct val="100000"/>
              </a:lnSpc>
              <a:spcBef>
                <a:spcPts val="230"/>
              </a:spcBef>
              <a:spcAft>
                <a:spcPts val="0"/>
              </a:spcAft>
              <a:buClr>
                <a:schemeClr val="dk1"/>
              </a:buClr>
              <a:buSzPts val="1800"/>
              <a:buChar char="•"/>
              <a:defRPr/>
            </a:lvl9pPr>
          </a:lstStyle>
          <a:p/>
        </p:txBody>
      </p:sp>
      <p:sp>
        <p:nvSpPr>
          <p:cNvPr id="40" name="Google Shape;40;p146"/>
          <p:cNvSpPr txBox="1">
            <a:spLocks noGrp="1"/>
          </p:cNvSpPr>
          <p:nvPr>
            <p:ph type="body" idx="3"/>
          </p:nvPr>
        </p:nvSpPr>
        <p:spPr>
          <a:xfrm>
            <a:off x="4648200" y="4114800"/>
            <a:ext cx="3810001" cy="1981200"/>
          </a:xfrm>
          <a:prstGeom prst="rect">
            <a:avLst/>
          </a:prstGeom>
          <a:noFill/>
          <a:ln>
            <a:noFill/>
          </a:ln>
        </p:spPr>
        <p:txBody>
          <a:bodyPr spcFirstLastPara="1" wrap="square" lIns="91425" tIns="45700" rIns="91425" bIns="45700" anchor="t" anchorCtr="0">
            <a:normAutofit/>
          </a:bodyPr>
          <a:lstStyle>
            <a:lvl1pPr marL="290195" lvl="0" indent="-217805" algn="l">
              <a:lnSpc>
                <a:spcPct val="100000"/>
              </a:lnSpc>
              <a:spcBef>
                <a:spcPts val="230"/>
              </a:spcBef>
              <a:spcAft>
                <a:spcPts val="0"/>
              </a:spcAft>
              <a:buClr>
                <a:schemeClr val="dk1"/>
              </a:buClr>
              <a:buSzPts val="1800"/>
              <a:buChar char="•"/>
              <a:defRPr/>
            </a:lvl1pPr>
            <a:lvl2pPr marL="580390" lvl="1" indent="-217805" algn="l">
              <a:lnSpc>
                <a:spcPct val="100000"/>
              </a:lnSpc>
              <a:spcBef>
                <a:spcPts val="230"/>
              </a:spcBef>
              <a:spcAft>
                <a:spcPts val="0"/>
              </a:spcAft>
              <a:buClr>
                <a:schemeClr val="dk1"/>
              </a:buClr>
              <a:buSzPts val="1800"/>
              <a:buChar char="–"/>
              <a:defRPr/>
            </a:lvl2pPr>
            <a:lvl3pPr marL="870585" lvl="2" indent="-217805" algn="l">
              <a:lnSpc>
                <a:spcPct val="100000"/>
              </a:lnSpc>
              <a:spcBef>
                <a:spcPts val="230"/>
              </a:spcBef>
              <a:spcAft>
                <a:spcPts val="0"/>
              </a:spcAft>
              <a:buClr>
                <a:schemeClr val="dk1"/>
              </a:buClr>
              <a:buSzPts val="1800"/>
              <a:buChar char="•"/>
              <a:defRPr/>
            </a:lvl3pPr>
            <a:lvl4pPr marL="1161415" lvl="3" indent="-217805" algn="l">
              <a:lnSpc>
                <a:spcPct val="100000"/>
              </a:lnSpc>
              <a:spcBef>
                <a:spcPts val="230"/>
              </a:spcBef>
              <a:spcAft>
                <a:spcPts val="0"/>
              </a:spcAft>
              <a:buClr>
                <a:schemeClr val="dk1"/>
              </a:buClr>
              <a:buSzPts val="1800"/>
              <a:buChar char="–"/>
              <a:defRPr/>
            </a:lvl4pPr>
            <a:lvl5pPr marL="1451610" lvl="4" indent="-217805" algn="l">
              <a:lnSpc>
                <a:spcPct val="100000"/>
              </a:lnSpc>
              <a:spcBef>
                <a:spcPts val="230"/>
              </a:spcBef>
              <a:spcAft>
                <a:spcPts val="0"/>
              </a:spcAft>
              <a:buClr>
                <a:schemeClr val="dk1"/>
              </a:buClr>
              <a:buSzPts val="1800"/>
              <a:buChar char="»"/>
              <a:defRPr/>
            </a:lvl5pPr>
            <a:lvl6pPr marL="1741805" lvl="5" indent="-217805" algn="l">
              <a:lnSpc>
                <a:spcPct val="100000"/>
              </a:lnSpc>
              <a:spcBef>
                <a:spcPts val="230"/>
              </a:spcBef>
              <a:spcAft>
                <a:spcPts val="0"/>
              </a:spcAft>
              <a:buClr>
                <a:schemeClr val="dk1"/>
              </a:buClr>
              <a:buSzPts val="1800"/>
              <a:buChar char="•"/>
              <a:defRPr/>
            </a:lvl6pPr>
            <a:lvl7pPr marL="2032000" lvl="6" indent="-217805" algn="l">
              <a:lnSpc>
                <a:spcPct val="100000"/>
              </a:lnSpc>
              <a:spcBef>
                <a:spcPts val="230"/>
              </a:spcBef>
              <a:spcAft>
                <a:spcPts val="0"/>
              </a:spcAft>
              <a:buClr>
                <a:schemeClr val="dk1"/>
              </a:buClr>
              <a:buSzPts val="1800"/>
              <a:buChar char="•"/>
              <a:defRPr/>
            </a:lvl7pPr>
            <a:lvl8pPr marL="2322195" lvl="7" indent="-217805" algn="l">
              <a:lnSpc>
                <a:spcPct val="100000"/>
              </a:lnSpc>
              <a:spcBef>
                <a:spcPts val="230"/>
              </a:spcBef>
              <a:spcAft>
                <a:spcPts val="0"/>
              </a:spcAft>
              <a:buClr>
                <a:schemeClr val="dk1"/>
              </a:buClr>
              <a:buSzPts val="1800"/>
              <a:buChar char="•"/>
              <a:defRPr/>
            </a:lvl8pPr>
            <a:lvl9pPr marL="2612390" lvl="8" indent="-217805" algn="l">
              <a:lnSpc>
                <a:spcPct val="100000"/>
              </a:lnSpc>
              <a:spcBef>
                <a:spcPts val="230"/>
              </a:spcBef>
              <a:spcAft>
                <a:spcPts val="0"/>
              </a:spcAft>
              <a:buClr>
                <a:schemeClr val="dk1"/>
              </a:buClr>
              <a:buSzPts val="1800"/>
              <a:buChar char="•"/>
              <a:defRPr/>
            </a:lvl9pPr>
          </a:lstStyle>
          <a:p/>
        </p:txBody>
      </p:sp>
      <p:sp>
        <p:nvSpPr>
          <p:cNvPr id="41" name="Google Shape;41;p146"/>
          <p:cNvSpPr txBox="1">
            <a:spLocks noGrp="1"/>
          </p:cNvSpPr>
          <p:nvPr>
            <p:ph type="sldNum" idx="12"/>
          </p:nvPr>
        </p:nvSpPr>
        <p:spPr>
          <a:xfrm>
            <a:off x="7162801" y="6477000"/>
            <a:ext cx="1905000" cy="304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76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76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76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76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76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76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76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76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76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fld id="{00000000-1234-1234-1234-123412341234}"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endParaRPr kumimoji="0" lang="en-US"/>
          </a:p>
        </p:txBody>
      </p:sp>
      <p:sp>
        <p:nvSpPr>
          <p:cNvPr id="4" name="Date Placeholder 3"/>
          <p:cNvSpPr>
            <a:spLocks noGrp="1"/>
          </p:cNvSpPr>
          <p:nvPr>
            <p:ph type="dt" sz="half" idx="10"/>
          </p:nvPr>
        </p:nvSpPr>
        <p:spPr/>
        <p:txBody>
          <a:bodyPr/>
          <a:lstStyle/>
          <a:p>
            <a:r>
              <a:rPr lang="tr-TR"/>
              <a:t>7/7/2014</a:t>
            </a:r>
            <a:endParaRPr lang="en-US"/>
          </a:p>
        </p:txBody>
      </p:sp>
      <p:sp>
        <p:nvSpPr>
          <p:cNvPr id="5" name="Footer Placeholder 4"/>
          <p:cNvSpPr>
            <a:spLocks noGrp="1"/>
          </p:cNvSpPr>
          <p:nvPr>
            <p:ph type="ftr" sz="quarter" idx="11"/>
          </p:nvPr>
        </p:nvSpPr>
        <p:spPr/>
        <p:txBody>
          <a:bodyPr/>
          <a:lstStyle/>
          <a:p>
            <a:r>
              <a:rPr lang="en-US"/>
              <a:t>Lecture Notes for E Alpaydın 2014 Introduction to Machine Learning 3e © The MIT Press (V1.0)</a:t>
            </a:r>
            <a:endParaRPr lang="tr-TR"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DF4C409-C017-451C-B236-E185BBA6E0E4}" type="slidenum">
              <a:rPr lang="tr-TR" smtClean="0"/>
            </a:fld>
            <a:endParaRPr lang="tr-TR" dirty="0"/>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endParaRPr kumimoji="0" lang="en-US"/>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endParaRPr kumimoji="0" lang="en-US"/>
          </a:p>
        </p:txBody>
      </p:sp>
      <p:sp>
        <p:nvSpPr>
          <p:cNvPr id="12" name="Date Placeholder 11"/>
          <p:cNvSpPr>
            <a:spLocks noGrp="1"/>
          </p:cNvSpPr>
          <p:nvPr>
            <p:ph type="dt" sz="half" idx="10"/>
          </p:nvPr>
        </p:nvSpPr>
        <p:spPr/>
        <p:txBody>
          <a:bodyPr/>
          <a:lstStyle/>
          <a:p>
            <a:r>
              <a:rPr lang="tr-TR"/>
              <a:t>7/7/2014</a:t>
            </a:r>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0BF0E594-9508-4F75-8FB2-7E9FCE92EA31}" type="slidenum">
              <a:rPr lang="tr-TR" smtClean="0"/>
            </a:fld>
            <a:endParaRPr lang="tr-TR"/>
          </a:p>
        </p:txBody>
      </p:sp>
      <p:sp>
        <p:nvSpPr>
          <p:cNvPr id="14" name="Footer Placeholder 13"/>
          <p:cNvSpPr>
            <a:spLocks noGrp="1"/>
          </p:cNvSpPr>
          <p:nvPr>
            <p:ph type="ftr" sz="quarter" idx="12"/>
          </p:nvPr>
        </p:nvSpPr>
        <p:spPr/>
        <p:txBody>
          <a:bodyPr/>
          <a:lstStyle/>
          <a:p>
            <a:r>
              <a:rPr lang="en-US"/>
              <a:t>Lecture Notes for E Alpaydın 2014 Introduction to Machine Learning 3e © The MIT Press (V1.0)</a:t>
            </a:r>
            <a:endParaRPr lang="tr-T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r>
              <a:rPr lang="tr-TR"/>
              <a:t>7/7/2014</a:t>
            </a:r>
            <a:endParaRPr lang="en-US"/>
          </a:p>
        </p:txBody>
      </p:sp>
      <p:sp>
        <p:nvSpPr>
          <p:cNvPr id="10" name="Slide Number Placeholder 9"/>
          <p:cNvSpPr>
            <a:spLocks noGrp="1"/>
          </p:cNvSpPr>
          <p:nvPr>
            <p:ph type="sldNum" sz="quarter" idx="16"/>
          </p:nvPr>
        </p:nvSpPr>
        <p:spPr/>
        <p:txBody>
          <a:bodyPr rtlCol="0"/>
          <a:lstStyle/>
          <a:p>
            <a:fld id="{760FE00C-4B8F-47F3-A16C-D0D9B116FB63}" type="slidenum">
              <a:rPr lang="tr-TR" smtClean="0"/>
            </a:fld>
            <a:endParaRPr lang="tr-TR"/>
          </a:p>
        </p:txBody>
      </p:sp>
      <p:sp>
        <p:nvSpPr>
          <p:cNvPr id="12" name="Footer Placeholder 11"/>
          <p:cNvSpPr>
            <a:spLocks noGrp="1"/>
          </p:cNvSpPr>
          <p:nvPr>
            <p:ph type="ftr" sz="quarter" idx="17"/>
          </p:nvPr>
        </p:nvSpPr>
        <p:spPr/>
        <p:txBody>
          <a:bodyPr rtlCol="0"/>
          <a:lstStyle/>
          <a:p>
            <a:r>
              <a:rPr lang="en-US"/>
              <a:t>Lecture Notes for E Alpaydın 2014 Introduction to Machine Learning 3e © The MIT Press (V1.0)</a:t>
            </a:r>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r>
              <a:rPr lang="tr-TR"/>
              <a:t>7/7/2014</a:t>
            </a:r>
            <a:endParaRPr lang="en-US"/>
          </a:p>
        </p:txBody>
      </p:sp>
      <p:sp>
        <p:nvSpPr>
          <p:cNvPr id="12" name="Slide Number Placeholder 11"/>
          <p:cNvSpPr>
            <a:spLocks noGrp="1"/>
          </p:cNvSpPr>
          <p:nvPr>
            <p:ph type="sldNum" sz="quarter" idx="16"/>
          </p:nvPr>
        </p:nvSpPr>
        <p:spPr/>
        <p:txBody>
          <a:bodyPr rtlCol="0"/>
          <a:lstStyle/>
          <a:p>
            <a:fld id="{5CE4C0FC-FB5E-4CD8-96B8-6699BA0E3345}" type="slidenum">
              <a:rPr lang="tr-TR" smtClean="0"/>
            </a:fld>
            <a:endParaRPr lang="tr-TR"/>
          </a:p>
        </p:txBody>
      </p:sp>
      <p:sp>
        <p:nvSpPr>
          <p:cNvPr id="14" name="Footer Placeholder 13"/>
          <p:cNvSpPr>
            <a:spLocks noGrp="1"/>
          </p:cNvSpPr>
          <p:nvPr>
            <p:ph type="ftr" sz="quarter" idx="17"/>
          </p:nvPr>
        </p:nvSpPr>
        <p:spPr/>
        <p:txBody>
          <a:bodyPr rtlCol="0"/>
          <a:lstStyle/>
          <a:p>
            <a:r>
              <a:rPr lang="en-US"/>
              <a:t>Lecture Notes for E Alpaydın 2014 Introduction to Machine Learning 3e © The MIT Press (V1.0)</a:t>
            </a:r>
            <a:endParaRPr lang="tr-T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endParaRPr kumimoji="0" lang="en-US"/>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a:p>
        </p:txBody>
      </p:sp>
      <p:sp>
        <p:nvSpPr>
          <p:cNvPr id="3" name="Date Placeholder 2"/>
          <p:cNvSpPr>
            <a:spLocks noGrp="1"/>
          </p:cNvSpPr>
          <p:nvPr>
            <p:ph type="dt" sz="half" idx="10"/>
          </p:nvPr>
        </p:nvSpPr>
        <p:spPr/>
        <p:txBody>
          <a:bodyPr/>
          <a:lstStyle/>
          <a:p>
            <a:r>
              <a:rPr lang="tr-TR"/>
              <a:t>7/7/2014</a:t>
            </a:r>
            <a:endParaRPr lang="en-US"/>
          </a:p>
        </p:txBody>
      </p:sp>
      <p:sp>
        <p:nvSpPr>
          <p:cNvPr id="4" name="Footer Placeholder 3"/>
          <p:cNvSpPr>
            <a:spLocks noGrp="1"/>
          </p:cNvSpPr>
          <p:nvPr>
            <p:ph type="ftr" sz="quarter" idx="11"/>
          </p:nvPr>
        </p:nvSpPr>
        <p:spPr/>
        <p:txBody>
          <a:bodyPr/>
          <a:lstStyle/>
          <a:p>
            <a:r>
              <a:rPr lang="en-US"/>
              <a:t>Lecture Notes for E Alpaydın 2014 Introduction to Machine Learning 3e © The MIT Press (V1.0)</a:t>
            </a:r>
            <a:endParaRPr lang="tr-T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DC4B51A6-28A7-47F6-AE2C-F4B123EFE551}" type="slidenum">
              <a:rPr lang="tr-TR" smtClean="0"/>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tr-TR"/>
              <a:t>7/7/2014</a:t>
            </a:r>
            <a:endParaRPr lang="en-US"/>
          </a:p>
        </p:txBody>
      </p:sp>
      <p:sp>
        <p:nvSpPr>
          <p:cNvPr id="3" name="Footer Placeholder 2"/>
          <p:cNvSpPr>
            <a:spLocks noGrp="1"/>
          </p:cNvSpPr>
          <p:nvPr>
            <p:ph type="ftr" sz="quarter" idx="11"/>
          </p:nvPr>
        </p:nvSpPr>
        <p:spPr/>
        <p:txBody>
          <a:bodyPr/>
          <a:lstStyle/>
          <a:p>
            <a:r>
              <a:rPr lang="en-US"/>
              <a:t>Lecture Notes for E Alpaydın 2014 Introduction to Machine Learning 3e © The MIT Press (V1.0)</a:t>
            </a:r>
            <a:endParaRPr lang="tr-TR"/>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1895849B-5B8D-4701-B904-178A9E77F54C}" type="slidenum">
              <a:rPr lang="tr-TR" smtClean="0"/>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endParaRPr kumimoji="0" lang="en-US"/>
          </a:p>
        </p:txBody>
      </p:sp>
      <p:sp>
        <p:nvSpPr>
          <p:cNvPr id="5" name="Date Placeholder 4"/>
          <p:cNvSpPr>
            <a:spLocks noGrp="1"/>
          </p:cNvSpPr>
          <p:nvPr>
            <p:ph type="dt" sz="half" idx="10"/>
          </p:nvPr>
        </p:nvSpPr>
        <p:spPr/>
        <p:txBody>
          <a:bodyPr/>
          <a:lstStyle/>
          <a:p>
            <a:r>
              <a:rPr lang="tr-TR"/>
              <a:t>7/7/2014</a:t>
            </a:r>
            <a:endParaRPr lang="en-US"/>
          </a:p>
        </p:txBody>
      </p:sp>
      <p:sp>
        <p:nvSpPr>
          <p:cNvPr id="6" name="Footer Placeholder 5"/>
          <p:cNvSpPr>
            <a:spLocks noGrp="1"/>
          </p:cNvSpPr>
          <p:nvPr>
            <p:ph type="ftr" sz="quarter" idx="11"/>
          </p:nvPr>
        </p:nvSpPr>
        <p:spPr/>
        <p:txBody>
          <a:bodyPr/>
          <a:lstStyle/>
          <a:p>
            <a:r>
              <a:rPr lang="en-US"/>
              <a:t>Lecture Notes for E Alpaydın 2014 Introduction to Machine Learning 3e © The MIT Press (V1.0)</a:t>
            </a:r>
            <a:endParaRPr lang="tr-T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5BFE715C-B3C6-4904-A8B1-DB4C55920D83}" type="slidenum">
              <a:rPr lang="tr-TR" smtClean="0"/>
            </a:fld>
            <a:endParaRPr lang="tr-T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endParaRPr kumimoji="0" lang="en-US"/>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endParaRPr kumimoji="0" lang="en-US"/>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r>
              <a:rPr lang="tr-TR"/>
              <a:t>7/7/2014</a:t>
            </a:r>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CCE1536C-8D64-4D00-A372-4396C9E22901}" type="slidenum">
              <a:rPr lang="tr-TR" smtClean="0"/>
            </a:fld>
            <a:endParaRPr lang="tr-TR"/>
          </a:p>
        </p:txBody>
      </p:sp>
      <p:sp>
        <p:nvSpPr>
          <p:cNvPr id="14" name="Footer Placeholder 13"/>
          <p:cNvSpPr>
            <a:spLocks noGrp="1"/>
          </p:cNvSpPr>
          <p:nvPr>
            <p:ph type="ftr" sz="quarter" idx="12"/>
          </p:nvPr>
        </p:nvSpPr>
        <p:spPr>
          <a:xfrm>
            <a:off x="1600200" y="6248206"/>
            <a:ext cx="4572000" cy="365125"/>
          </a:xfrm>
        </p:spPr>
        <p:txBody>
          <a:bodyPr rtlCol="0"/>
          <a:lstStyle/>
          <a:p>
            <a:r>
              <a:rPr lang="en-US"/>
              <a:t>Lecture Notes for E Alpaydın 2014 Introduction to Machine Learning 3e © The MIT Press (V1.0)</a:t>
            </a:r>
            <a:endParaRPr lang="tr-T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endParaRPr kumimoji="0" lang="en-US"/>
          </a:p>
          <a:p>
            <a:pPr lvl="1" eaLnBrk="1" latinLnBrk="0" hangingPunct="1"/>
            <a:r>
              <a:rPr kumimoji="0" lang="en-US"/>
              <a:t>Second level</a:t>
            </a:r>
            <a:endParaRPr kumimoji="0" lang="en-US"/>
          </a:p>
          <a:p>
            <a:pPr lvl="2" eaLnBrk="1" latinLnBrk="0" hangingPunct="1"/>
            <a:r>
              <a:rPr kumimoji="0" lang="en-US"/>
              <a:t>Third level</a:t>
            </a:r>
            <a:endParaRPr kumimoji="0" lang="en-US"/>
          </a:p>
          <a:p>
            <a:pPr lvl="3" eaLnBrk="1" latinLnBrk="0" hangingPunct="1"/>
            <a:r>
              <a:rPr kumimoji="0" lang="en-US"/>
              <a:t>Fourth level</a:t>
            </a:r>
            <a:endParaRPr kumimoji="0" lang="en-US"/>
          </a:p>
          <a:p>
            <a:pPr lvl="4" eaLnBrk="1" latinLnBrk="0" hangingPunct="1"/>
            <a:r>
              <a:rPr kumimoji="0" lang="en-US"/>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r>
              <a:rPr lang="tr-TR"/>
              <a:t>7/7/2014</a:t>
            </a:r>
            <a:endParaRPr lang="en-US" sz="1000" dirty="0">
              <a:solidFill>
                <a:schemeClr val="tx1"/>
              </a:solidFill>
            </a:endParaRPr>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r>
              <a:rPr lang="en-US"/>
              <a:t>Lecture Notes for E Alpaydın 2014 Introduction to Machine Learning 3e © The MIT Press (V1.0)</a:t>
            </a:r>
            <a:endParaRPr lang="tr-TR" dirty="0"/>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A4DA0FD2-D456-4FC5-A587-87644C4EB2D1}" type="slidenum">
              <a:rPr lang="tr-TR" smtClean="0"/>
            </a:fld>
            <a:endParaRPr lang="tr-T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panose="05000000000000000000"/>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panose="05020102010507070707"/>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panose="05000000000000000000"/>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panose="05000000000000000000"/>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panose="05000000000000000000"/>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panose="05000000000000000000"/>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panose="05000000000000000000"/>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panose="05000000000000000000"/>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panose="05000000000000000000"/>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0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80.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png"/><Relationship Id="rId1" Type="http://schemas.openxmlformats.org/officeDocument/2006/relationships/image" Target="../media/image8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techtarget.com/searchenterpriseai/definition/AI-Artificial-Intelligence" TargetMode="Externa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115.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oleObject" Target="../embeddings/oleObject10.bin"/><Relationship Id="rId3" Type="http://schemas.openxmlformats.org/officeDocument/2006/relationships/oleObject" Target="../embeddings/oleObject9.bin"/><Relationship Id="rId2" Type="http://schemas.openxmlformats.org/officeDocument/2006/relationships/image" Target="../media/image86.wmf"/><Relationship Id="rId1" Type="http://schemas.openxmlformats.org/officeDocument/2006/relationships/oleObject" Target="../embeddings/oleObject8.bin"/></Relationships>
</file>

<file path=ppt/slides/_rels/slide116.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oleObject" Target="../embeddings/oleObject12.bin"/><Relationship Id="rId2" Type="http://schemas.openxmlformats.org/officeDocument/2006/relationships/image" Target="../media/image86.wmf"/><Relationship Id="rId1" Type="http://schemas.openxmlformats.org/officeDocument/2006/relationships/oleObject" Target="../embeddings/oleObject11.bin"/></Relationships>
</file>

<file path=ppt/slides/_rels/slide117.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87.wmf"/><Relationship Id="rId1" Type="http://schemas.openxmlformats.org/officeDocument/2006/relationships/oleObject" Target="../embeddings/oleObject13.bin"/></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2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92.wmf"/><Relationship Id="rId7" Type="http://schemas.openxmlformats.org/officeDocument/2006/relationships/oleObject" Target="../embeddings/oleObject17.bin"/><Relationship Id="rId6" Type="http://schemas.openxmlformats.org/officeDocument/2006/relationships/image" Target="../media/image91.wmf"/><Relationship Id="rId5" Type="http://schemas.openxmlformats.org/officeDocument/2006/relationships/oleObject" Target="../embeddings/oleObject16.bin"/><Relationship Id="rId4" Type="http://schemas.openxmlformats.org/officeDocument/2006/relationships/image" Target="../media/image90.wmf"/><Relationship Id="rId3" Type="http://schemas.openxmlformats.org/officeDocument/2006/relationships/oleObject" Target="../embeddings/oleObject15.bin"/><Relationship Id="rId2" Type="http://schemas.openxmlformats.org/officeDocument/2006/relationships/image" Target="../media/image89.wmf"/><Relationship Id="rId11" Type="http://schemas.openxmlformats.org/officeDocument/2006/relationships/notesSlide" Target="../notesSlides/notesSlide47.xml"/><Relationship Id="rId10" Type="http://schemas.openxmlformats.org/officeDocument/2006/relationships/vmlDrawing" Target="../drawings/vmlDrawing8.vml"/><Relationship Id="rId1" Type="http://schemas.openxmlformats.org/officeDocument/2006/relationships/oleObject" Target="../embeddings/oleObject14.bin"/></Relationships>
</file>

<file path=ppt/slides/_rels/slide123.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vmlDrawing" Target="../drawings/vmlDrawing9.vml"/><Relationship Id="rId3" Type="http://schemas.openxmlformats.org/officeDocument/2006/relationships/slideLayout" Target="../slideLayouts/slideLayout12.xml"/><Relationship Id="rId2" Type="http://schemas.openxmlformats.org/officeDocument/2006/relationships/image" Target="../media/image93.wmf"/><Relationship Id="rId1" Type="http://schemas.openxmlformats.org/officeDocument/2006/relationships/oleObject" Target="../embeddings/oleObject18.bin"/></Relationships>
</file>

<file path=ppt/slides/_rels/slide124.xml.rels><?xml version="1.0" encoding="UTF-8" standalone="yes"?>
<Relationships xmlns="http://schemas.openxmlformats.org/package/2006/relationships"><Relationship Id="rId7" Type="http://schemas.openxmlformats.org/officeDocument/2006/relationships/notesSlide" Target="../notesSlides/notesSlide49.xml"/><Relationship Id="rId6" Type="http://schemas.openxmlformats.org/officeDocument/2006/relationships/vmlDrawing" Target="../drawings/vmlDrawing10.vml"/><Relationship Id="rId5" Type="http://schemas.openxmlformats.org/officeDocument/2006/relationships/slideLayout" Target="../slideLayouts/slideLayout12.xml"/><Relationship Id="rId4" Type="http://schemas.openxmlformats.org/officeDocument/2006/relationships/image" Target="../media/image94.wmf"/><Relationship Id="rId3" Type="http://schemas.openxmlformats.org/officeDocument/2006/relationships/oleObject" Target="../embeddings/oleObject20.bin"/><Relationship Id="rId2" Type="http://schemas.openxmlformats.org/officeDocument/2006/relationships/image" Target="../media/image93.wmf"/><Relationship Id="rId1" Type="http://schemas.openxmlformats.org/officeDocument/2006/relationships/oleObject" Target="../embeddings/oleObject19.bin"/></Relationships>
</file>

<file path=ppt/slides/_rels/slide125.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vmlDrawing" Target="../drawings/vmlDrawing11.vml"/><Relationship Id="rId3" Type="http://schemas.openxmlformats.org/officeDocument/2006/relationships/slideLayout" Target="../slideLayouts/slideLayout12.xml"/><Relationship Id="rId2" Type="http://schemas.openxmlformats.org/officeDocument/2006/relationships/image" Target="../media/image93.wmf"/><Relationship Id="rId1" Type="http://schemas.openxmlformats.org/officeDocument/2006/relationships/oleObject" Target="../embeddings/oleObject21.bin"/></Relationships>
</file>

<file path=ppt/slides/_rels/slide126.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xml"/><Relationship Id="rId2" Type="http://schemas.openxmlformats.org/officeDocument/2006/relationships/image" Target="../media/image96.png"/><Relationship Id="rId1" Type="http://schemas.openxmlformats.org/officeDocument/2006/relationships/image" Target="../media/image95.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129.xml.rels><?xml version="1.0" encoding="UTF-8" standalone="yes"?>
<Relationships xmlns="http://schemas.openxmlformats.org/package/2006/relationships"><Relationship Id="rId7" Type="http://schemas.openxmlformats.org/officeDocument/2006/relationships/notesSlide" Target="../notesSlides/notesSlide54.xml"/><Relationship Id="rId6"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image" Target="../media/image9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2.xml"/><Relationship Id="rId2" Type="http://schemas.openxmlformats.org/officeDocument/2006/relationships/image" Target="../media/image103.png"/><Relationship Id="rId1" Type="http://schemas.openxmlformats.org/officeDocument/2006/relationships/image" Target="../media/image102.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2.xml"/><Relationship Id="rId2" Type="http://schemas.openxmlformats.org/officeDocument/2006/relationships/image" Target="../media/image104.png"/><Relationship Id="rId1" Type="http://schemas.openxmlformats.org/officeDocument/2006/relationships/image" Target="../media/image102.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5.png"/><Relationship Id="rId1" Type="http://schemas.openxmlformats.org/officeDocument/2006/relationships/image" Target="../media/image106.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2.xml"/><Relationship Id="rId2" Type="http://schemas.openxmlformats.org/officeDocument/2006/relationships/image" Target="../media/image107.png"/><Relationship Id="rId1" Type="http://schemas.openxmlformats.org/officeDocument/2006/relationships/customXml" Target="../ink/ink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slideLayout" Target="../slideLayouts/slideLayout2.xml"/><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2.xml"/><Relationship Id="rId2" Type="http://schemas.openxmlformats.org/officeDocument/2006/relationships/image" Target="../media/image114.png"/><Relationship Id="rId1" Type="http://schemas.openxmlformats.org/officeDocument/2006/relationships/image" Target="../media/image113.png"/></Relationships>
</file>

<file path=ppt/slides/_rels/slide153.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2.xml"/><Relationship Id="rId2" Type="http://schemas.openxmlformats.org/officeDocument/2006/relationships/image" Target="../media/image116.png"/><Relationship Id="rId1" Type="http://schemas.openxmlformats.org/officeDocument/2006/relationships/image" Target="../media/image115.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6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image" Target="../media/image120.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2.png"/><Relationship Id="rId1" Type="http://schemas.openxmlformats.org/officeDocument/2006/relationships/image" Target="../media/image121.png"/></Relationships>
</file>

<file path=ppt/slides/_rels/slide165.xml.rels><?xml version="1.0" encoding="UTF-8" standalone="yes"?>
<Relationships xmlns="http://schemas.openxmlformats.org/package/2006/relationships"><Relationship Id="rId5" Type="http://schemas.openxmlformats.org/officeDocument/2006/relationships/notesSlide" Target="../notesSlides/notesSlide75.xml"/><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123.wmf"/><Relationship Id="rId1" Type="http://schemas.openxmlformats.org/officeDocument/2006/relationships/oleObject" Target="../embeddings/oleObject22.bin"/></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167.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12.xml"/><Relationship Id="rId2" Type="http://schemas.openxmlformats.org/officeDocument/2006/relationships/image" Target="../media/image125.wmf"/><Relationship Id="rId1" Type="http://schemas.openxmlformats.org/officeDocument/2006/relationships/oleObject" Target="../embeddings/oleObject23.bin"/></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70.xml.rels><?xml version="1.0" encoding="UTF-8" standalone="yes"?>
<Relationships xmlns="http://schemas.openxmlformats.org/package/2006/relationships"><Relationship Id="rId6" Type="http://schemas.openxmlformats.org/officeDocument/2006/relationships/notesSlide" Target="../notesSlides/notesSlide78.xml"/><Relationship Id="rId5" Type="http://schemas.openxmlformats.org/officeDocument/2006/relationships/slideLayout" Target="../slideLayouts/slideLayout2.xml"/><Relationship Id="rId4" Type="http://schemas.openxmlformats.org/officeDocument/2006/relationships/image" Target="../media/image129.png"/><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slides/_rels/slide171.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2.xml"/><Relationship Id="rId2" Type="http://schemas.openxmlformats.org/officeDocument/2006/relationships/image" Target="../media/image131.png"/><Relationship Id="rId1" Type="http://schemas.openxmlformats.org/officeDocument/2006/relationships/image" Target="../media/image130.png"/></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3.png"/><Relationship Id="rId1" Type="http://schemas.openxmlformats.org/officeDocument/2006/relationships/image" Target="../media/image13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image" Target="../media/image134.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8.png"/><Relationship Id="rId1" Type="http://schemas.openxmlformats.org/officeDocument/2006/relationships/image" Target="../media/image137.jpeg"/></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en.wikipedia.org/wiki/Expected_value" TargetMode="External"/><Relationship Id="rId1" Type="http://schemas.openxmlformats.org/officeDocument/2006/relationships/hyperlink" Target="https://en.wikipedia.org/wiki/Statistical_dispersion" TargetMode="External"/></Relationships>
</file>

<file path=ppt/slides/_rels/slide17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customXml" Target="../ink/ink13.xml"/><Relationship Id="rId3" Type="http://schemas.openxmlformats.org/officeDocument/2006/relationships/hyperlink" Target="https://en.wikipedia.org/wiki/68%E2%80%9395%E2%80%9399.7_rule" TargetMode="External"/><Relationship Id="rId2" Type="http://schemas.openxmlformats.org/officeDocument/2006/relationships/hyperlink" Target="https://en.wikipedia.org/wiki/Normal_distribution" TargetMode="External"/><Relationship Id="rId1" Type="http://schemas.openxmlformats.org/officeDocument/2006/relationships/image" Target="../media/image1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1.jpe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image" Target="../media/image142.png"/></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image" Target="../media/image143.png"/></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image" Target="../media/image144.png"/></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image" Target="../media/image145.png"/></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image" Target="../media/image146.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image" Target="../media/image148.pn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image" Target="../media/image14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4" Type="http://schemas.openxmlformats.org/officeDocument/2006/relationships/notesSlide" Target="../notesSlides/notesSlide88.xml"/><Relationship Id="rId3" Type="http://schemas.openxmlformats.org/officeDocument/2006/relationships/slideLayout" Target="../slideLayouts/slideLayout2.xml"/><Relationship Id="rId2" Type="http://schemas.openxmlformats.org/officeDocument/2006/relationships/image" Target="../media/image151.png"/><Relationship Id="rId1" Type="http://schemas.openxmlformats.org/officeDocument/2006/relationships/image" Target="../media/image150.png"/></Relationships>
</file>

<file path=ppt/slides/_rels/slide191.xml.rels><?xml version="1.0" encoding="UTF-8" standalone="yes"?>
<Relationships xmlns="http://schemas.openxmlformats.org/package/2006/relationships"><Relationship Id="rId9" Type="http://schemas.openxmlformats.org/officeDocument/2006/relationships/hyperlink" Target="https://en.wikipedia.org/wiki/Skewness" TargetMode="External"/><Relationship Id="rId8" Type="http://schemas.openxmlformats.org/officeDocument/2006/relationships/hyperlink" Target="https://en.wikipedia.org/wiki/Standardized_moment" TargetMode="External"/><Relationship Id="rId7" Type="http://schemas.openxmlformats.org/officeDocument/2006/relationships/hyperlink" Target="https://en.wikipedia.org/wiki/Variance" TargetMode="External"/><Relationship Id="rId6" Type="http://schemas.openxmlformats.org/officeDocument/2006/relationships/hyperlink" Target="https://en.wikipedia.org/wiki/Central_moment" TargetMode="External"/><Relationship Id="rId5" Type="http://schemas.openxmlformats.org/officeDocument/2006/relationships/hyperlink" Target="https://en.wikipedia.org/wiki/Expected_value" TargetMode="External"/><Relationship Id="rId4" Type="http://schemas.openxmlformats.org/officeDocument/2006/relationships/hyperlink" Target="https://en.wikipedia.org/wiki/Probability_distribution" TargetMode="External"/><Relationship Id="rId3" Type="http://schemas.openxmlformats.org/officeDocument/2006/relationships/hyperlink" Target="https://en.wikipedia.org/wiki/Moment_(physics)" TargetMode="External"/><Relationship Id="rId2" Type="http://schemas.openxmlformats.org/officeDocument/2006/relationships/hyperlink" Target="https://en.wikipedia.org/wiki/Rotational_inertia" TargetMode="External"/><Relationship Id="rId14" Type="http://schemas.openxmlformats.org/officeDocument/2006/relationships/slideLayout" Target="../slideLayouts/slideLayout2.xml"/><Relationship Id="rId13" Type="http://schemas.openxmlformats.org/officeDocument/2006/relationships/customXml" Target="../ink/ink15.xml"/><Relationship Id="rId12" Type="http://schemas.openxmlformats.org/officeDocument/2006/relationships/image" Target="../media/image152.png"/><Relationship Id="rId11" Type="http://schemas.openxmlformats.org/officeDocument/2006/relationships/customXml" Target="../ink/ink14.xml"/><Relationship Id="rId10" Type="http://schemas.openxmlformats.org/officeDocument/2006/relationships/hyperlink" Target="https://en.wikipedia.org/wiki/Kurtosis" TargetMode="External"/><Relationship Id="rId1" Type="http://schemas.openxmlformats.org/officeDocument/2006/relationships/hyperlink" Target="https://en.wikipedia.org/wiki/Graph_of_a_function" TargetMode="External"/></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3.png"/></Relationships>
</file>

<file path=ppt/slides/_rels/slide193.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55.png"/><Relationship Id="rId2" Type="http://schemas.openxmlformats.org/officeDocument/2006/relationships/customXml" Target="../ink/ink16.xml"/><Relationship Id="rId1" Type="http://schemas.openxmlformats.org/officeDocument/2006/relationships/image" Target="../media/image154.jpeg"/></Relationships>
</file>

<file path=ppt/slides/_rels/slide1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6.png"/></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7.jpeg"/></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8.GIF"/></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9.png"/></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0.png"/></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2.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6" Type="http://schemas.openxmlformats.org/officeDocument/2006/relationships/notesSlide" Target="../notesSlides/notesSlide89.xml"/><Relationship Id="rId5" Type="http://schemas.openxmlformats.org/officeDocument/2006/relationships/slideLayout" Target="../slideLayouts/slideLayout2.xml"/><Relationship Id="rId4" Type="http://schemas.openxmlformats.org/officeDocument/2006/relationships/image" Target="../media/image166.png"/><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image" Target="../media/image163.png"/></Relationships>
</file>

<file path=ppt/slides/_rels/slide203.xml.rels><?xml version="1.0" encoding="UTF-8" standalone="yes"?>
<Relationships xmlns="http://schemas.openxmlformats.org/package/2006/relationships"><Relationship Id="rId7" Type="http://schemas.openxmlformats.org/officeDocument/2006/relationships/notesSlide" Target="../notesSlides/notesSlide90.xml"/><Relationship Id="rId6" Type="http://schemas.openxmlformats.org/officeDocument/2006/relationships/vmlDrawing" Target="../drawings/vmlDrawing14.vml"/><Relationship Id="rId5" Type="http://schemas.openxmlformats.org/officeDocument/2006/relationships/slideLayout" Target="../slideLayouts/slideLayout2.xml"/><Relationship Id="rId4" Type="http://schemas.openxmlformats.org/officeDocument/2006/relationships/image" Target="../media/image168.wmf"/><Relationship Id="rId3" Type="http://schemas.openxmlformats.org/officeDocument/2006/relationships/oleObject" Target="../embeddings/oleObject25.bin"/><Relationship Id="rId2" Type="http://schemas.openxmlformats.org/officeDocument/2006/relationships/image" Target="../media/image167.wmf"/><Relationship Id="rId1" Type="http://schemas.openxmlformats.org/officeDocument/2006/relationships/oleObject" Target="../embeddings/oleObject24.bin"/></Relationships>
</file>

<file path=ppt/slides/_rels/slide204.xml.rels><?xml version="1.0" encoding="UTF-8" standalone="yes"?>
<Relationships xmlns="http://schemas.openxmlformats.org/package/2006/relationships"><Relationship Id="rId4" Type="http://schemas.openxmlformats.org/officeDocument/2006/relationships/notesSlide" Target="../notesSlides/notesSlide91.xml"/><Relationship Id="rId3" Type="http://schemas.openxmlformats.org/officeDocument/2006/relationships/slideLayout" Target="../slideLayouts/slideLayout14.xml"/><Relationship Id="rId2" Type="http://schemas.openxmlformats.org/officeDocument/2006/relationships/image" Target="../media/image170.png"/><Relationship Id="rId1" Type="http://schemas.openxmlformats.org/officeDocument/2006/relationships/image" Target="../media/image169.png"/></Relationships>
</file>

<file path=ppt/slides/_rels/slide205.xml.rels><?xml version="1.0" encoding="UTF-8" standalone="yes"?>
<Relationships xmlns="http://schemas.openxmlformats.org/package/2006/relationships"><Relationship Id="rId4" Type="http://schemas.openxmlformats.org/officeDocument/2006/relationships/notesSlide" Target="../notesSlides/notesSlide92.xml"/><Relationship Id="rId3" Type="http://schemas.openxmlformats.org/officeDocument/2006/relationships/slideLayout" Target="../slideLayouts/slideLayout2.xml"/><Relationship Id="rId2" Type="http://schemas.openxmlformats.org/officeDocument/2006/relationships/image" Target="../media/image172.png"/><Relationship Id="rId1" Type="http://schemas.openxmlformats.org/officeDocument/2006/relationships/image" Target="../media/image171.png"/></Relationships>
</file>

<file path=ppt/slides/_rels/slide206.xml.rels><?xml version="1.0" encoding="UTF-8" standalone="yes"?>
<Relationships xmlns="http://schemas.openxmlformats.org/package/2006/relationships"><Relationship Id="rId4" Type="http://schemas.openxmlformats.org/officeDocument/2006/relationships/notesSlide" Target="../notesSlides/notesSlide93.xml"/><Relationship Id="rId3" Type="http://schemas.openxmlformats.org/officeDocument/2006/relationships/slideLayout" Target="../slideLayouts/slideLayout2.xml"/><Relationship Id="rId2" Type="http://schemas.openxmlformats.org/officeDocument/2006/relationships/image" Target="../media/image174.png"/><Relationship Id="rId1" Type="http://schemas.openxmlformats.org/officeDocument/2006/relationships/image" Target="../media/image173.png"/></Relationships>
</file>

<file path=ppt/slides/_rels/slide2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5.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5" Type="http://schemas.openxmlformats.org/officeDocument/2006/relationships/notesSlide" Target="../notesSlides/notesSlide94.xml"/><Relationship Id="rId4" Type="http://schemas.openxmlformats.org/officeDocument/2006/relationships/slideLayout" Target="../slideLayouts/slideLayout2.xml"/><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image" Target="../media/image17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customXml" Target="../ink/ink1.xml"/></Relationships>
</file>

<file path=ppt/slides/_rels/slide31.xml.rels><?xml version="1.0" encoding="UTF-8" standalone="yes"?>
<Relationships xmlns="http://schemas.openxmlformats.org/package/2006/relationships"><Relationship Id="rId9" Type="http://schemas.openxmlformats.org/officeDocument/2006/relationships/customXml" Target="../ink/ink6.xml"/><Relationship Id="rId8" Type="http://schemas.openxmlformats.org/officeDocument/2006/relationships/image" Target="../media/image17.png"/><Relationship Id="rId7" Type="http://schemas.openxmlformats.org/officeDocument/2006/relationships/customXml" Target="../ink/ink5.xml"/><Relationship Id="rId6" Type="http://schemas.openxmlformats.org/officeDocument/2006/relationships/image" Target="../media/image16.png"/><Relationship Id="rId5" Type="http://schemas.openxmlformats.org/officeDocument/2006/relationships/customXml" Target="../ink/ink4.xml"/><Relationship Id="rId4" Type="http://schemas.openxmlformats.org/officeDocument/2006/relationships/image" Target="../media/image15.png"/><Relationship Id="rId3" Type="http://schemas.openxmlformats.org/officeDocument/2006/relationships/customXml" Target="../ink/ink3.xml"/><Relationship Id="rId2" Type="http://schemas.openxmlformats.org/officeDocument/2006/relationships/image" Target="../media/image14.png"/><Relationship Id="rId19" Type="http://schemas.openxmlformats.org/officeDocument/2006/relationships/slideLayout" Target="../slideLayouts/slideLayout2.xml"/><Relationship Id="rId18" Type="http://schemas.openxmlformats.org/officeDocument/2006/relationships/image" Target="../media/image22.png"/><Relationship Id="rId17" Type="http://schemas.openxmlformats.org/officeDocument/2006/relationships/customXml" Target="../ink/ink10.xml"/><Relationship Id="rId16" Type="http://schemas.openxmlformats.org/officeDocument/2006/relationships/image" Target="../media/image21.png"/><Relationship Id="rId15" Type="http://schemas.openxmlformats.org/officeDocument/2006/relationships/customXml" Target="../ink/ink9.xml"/><Relationship Id="rId14" Type="http://schemas.openxmlformats.org/officeDocument/2006/relationships/image" Target="../media/image20.png"/><Relationship Id="rId13" Type="http://schemas.openxmlformats.org/officeDocument/2006/relationships/customXml" Target="../ink/ink8.xml"/><Relationship Id="rId12" Type="http://schemas.openxmlformats.org/officeDocument/2006/relationships/image" Target="../media/image19.png"/><Relationship Id="rId11" Type="http://schemas.openxmlformats.org/officeDocument/2006/relationships/customXml" Target="../ink/ink7.xml"/><Relationship Id="rId10" Type="http://schemas.openxmlformats.org/officeDocument/2006/relationships/image" Target="../media/image18.png"/><Relationship Id="rId1" Type="http://schemas.openxmlformats.org/officeDocument/2006/relationships/customXml" Target="../ink/ink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hyperlink" Target="https://viso.ai/computer-vision/image-recognition/" TargetMode="External"/></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customXml" Target="../ink/ink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3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4.xml"/><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image" Target="../media/image3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0.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1.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4.jpeg"/><Relationship Id="rId1" Type="http://schemas.openxmlformats.org/officeDocument/2006/relationships/image" Target="../media/image43.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image" Target="../media/image45.png"/></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48.jpeg"/><Relationship Id="rId3" Type="http://schemas.openxmlformats.org/officeDocument/2006/relationships/hyperlink" Target="http://upload.wikimedia.org/wikipedia/commons/d/d8/NASA_Mars_Rover.jpg" TargetMode="External"/><Relationship Id="rId2" Type="http://schemas.openxmlformats.org/officeDocument/2006/relationships/image" Target="../media/image47.jpeg"/><Relationship Id="rId1" Type="http://schemas.openxmlformats.org/officeDocument/2006/relationships/image" Target="../media/image46.emf"/></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0.jpeg"/><Relationship Id="rId1" Type="http://schemas.openxmlformats.org/officeDocument/2006/relationships/image" Target="../media/image49.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1.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hyperlink" Target="https://en.wikipedia.org/wiki/Event_(probability_theory)" TargetMode="External"/><Relationship Id="rId1" Type="http://schemas.openxmlformats.org/officeDocument/2006/relationships/hyperlink" Target="https://en.wikipedia.org/wiki/Mathematics"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jpeg"/><Relationship Id="rId1" Type="http://schemas.openxmlformats.org/officeDocument/2006/relationships/image" Target="../media/image6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67.emf"/><Relationship Id="rId3" Type="http://schemas.openxmlformats.org/officeDocument/2006/relationships/oleObject" Target="../embeddings/oleObject2.bin"/><Relationship Id="rId2" Type="http://schemas.openxmlformats.org/officeDocument/2006/relationships/image" Target="../media/image66.emf"/><Relationship Id="rId1" Type="http://schemas.openxmlformats.org/officeDocument/2006/relationships/oleObject" Target="../embeddings/oleObject1.bin"/></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jpe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71.wmf"/><Relationship Id="rId3" Type="http://schemas.openxmlformats.org/officeDocument/2006/relationships/oleObject" Target="../embeddings/oleObject4.bin"/><Relationship Id="rId2" Type="http://schemas.openxmlformats.org/officeDocument/2006/relationships/image" Target="../media/image70.wmf"/><Relationship Id="rId1" Type="http://schemas.openxmlformats.org/officeDocument/2006/relationships/oleObject" Target="../embeddings/oleObject3.bin"/></Relationships>
</file>

<file path=ppt/slides/_rels/slide97.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72.jpeg"/><Relationship Id="rId2" Type="http://schemas.openxmlformats.org/officeDocument/2006/relationships/image" Target="../media/image73.wmf"/><Relationship Id="rId1" Type="http://schemas.openxmlformats.org/officeDocument/2006/relationships/oleObject" Target="../embeddings/oleObject5.bin"/></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75.wmf"/><Relationship Id="rId3" Type="http://schemas.openxmlformats.org/officeDocument/2006/relationships/oleObject" Target="../embeddings/oleObject7.bin"/><Relationship Id="rId2" Type="http://schemas.openxmlformats.org/officeDocument/2006/relationships/image" Target="../media/image74.wmf"/><Relationship Id="rId1" Type="http://schemas.openxmlformats.org/officeDocument/2006/relationships/oleObject" Target="../embeddings/oleObject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020887" y="3573016"/>
            <a:ext cx="7123113" cy="3710135"/>
          </a:xfrm>
        </p:spPr>
        <p:txBody>
          <a:bodyPr>
            <a:normAutofit/>
          </a:bodyPr>
          <a:lstStyle/>
          <a:p>
            <a:r>
              <a:rPr lang="en-US" b="1" dirty="0"/>
              <a:t>BE Sixth Semester 20CS610</a:t>
            </a:r>
            <a:endParaRPr lang="tr-TR" b="1" dirty="0"/>
          </a:p>
          <a:p>
            <a:endParaRPr lang="en-US" dirty="0"/>
          </a:p>
          <a:p>
            <a:endParaRPr lang="en-US" dirty="0"/>
          </a:p>
          <a:p>
            <a:endParaRPr lang="en-IN" dirty="0"/>
          </a:p>
        </p:txBody>
      </p:sp>
      <p:sp>
        <p:nvSpPr>
          <p:cNvPr id="7" name="Title 6"/>
          <p:cNvSpPr>
            <a:spLocks noGrp="1"/>
          </p:cNvSpPr>
          <p:nvPr>
            <p:ph type="title"/>
          </p:nvPr>
        </p:nvSpPr>
        <p:spPr/>
        <p:txBody>
          <a:bodyPr/>
          <a:lstStyle/>
          <a:p>
            <a:r>
              <a:rPr lang="en-US" dirty="0"/>
              <a:t>Machine Learning</a:t>
            </a:r>
            <a:endParaRPr lang="en-IN" dirty="0"/>
          </a:p>
        </p:txBody>
      </p:sp>
      <p:sp>
        <p:nvSpPr>
          <p:cNvPr id="3" name="Slide Number Placeholder 2"/>
          <p:cNvSpPr>
            <a:spLocks noGrp="1"/>
          </p:cNvSpPr>
          <p:nvPr>
            <p:ph type="sldNum" sz="quarter" idx="11"/>
          </p:nvPr>
        </p:nvSpPr>
        <p:spPr/>
        <p:txBody>
          <a:bodyPr>
            <a:normAutofit fontScale="92500"/>
          </a:bodyPr>
          <a:lstStyle/>
          <a:p>
            <a:r>
              <a:rPr lang="en-US" dirty="0"/>
              <a:t>20CS610</a:t>
            </a:r>
            <a:endParaRPr lang="tr-T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Artificial Intelligence</a:t>
            </a:r>
            <a:endParaRPr lang="en-IN" dirty="0"/>
          </a:p>
        </p:txBody>
      </p:sp>
      <p:sp>
        <p:nvSpPr>
          <p:cNvPr id="3" name="Content Placeholder 2"/>
          <p:cNvSpPr>
            <a:spLocks noGrp="1"/>
          </p:cNvSpPr>
          <p:nvPr>
            <p:ph idx="1"/>
          </p:nvPr>
        </p:nvSpPr>
        <p:spPr/>
        <p:txBody>
          <a:bodyPr/>
          <a:lstStyle/>
          <a:p>
            <a:pPr algn="just"/>
            <a:r>
              <a:rPr lang="en-US" dirty="0"/>
              <a:t>Artificial intelligence is intelligence demonstrated by machines, as opposed to natural intelligence displayed by animals including humans.</a:t>
            </a:r>
            <a:endParaRPr lang="en-US" dirty="0"/>
          </a:p>
          <a:p>
            <a:pPr algn="just"/>
            <a:endParaRPr lang="en-US" dirty="0"/>
          </a:p>
        </p:txBody>
      </p:sp>
      <p:pic>
        <p:nvPicPr>
          <p:cNvPr id="1026" name="Picture 2" descr="Artificial Intelligence: This is where the future in-demand job market lies  - Eaton Business Schoo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62269" y="3429000"/>
            <a:ext cx="4025348" cy="2223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0"/>
          <p:cNvSpPr txBox="1">
            <a:spLocks noGrp="1"/>
          </p:cNvSpPr>
          <p:nvPr>
            <p:ph type="title"/>
          </p:nvPr>
        </p:nvSpPr>
        <p:spPr>
          <a:xfrm>
            <a:off x="-19141" y="630214"/>
            <a:ext cx="8382001" cy="725714"/>
          </a:xfrm>
          <a:prstGeom prst="rect">
            <a:avLst/>
          </a:prstGeom>
          <a:noFill/>
          <a:ln>
            <a:noFill/>
          </a:ln>
        </p:spPr>
        <p:txBody>
          <a:bodyPr spcFirstLastPara="1" vert="horz" wrap="square" lIns="58048" tIns="29016" rIns="58048" bIns="29016" anchor="ctr" anchorCtr="0">
            <a:normAutofit/>
          </a:bodyPr>
          <a:lstStyle/>
          <a:p>
            <a:pPr algn="ctr">
              <a:spcBef>
                <a:spcPts val="0"/>
              </a:spcBef>
              <a:buClr>
                <a:schemeClr val="dk1"/>
              </a:buClr>
              <a:buSzPts val="4800"/>
            </a:pPr>
            <a:r>
              <a:rPr lang="en-US" sz="3050" b="1" dirty="0"/>
              <a:t>Example</a:t>
            </a:r>
            <a:endParaRPr dirty="0"/>
          </a:p>
        </p:txBody>
      </p:sp>
      <p:pic>
        <p:nvPicPr>
          <p:cNvPr id="676" name="Google Shape;676;p60" descr="bar-white"/>
          <p:cNvPicPr preferRelativeResize="0"/>
          <p:nvPr/>
        </p:nvPicPr>
        <p:blipFill rotWithShape="1">
          <a:blip r:embed="rId1"/>
          <a:srcRect/>
          <a:stretch>
            <a:fillRect/>
          </a:stretch>
        </p:blipFill>
        <p:spPr>
          <a:xfrm>
            <a:off x="228601" y="1397000"/>
            <a:ext cx="304800" cy="4064000"/>
          </a:xfrm>
          <a:prstGeom prst="rect">
            <a:avLst/>
          </a:prstGeom>
          <a:noFill/>
          <a:ln>
            <a:noFill/>
          </a:ln>
        </p:spPr>
      </p:pic>
      <p:sp>
        <p:nvSpPr>
          <p:cNvPr id="677" name="Google Shape;677;p60"/>
          <p:cNvSpPr txBox="1">
            <a:spLocks noGrp="1"/>
          </p:cNvSpPr>
          <p:nvPr>
            <p:ph type="body" idx="1"/>
          </p:nvPr>
        </p:nvSpPr>
        <p:spPr>
          <a:xfrm>
            <a:off x="533401" y="1977571"/>
            <a:ext cx="8077199" cy="1016000"/>
          </a:xfrm>
          <a:prstGeom prst="rect">
            <a:avLst/>
          </a:prstGeom>
          <a:noFill/>
          <a:ln>
            <a:noFill/>
          </a:ln>
        </p:spPr>
        <p:txBody>
          <a:bodyPr spcFirstLastPara="1" vert="horz" wrap="square" lIns="58048" tIns="29016" rIns="58048" bIns="29016" anchor="t" anchorCtr="0">
            <a:normAutofit/>
          </a:bodyPr>
          <a:lstStyle/>
          <a:p>
            <a:pPr marL="217805" indent="-217805">
              <a:lnSpc>
                <a:spcPct val="90000"/>
              </a:lnSpc>
              <a:spcBef>
                <a:spcPts val="0"/>
              </a:spcBef>
              <a:buClr>
                <a:schemeClr val="dk1"/>
              </a:buClr>
              <a:buSzPts val="3200"/>
              <a:buChar char="•"/>
            </a:pPr>
            <a:r>
              <a:rPr lang="en-US" sz="2030" dirty="0">
                <a:solidFill>
                  <a:schemeClr val="dk1"/>
                </a:solidFill>
              </a:rPr>
              <a:t>A box contains six M&amp;Ms</a:t>
            </a:r>
            <a:r>
              <a:rPr lang="en-US" sz="2030" baseline="30000" dirty="0">
                <a:solidFill>
                  <a:schemeClr val="dk1"/>
                </a:solidFill>
              </a:rPr>
              <a:t>®</a:t>
            </a:r>
            <a:r>
              <a:rPr lang="en-US" sz="2030" dirty="0">
                <a:solidFill>
                  <a:schemeClr val="dk1"/>
                </a:solidFill>
              </a:rPr>
              <a:t>, four red </a:t>
            </a:r>
            <a:endParaRPr lang="en-US" sz="2030" dirty="0">
              <a:solidFill>
                <a:schemeClr val="dk1"/>
              </a:solidFill>
            </a:endParaRPr>
          </a:p>
          <a:p>
            <a:pPr marL="217805" indent="-217805">
              <a:lnSpc>
                <a:spcPct val="90000"/>
              </a:lnSpc>
              <a:spcBef>
                <a:spcPts val="0"/>
              </a:spcBef>
              <a:buClr>
                <a:schemeClr val="dk1"/>
              </a:buClr>
              <a:buSzPts val="3200"/>
              <a:buNone/>
            </a:pPr>
            <a:r>
              <a:rPr lang="en-US" sz="2030" dirty="0">
                <a:solidFill>
                  <a:schemeClr val="dk1"/>
                </a:solidFill>
              </a:rPr>
              <a:t>   and two green. A child selects two M&amp;Ms at random. What is the probability that exactly one is red?</a:t>
            </a:r>
            <a:endParaRPr dirty="0"/>
          </a:p>
        </p:txBody>
      </p:sp>
      <p:sp>
        <p:nvSpPr>
          <p:cNvPr id="678" name="Google Shape;678;p60"/>
          <p:cNvSpPr txBox="1"/>
          <p:nvPr/>
        </p:nvSpPr>
        <p:spPr>
          <a:xfrm>
            <a:off x="838201" y="3187097"/>
            <a:ext cx="1981201" cy="762253"/>
          </a:xfrm>
          <a:prstGeom prst="rect">
            <a:avLst/>
          </a:prstGeom>
          <a:solidFill>
            <a:srgbClr val="CC0066"/>
          </a:solidFill>
          <a:ln w="28575" cap="flat" cmpd="sng">
            <a:solidFill>
              <a:srgbClr val="F4ECC6"/>
            </a:solidFill>
            <a:prstDash val="solid"/>
            <a:miter lim="800000"/>
            <a:headEnd type="none" w="sm" len="sm"/>
            <a:tailEnd type="none" w="sm" len="sm"/>
          </a:ln>
        </p:spPr>
        <p:txBody>
          <a:bodyPr spcFirstLastPara="1" wrap="square" lIns="58048" tIns="29016" rIns="58048" bIns="29016" anchor="t" anchorCtr="0">
            <a:spAutoFit/>
          </a:bodyPr>
          <a:lstStyle/>
          <a:p>
            <a:pPr>
              <a:spcBef>
                <a:spcPts val="0"/>
              </a:spcBef>
              <a:spcAft>
                <a:spcPts val="0"/>
              </a:spcAft>
              <a:buClr>
                <a:srgbClr val="000000"/>
              </a:buClr>
              <a:buSzPts val="2400"/>
            </a:pPr>
            <a:r>
              <a:rPr lang="en-US" sz="1525">
                <a:solidFill>
                  <a:srgbClr val="F4ECC6"/>
                </a:solidFill>
                <a:latin typeface="Times New Roman" panose="02020603050405020304"/>
                <a:ea typeface="Times New Roman" panose="02020603050405020304"/>
                <a:cs typeface="Times New Roman" panose="02020603050405020304"/>
                <a:sym typeface="Times New Roman" panose="02020603050405020304"/>
              </a:rPr>
              <a:t>The order of </a:t>
            </a:r>
            <a:endParaRPr sz="890">
              <a:solidFill>
                <a:srgbClr val="000000"/>
              </a:solidFill>
              <a:latin typeface="Arial" panose="020B0604020202020204"/>
              <a:ea typeface="Arial" panose="020B0604020202020204"/>
              <a:cs typeface="Arial" panose="020B0604020202020204"/>
              <a:sym typeface="Arial" panose="020B0604020202020204"/>
            </a:endParaRPr>
          </a:p>
          <a:p>
            <a:pPr>
              <a:spcBef>
                <a:spcPts val="0"/>
              </a:spcBef>
              <a:spcAft>
                <a:spcPts val="0"/>
              </a:spcAft>
              <a:buClr>
                <a:srgbClr val="000000"/>
              </a:buClr>
              <a:buSzPts val="2400"/>
            </a:pPr>
            <a:r>
              <a:rPr lang="en-US" sz="1525">
                <a:solidFill>
                  <a:srgbClr val="F4ECC6"/>
                </a:solidFill>
                <a:latin typeface="Times New Roman" panose="02020603050405020304"/>
                <a:ea typeface="Times New Roman" panose="02020603050405020304"/>
                <a:cs typeface="Times New Roman" panose="02020603050405020304"/>
                <a:sym typeface="Times New Roman" panose="02020603050405020304"/>
              </a:rPr>
              <a:t>the choice is </a:t>
            </a:r>
            <a:endParaRPr sz="890">
              <a:solidFill>
                <a:srgbClr val="000000"/>
              </a:solidFill>
              <a:latin typeface="Arial" panose="020B0604020202020204"/>
              <a:ea typeface="Arial" panose="020B0604020202020204"/>
              <a:cs typeface="Arial" panose="020B0604020202020204"/>
              <a:sym typeface="Arial" panose="020B0604020202020204"/>
            </a:endParaRPr>
          </a:p>
          <a:p>
            <a:pPr>
              <a:spcBef>
                <a:spcPts val="0"/>
              </a:spcBef>
              <a:spcAft>
                <a:spcPts val="0"/>
              </a:spcAft>
              <a:buClr>
                <a:srgbClr val="000000"/>
              </a:buClr>
              <a:buSzPts val="2400"/>
            </a:pPr>
            <a:r>
              <a:rPr lang="en-US" sz="1525">
                <a:solidFill>
                  <a:srgbClr val="F4ECC6"/>
                </a:solidFill>
                <a:latin typeface="Times New Roman" panose="02020603050405020304"/>
                <a:ea typeface="Times New Roman" panose="02020603050405020304"/>
                <a:cs typeface="Times New Roman" panose="02020603050405020304"/>
                <a:sym typeface="Times New Roman" panose="02020603050405020304"/>
              </a:rPr>
              <a:t>not important!</a:t>
            </a:r>
            <a:endParaRPr sz="890">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679" name="Google Shape;679;p60"/>
          <p:cNvGrpSpPr/>
          <p:nvPr/>
        </p:nvGrpSpPr>
        <p:grpSpPr>
          <a:xfrm>
            <a:off x="7467601" y="1493762"/>
            <a:ext cx="1295400" cy="822476"/>
            <a:chOff x="384" y="2208"/>
            <a:chExt cx="864" cy="912"/>
          </a:xfrm>
        </p:grpSpPr>
        <p:grpSp>
          <p:nvGrpSpPr>
            <p:cNvPr id="680" name="Google Shape;680;p60"/>
            <p:cNvGrpSpPr/>
            <p:nvPr/>
          </p:nvGrpSpPr>
          <p:grpSpPr>
            <a:xfrm>
              <a:off x="624" y="2544"/>
              <a:ext cx="230" cy="279"/>
              <a:chOff x="4944" y="192"/>
              <a:chExt cx="184" cy="223"/>
            </a:xfrm>
          </p:grpSpPr>
          <p:sp>
            <p:nvSpPr>
              <p:cNvPr id="681" name="Google Shape;681;p60"/>
              <p:cNvSpPr/>
              <p:nvPr/>
            </p:nvSpPr>
            <p:spPr>
              <a:xfrm>
                <a:off x="4944" y="242"/>
                <a:ext cx="176" cy="173"/>
              </a:xfrm>
              <a:prstGeom prst="ellipse">
                <a:avLst/>
              </a:prstGeom>
              <a:solidFill>
                <a:srgbClr val="008000"/>
              </a:solidFill>
              <a:ln>
                <a:noFill/>
              </a:ln>
              <a:effectLst>
                <a:outerShdw dist="35921" dir="2700000" algn="ctr" rotWithShape="0">
                  <a:schemeClr val="lt2"/>
                </a:outerShdw>
              </a:effectLst>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82" name="Google Shape;682;p60"/>
              <p:cNvSpPr txBox="1"/>
              <p:nvPr/>
            </p:nvSpPr>
            <p:spPr>
              <a:xfrm>
                <a:off x="4944" y="192"/>
                <a:ext cx="184" cy="208"/>
              </a:xfrm>
              <a:prstGeom prst="rect">
                <a:avLst/>
              </a:prstGeom>
              <a:noFill/>
              <a:ln>
                <a:noFill/>
              </a:ln>
            </p:spPr>
            <p:txBody>
              <a:bodyPr spcFirstLastPara="1" wrap="square" lIns="58048" tIns="29016" rIns="58048" bIns="29016" anchor="t" anchorCtr="0">
                <a:spAutoFit/>
              </a:bodyPr>
              <a:lstStyle/>
              <a:p>
                <a:pPr>
                  <a:spcBef>
                    <a:spcPts val="0"/>
                  </a:spcBef>
                  <a:spcAft>
                    <a:spcPts val="0"/>
                  </a:spcAft>
                  <a:buClr>
                    <a:srgbClr val="000000"/>
                  </a:buClr>
                  <a:buSzPts val="1800"/>
                </a:pPr>
                <a:r>
                  <a:rPr lang="en-US" sz="1145">
                    <a:solidFill>
                      <a:schemeClr val="lt1"/>
                    </a:solidFill>
                    <a:latin typeface="Times New Roman" panose="02020603050405020304"/>
                    <a:ea typeface="Times New Roman" panose="02020603050405020304"/>
                    <a:cs typeface="Times New Roman" panose="02020603050405020304"/>
                    <a:sym typeface="Times New Roman" panose="02020603050405020304"/>
                  </a:rPr>
                  <a:t>m</a:t>
                </a:r>
                <a:endParaRPr sz="890">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683" name="Google Shape;683;p60"/>
            <p:cNvGrpSpPr/>
            <p:nvPr/>
          </p:nvGrpSpPr>
          <p:grpSpPr>
            <a:xfrm>
              <a:off x="624" y="2208"/>
              <a:ext cx="239" cy="287"/>
              <a:chOff x="1776" y="144"/>
              <a:chExt cx="192" cy="230"/>
            </a:xfrm>
          </p:grpSpPr>
          <p:sp>
            <p:nvSpPr>
              <p:cNvPr id="684" name="Google Shape;684;p60"/>
              <p:cNvSpPr/>
              <p:nvPr/>
            </p:nvSpPr>
            <p:spPr>
              <a:xfrm>
                <a:off x="1776" y="192"/>
                <a:ext cx="179" cy="182"/>
              </a:xfrm>
              <a:prstGeom prst="ellipse">
                <a:avLst/>
              </a:prstGeom>
              <a:solidFill>
                <a:srgbClr val="FF0000"/>
              </a:solidFill>
              <a:ln>
                <a:noFill/>
              </a:ln>
              <a:effectLst>
                <a:outerShdw dist="35921" dir="2700000" algn="ctr" rotWithShape="0">
                  <a:schemeClr val="lt2"/>
                </a:outerShdw>
              </a:effectLst>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85" name="Google Shape;685;p60"/>
              <p:cNvSpPr txBox="1"/>
              <p:nvPr/>
            </p:nvSpPr>
            <p:spPr>
              <a:xfrm>
                <a:off x="1778" y="144"/>
                <a:ext cx="190" cy="208"/>
              </a:xfrm>
              <a:prstGeom prst="rect">
                <a:avLst/>
              </a:prstGeom>
              <a:noFill/>
              <a:ln>
                <a:noFill/>
              </a:ln>
            </p:spPr>
            <p:txBody>
              <a:bodyPr spcFirstLastPara="1" wrap="square" lIns="58048" tIns="29016" rIns="58048" bIns="29016" anchor="t" anchorCtr="0">
                <a:spAutoFit/>
              </a:bodyPr>
              <a:lstStyle/>
              <a:p>
                <a:pPr>
                  <a:spcBef>
                    <a:spcPts val="0"/>
                  </a:spcBef>
                  <a:spcAft>
                    <a:spcPts val="0"/>
                  </a:spcAft>
                  <a:buClr>
                    <a:srgbClr val="000000"/>
                  </a:buClr>
                  <a:buSzPts val="1800"/>
                </a:pPr>
                <a:r>
                  <a:rPr lang="en-US" sz="1145">
                    <a:solidFill>
                      <a:schemeClr val="lt1"/>
                    </a:solidFill>
                    <a:latin typeface="Times New Roman" panose="02020603050405020304"/>
                    <a:ea typeface="Times New Roman" panose="02020603050405020304"/>
                    <a:cs typeface="Times New Roman" panose="02020603050405020304"/>
                    <a:sym typeface="Times New Roman" panose="02020603050405020304"/>
                  </a:rPr>
                  <a:t>m</a:t>
                </a:r>
                <a:endParaRPr sz="890">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686" name="Google Shape;686;p60"/>
            <p:cNvGrpSpPr/>
            <p:nvPr/>
          </p:nvGrpSpPr>
          <p:grpSpPr>
            <a:xfrm>
              <a:off x="960" y="2496"/>
              <a:ext cx="239" cy="287"/>
              <a:chOff x="1776" y="144"/>
              <a:chExt cx="192" cy="230"/>
            </a:xfrm>
          </p:grpSpPr>
          <p:sp>
            <p:nvSpPr>
              <p:cNvPr id="687" name="Google Shape;687;p60"/>
              <p:cNvSpPr/>
              <p:nvPr/>
            </p:nvSpPr>
            <p:spPr>
              <a:xfrm>
                <a:off x="1776" y="192"/>
                <a:ext cx="182" cy="182"/>
              </a:xfrm>
              <a:prstGeom prst="ellipse">
                <a:avLst/>
              </a:prstGeom>
              <a:solidFill>
                <a:srgbClr val="FF0000"/>
              </a:solidFill>
              <a:ln>
                <a:noFill/>
              </a:ln>
              <a:effectLst>
                <a:outerShdw dist="35921" dir="2700000" algn="ctr" rotWithShape="0">
                  <a:schemeClr val="lt2"/>
                </a:outerShdw>
              </a:effectLst>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88" name="Google Shape;688;p60"/>
              <p:cNvSpPr txBox="1"/>
              <p:nvPr/>
            </p:nvSpPr>
            <p:spPr>
              <a:xfrm>
                <a:off x="1778" y="144"/>
                <a:ext cx="190" cy="208"/>
              </a:xfrm>
              <a:prstGeom prst="rect">
                <a:avLst/>
              </a:prstGeom>
              <a:noFill/>
              <a:ln>
                <a:noFill/>
              </a:ln>
            </p:spPr>
            <p:txBody>
              <a:bodyPr spcFirstLastPara="1" wrap="square" lIns="58048" tIns="29016" rIns="58048" bIns="29016" anchor="t" anchorCtr="0">
                <a:spAutoFit/>
              </a:bodyPr>
              <a:lstStyle/>
              <a:p>
                <a:pPr>
                  <a:spcBef>
                    <a:spcPts val="0"/>
                  </a:spcBef>
                  <a:spcAft>
                    <a:spcPts val="0"/>
                  </a:spcAft>
                  <a:buClr>
                    <a:srgbClr val="000000"/>
                  </a:buClr>
                  <a:buSzPts val="1800"/>
                </a:pPr>
                <a:r>
                  <a:rPr lang="en-US" sz="1145">
                    <a:solidFill>
                      <a:schemeClr val="lt1"/>
                    </a:solidFill>
                    <a:latin typeface="Times New Roman" panose="02020603050405020304"/>
                    <a:ea typeface="Times New Roman" panose="02020603050405020304"/>
                    <a:cs typeface="Times New Roman" panose="02020603050405020304"/>
                    <a:sym typeface="Times New Roman" panose="02020603050405020304"/>
                  </a:rPr>
                  <a:t>m</a:t>
                </a:r>
                <a:endParaRPr sz="890">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689" name="Google Shape;689;p60"/>
            <p:cNvGrpSpPr/>
            <p:nvPr/>
          </p:nvGrpSpPr>
          <p:grpSpPr>
            <a:xfrm>
              <a:off x="816" y="2496"/>
              <a:ext cx="230" cy="278"/>
              <a:chOff x="4944" y="192"/>
              <a:chExt cx="184" cy="222"/>
            </a:xfrm>
          </p:grpSpPr>
          <p:sp>
            <p:nvSpPr>
              <p:cNvPr id="690" name="Google Shape;690;p60"/>
              <p:cNvSpPr/>
              <p:nvPr/>
            </p:nvSpPr>
            <p:spPr>
              <a:xfrm>
                <a:off x="4944" y="241"/>
                <a:ext cx="176" cy="173"/>
              </a:xfrm>
              <a:prstGeom prst="ellipse">
                <a:avLst/>
              </a:prstGeom>
              <a:solidFill>
                <a:srgbClr val="008000"/>
              </a:solidFill>
              <a:ln>
                <a:noFill/>
              </a:ln>
              <a:effectLst>
                <a:outerShdw dist="35921" dir="2700000" algn="ctr" rotWithShape="0">
                  <a:schemeClr val="lt2"/>
                </a:outerShdw>
              </a:effectLst>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91" name="Google Shape;691;p60"/>
              <p:cNvSpPr txBox="1"/>
              <p:nvPr/>
            </p:nvSpPr>
            <p:spPr>
              <a:xfrm>
                <a:off x="4944" y="192"/>
                <a:ext cx="184" cy="208"/>
              </a:xfrm>
              <a:prstGeom prst="rect">
                <a:avLst/>
              </a:prstGeom>
              <a:noFill/>
              <a:ln>
                <a:noFill/>
              </a:ln>
            </p:spPr>
            <p:txBody>
              <a:bodyPr spcFirstLastPara="1" wrap="square" lIns="58048" tIns="29016" rIns="58048" bIns="29016" anchor="t" anchorCtr="0">
                <a:spAutoFit/>
              </a:bodyPr>
              <a:lstStyle/>
              <a:p>
                <a:pPr>
                  <a:spcBef>
                    <a:spcPts val="0"/>
                  </a:spcBef>
                  <a:spcAft>
                    <a:spcPts val="0"/>
                  </a:spcAft>
                  <a:buClr>
                    <a:srgbClr val="000000"/>
                  </a:buClr>
                  <a:buSzPts val="1800"/>
                </a:pPr>
                <a:r>
                  <a:rPr lang="en-US" sz="1145">
                    <a:solidFill>
                      <a:schemeClr val="lt1"/>
                    </a:solidFill>
                    <a:latin typeface="Times New Roman" panose="02020603050405020304"/>
                    <a:ea typeface="Times New Roman" panose="02020603050405020304"/>
                    <a:cs typeface="Times New Roman" panose="02020603050405020304"/>
                    <a:sym typeface="Times New Roman" panose="02020603050405020304"/>
                  </a:rPr>
                  <a:t>m</a:t>
                </a:r>
                <a:endParaRPr sz="890">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692" name="Google Shape;692;p60"/>
            <p:cNvGrpSpPr/>
            <p:nvPr/>
          </p:nvGrpSpPr>
          <p:grpSpPr>
            <a:xfrm>
              <a:off x="768" y="2304"/>
              <a:ext cx="239" cy="287"/>
              <a:chOff x="1776" y="144"/>
              <a:chExt cx="192" cy="230"/>
            </a:xfrm>
          </p:grpSpPr>
          <p:sp>
            <p:nvSpPr>
              <p:cNvPr id="693" name="Google Shape;693;p60"/>
              <p:cNvSpPr/>
              <p:nvPr/>
            </p:nvSpPr>
            <p:spPr>
              <a:xfrm>
                <a:off x="1776" y="192"/>
                <a:ext cx="179" cy="182"/>
              </a:xfrm>
              <a:prstGeom prst="ellipse">
                <a:avLst/>
              </a:prstGeom>
              <a:solidFill>
                <a:srgbClr val="FF0000"/>
              </a:solidFill>
              <a:ln>
                <a:noFill/>
              </a:ln>
              <a:effectLst>
                <a:outerShdw dist="35921" dir="2700000" algn="ctr" rotWithShape="0">
                  <a:schemeClr val="lt2"/>
                </a:outerShdw>
              </a:effectLst>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94" name="Google Shape;694;p60"/>
              <p:cNvSpPr txBox="1"/>
              <p:nvPr/>
            </p:nvSpPr>
            <p:spPr>
              <a:xfrm>
                <a:off x="1778" y="144"/>
                <a:ext cx="190" cy="208"/>
              </a:xfrm>
              <a:prstGeom prst="rect">
                <a:avLst/>
              </a:prstGeom>
              <a:noFill/>
              <a:ln>
                <a:noFill/>
              </a:ln>
            </p:spPr>
            <p:txBody>
              <a:bodyPr spcFirstLastPara="1" wrap="square" lIns="58048" tIns="29016" rIns="58048" bIns="29016" anchor="t" anchorCtr="0">
                <a:spAutoFit/>
              </a:bodyPr>
              <a:lstStyle/>
              <a:p>
                <a:pPr>
                  <a:spcBef>
                    <a:spcPts val="0"/>
                  </a:spcBef>
                  <a:spcAft>
                    <a:spcPts val="0"/>
                  </a:spcAft>
                  <a:buClr>
                    <a:srgbClr val="000000"/>
                  </a:buClr>
                  <a:buSzPts val="1800"/>
                </a:pPr>
                <a:r>
                  <a:rPr lang="en-US" sz="1145">
                    <a:solidFill>
                      <a:schemeClr val="lt1"/>
                    </a:solidFill>
                    <a:latin typeface="Times New Roman" panose="02020603050405020304"/>
                    <a:ea typeface="Times New Roman" panose="02020603050405020304"/>
                    <a:cs typeface="Times New Roman" panose="02020603050405020304"/>
                    <a:sym typeface="Times New Roman" panose="02020603050405020304"/>
                  </a:rPr>
                  <a:t>m</a:t>
                </a:r>
                <a:endParaRPr sz="890">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695" name="Google Shape;695;p60"/>
            <p:cNvSpPr/>
            <p:nvPr/>
          </p:nvSpPr>
          <p:spPr>
            <a:xfrm>
              <a:off x="384" y="2208"/>
              <a:ext cx="864" cy="912"/>
            </a:xfrm>
            <a:prstGeom prst="rect">
              <a:avLst/>
            </a:prstGeom>
            <a:noFill/>
            <a:ln w="9525" cap="flat" cmpd="sng">
              <a:solidFill>
                <a:schemeClr val="dk1"/>
              </a:solidFill>
              <a:prstDash val="solid"/>
              <a:miter lim="800000"/>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696" name="Google Shape;696;p60"/>
            <p:cNvGrpSpPr/>
            <p:nvPr/>
          </p:nvGrpSpPr>
          <p:grpSpPr>
            <a:xfrm>
              <a:off x="960" y="2304"/>
              <a:ext cx="239" cy="287"/>
              <a:chOff x="1776" y="144"/>
              <a:chExt cx="192" cy="230"/>
            </a:xfrm>
          </p:grpSpPr>
          <p:sp>
            <p:nvSpPr>
              <p:cNvPr id="697" name="Google Shape;697;p60"/>
              <p:cNvSpPr/>
              <p:nvPr/>
            </p:nvSpPr>
            <p:spPr>
              <a:xfrm>
                <a:off x="1776" y="192"/>
                <a:ext cx="182" cy="182"/>
              </a:xfrm>
              <a:prstGeom prst="ellipse">
                <a:avLst/>
              </a:prstGeom>
              <a:solidFill>
                <a:srgbClr val="FF0000"/>
              </a:solidFill>
              <a:ln>
                <a:noFill/>
              </a:ln>
              <a:effectLst>
                <a:outerShdw dist="35921" dir="2700000" algn="ctr" rotWithShape="0">
                  <a:schemeClr val="lt2"/>
                </a:outerShdw>
              </a:effectLst>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98" name="Google Shape;698;p60"/>
              <p:cNvSpPr txBox="1"/>
              <p:nvPr/>
            </p:nvSpPr>
            <p:spPr>
              <a:xfrm>
                <a:off x="1778" y="144"/>
                <a:ext cx="190" cy="208"/>
              </a:xfrm>
              <a:prstGeom prst="rect">
                <a:avLst/>
              </a:prstGeom>
              <a:noFill/>
              <a:ln>
                <a:noFill/>
              </a:ln>
            </p:spPr>
            <p:txBody>
              <a:bodyPr spcFirstLastPara="1" wrap="square" lIns="58048" tIns="29016" rIns="58048" bIns="29016" anchor="t" anchorCtr="0">
                <a:spAutoFit/>
              </a:bodyPr>
              <a:lstStyle/>
              <a:p>
                <a:pPr>
                  <a:spcBef>
                    <a:spcPts val="0"/>
                  </a:spcBef>
                  <a:spcAft>
                    <a:spcPts val="0"/>
                  </a:spcAft>
                  <a:buClr>
                    <a:srgbClr val="000000"/>
                  </a:buClr>
                  <a:buSzPts val="1800"/>
                </a:pPr>
                <a:r>
                  <a:rPr lang="en-US" sz="1145">
                    <a:solidFill>
                      <a:schemeClr val="lt1"/>
                    </a:solidFill>
                    <a:latin typeface="Times New Roman" panose="02020603050405020304"/>
                    <a:ea typeface="Times New Roman" panose="02020603050405020304"/>
                    <a:cs typeface="Times New Roman" panose="02020603050405020304"/>
                    <a:sym typeface="Times New Roman" panose="02020603050405020304"/>
                  </a:rPr>
                  <a:t>m</a:t>
                </a:r>
                <a:endParaRPr sz="890">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699" name="Google Shape;699;p60"/>
          <p:cNvGrpSpPr/>
          <p:nvPr/>
        </p:nvGrpSpPr>
        <p:grpSpPr>
          <a:xfrm>
            <a:off x="2819403" y="3041955"/>
            <a:ext cx="3597275" cy="868841"/>
            <a:chOff x="1776" y="1776"/>
            <a:chExt cx="2266" cy="862"/>
          </a:xfrm>
        </p:grpSpPr>
        <p:pic>
          <p:nvPicPr>
            <p:cNvPr id="700" name="Google Shape;700;p60"/>
            <p:cNvPicPr preferRelativeResize="0"/>
            <p:nvPr/>
          </p:nvPicPr>
          <p:blipFill rotWithShape="1">
            <a:blip r:embed="rId2"/>
            <a:srcRect/>
            <a:stretch>
              <a:fillRect/>
            </a:stretch>
          </p:blipFill>
          <p:spPr>
            <a:xfrm>
              <a:off x="1920" y="1776"/>
              <a:ext cx="2122" cy="862"/>
            </a:xfrm>
            <a:prstGeom prst="rect">
              <a:avLst/>
            </a:prstGeom>
            <a:solidFill>
              <a:srgbClr val="F4ECC6"/>
            </a:solidFill>
            <a:ln w="28575" cap="flat" cmpd="sng">
              <a:solidFill>
                <a:srgbClr val="CC0066"/>
              </a:solidFill>
              <a:prstDash val="solid"/>
              <a:miter lim="800000"/>
              <a:headEnd type="none" w="sm" len="sm"/>
              <a:tailEnd type="none" w="sm" len="sm"/>
            </a:ln>
          </p:spPr>
        </p:pic>
        <p:cxnSp>
          <p:nvCxnSpPr>
            <p:cNvPr id="701" name="Google Shape;701;p60"/>
            <p:cNvCxnSpPr/>
            <p:nvPr/>
          </p:nvCxnSpPr>
          <p:spPr>
            <a:xfrm>
              <a:off x="1776" y="2256"/>
              <a:ext cx="288" cy="0"/>
            </a:xfrm>
            <a:prstGeom prst="straightConnector1">
              <a:avLst/>
            </a:prstGeom>
            <a:noFill/>
            <a:ln w="28575" cap="flat" cmpd="sng">
              <a:solidFill>
                <a:srgbClr val="CC0066"/>
              </a:solidFill>
              <a:prstDash val="solid"/>
              <a:round/>
              <a:headEnd type="none" w="sm" len="sm"/>
              <a:tailEnd type="triangle" w="med" len="med"/>
            </a:ln>
          </p:spPr>
        </p:cxnSp>
      </p:grpSp>
      <p:grpSp>
        <p:nvGrpSpPr>
          <p:cNvPr id="702" name="Google Shape;702;p60"/>
          <p:cNvGrpSpPr/>
          <p:nvPr/>
        </p:nvGrpSpPr>
        <p:grpSpPr>
          <a:xfrm>
            <a:off x="6477002" y="2945193"/>
            <a:ext cx="2306639" cy="1118810"/>
            <a:chOff x="4080" y="1680"/>
            <a:chExt cx="1453" cy="1110"/>
          </a:xfrm>
        </p:grpSpPr>
        <p:pic>
          <p:nvPicPr>
            <p:cNvPr id="703" name="Google Shape;703;p60"/>
            <p:cNvPicPr preferRelativeResize="0"/>
            <p:nvPr/>
          </p:nvPicPr>
          <p:blipFill rotWithShape="1">
            <a:blip r:embed="rId3"/>
            <a:srcRect/>
            <a:stretch>
              <a:fillRect/>
            </a:stretch>
          </p:blipFill>
          <p:spPr>
            <a:xfrm>
              <a:off x="4224" y="1680"/>
              <a:ext cx="1309" cy="1110"/>
            </a:xfrm>
            <a:prstGeom prst="rect">
              <a:avLst/>
            </a:prstGeom>
            <a:solidFill>
              <a:srgbClr val="F4ECC6"/>
            </a:solidFill>
            <a:ln w="28575" cap="flat" cmpd="sng">
              <a:solidFill>
                <a:srgbClr val="CC0066"/>
              </a:solidFill>
              <a:prstDash val="solid"/>
              <a:miter lim="800000"/>
              <a:headEnd type="none" w="sm" len="sm"/>
              <a:tailEnd type="none" w="sm" len="sm"/>
            </a:ln>
          </p:spPr>
        </p:pic>
        <p:cxnSp>
          <p:nvCxnSpPr>
            <p:cNvPr id="704" name="Google Shape;704;p60"/>
            <p:cNvCxnSpPr/>
            <p:nvPr/>
          </p:nvCxnSpPr>
          <p:spPr>
            <a:xfrm>
              <a:off x="4080" y="2208"/>
              <a:ext cx="288" cy="0"/>
            </a:xfrm>
            <a:prstGeom prst="straightConnector1">
              <a:avLst/>
            </a:prstGeom>
            <a:noFill/>
            <a:ln w="28575" cap="flat" cmpd="sng">
              <a:solidFill>
                <a:srgbClr val="CC0066"/>
              </a:solidFill>
              <a:prstDash val="solid"/>
              <a:round/>
              <a:headEnd type="none" w="sm" len="sm"/>
              <a:tailEnd type="triangle" w="med" len="med"/>
            </a:ln>
          </p:spPr>
        </p:cxnSp>
      </p:grpSp>
      <p:grpSp>
        <p:nvGrpSpPr>
          <p:cNvPr id="705" name="Google Shape;705;p60"/>
          <p:cNvGrpSpPr/>
          <p:nvPr/>
        </p:nvGrpSpPr>
        <p:grpSpPr>
          <a:xfrm>
            <a:off x="609603" y="4106334"/>
            <a:ext cx="2382839" cy="1085548"/>
            <a:chOff x="384" y="2832"/>
            <a:chExt cx="1501" cy="1077"/>
          </a:xfrm>
        </p:grpSpPr>
        <p:pic>
          <p:nvPicPr>
            <p:cNvPr id="706" name="Google Shape;706;p60"/>
            <p:cNvPicPr preferRelativeResize="0"/>
            <p:nvPr/>
          </p:nvPicPr>
          <p:blipFill rotWithShape="1">
            <a:blip r:embed="rId4"/>
            <a:srcRect/>
            <a:stretch>
              <a:fillRect/>
            </a:stretch>
          </p:blipFill>
          <p:spPr>
            <a:xfrm>
              <a:off x="576" y="2832"/>
              <a:ext cx="1309" cy="1077"/>
            </a:xfrm>
            <a:prstGeom prst="rect">
              <a:avLst/>
            </a:prstGeom>
            <a:solidFill>
              <a:srgbClr val="F4ECC6"/>
            </a:solidFill>
            <a:ln w="28575" cap="flat" cmpd="sng">
              <a:solidFill>
                <a:srgbClr val="CC0066"/>
              </a:solidFill>
              <a:prstDash val="solid"/>
              <a:miter lim="800000"/>
              <a:headEnd type="none" w="sm" len="sm"/>
              <a:tailEnd type="none" w="sm" len="sm"/>
            </a:ln>
          </p:spPr>
        </p:pic>
        <p:cxnSp>
          <p:nvCxnSpPr>
            <p:cNvPr id="707" name="Google Shape;707;p60"/>
            <p:cNvCxnSpPr/>
            <p:nvPr/>
          </p:nvCxnSpPr>
          <p:spPr>
            <a:xfrm>
              <a:off x="384" y="3312"/>
              <a:ext cx="288" cy="0"/>
            </a:xfrm>
            <a:prstGeom prst="straightConnector1">
              <a:avLst/>
            </a:prstGeom>
            <a:noFill/>
            <a:ln w="28575" cap="flat" cmpd="sng">
              <a:solidFill>
                <a:srgbClr val="CC0066"/>
              </a:solidFill>
              <a:prstDash val="solid"/>
              <a:round/>
              <a:headEnd type="none" w="sm" len="sm"/>
              <a:tailEnd type="triangle" w="med" len="med"/>
            </a:ln>
          </p:spPr>
        </p:cxnSp>
      </p:grpSp>
      <p:grpSp>
        <p:nvGrpSpPr>
          <p:cNvPr id="708" name="Google Shape;708;p60"/>
          <p:cNvGrpSpPr/>
          <p:nvPr/>
        </p:nvGrpSpPr>
        <p:grpSpPr>
          <a:xfrm>
            <a:off x="2971801" y="4203097"/>
            <a:ext cx="3200401" cy="528159"/>
            <a:chOff x="1872" y="2928"/>
            <a:chExt cx="2016" cy="524"/>
          </a:xfrm>
        </p:grpSpPr>
        <p:sp>
          <p:nvSpPr>
            <p:cNvPr id="709" name="Google Shape;709;p60"/>
            <p:cNvSpPr txBox="1"/>
            <p:nvPr/>
          </p:nvSpPr>
          <p:spPr>
            <a:xfrm>
              <a:off x="2112" y="2928"/>
              <a:ext cx="1776" cy="524"/>
            </a:xfrm>
            <a:prstGeom prst="rect">
              <a:avLst/>
            </a:prstGeom>
            <a:solidFill>
              <a:srgbClr val="F4ECC6"/>
            </a:solidFill>
            <a:ln w="28575" cap="flat" cmpd="sng">
              <a:solidFill>
                <a:srgbClr val="CC0066"/>
              </a:solidFill>
              <a:prstDash val="solid"/>
              <a:miter lim="800000"/>
              <a:headEnd type="none" w="sm" len="sm"/>
              <a:tailEnd type="none" w="sm" len="sm"/>
            </a:ln>
          </p:spPr>
          <p:txBody>
            <a:bodyPr spcFirstLastPara="1" wrap="square" lIns="58048" tIns="29016" rIns="58048" bIns="29016" anchor="t" anchorCtr="0">
              <a:spAutoFit/>
            </a:bodyPr>
            <a:lstStyle/>
            <a:p>
              <a:pPr>
                <a:spcBef>
                  <a:spcPts val="0"/>
                </a:spcBef>
                <a:spcAft>
                  <a:spcPts val="0"/>
                </a:spcAft>
                <a:buClr>
                  <a:srgbClr val="000000"/>
                </a:buClr>
                <a:buSzPts val="2400"/>
              </a:pPr>
              <a:r>
                <a:rPr lang="en-US" sz="1525">
                  <a:solidFill>
                    <a:schemeClr val="dk1"/>
                  </a:solidFill>
                  <a:latin typeface="Times New Roman" panose="02020603050405020304"/>
                  <a:ea typeface="Times New Roman" panose="02020603050405020304"/>
                  <a:cs typeface="Times New Roman" panose="02020603050405020304"/>
                  <a:sym typeface="Times New Roman" panose="02020603050405020304"/>
                </a:rPr>
                <a:t>4 × 2 =8 ways to choose 1 red and 1 green M&amp;M.</a:t>
              </a:r>
              <a:endParaRPr sz="152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710" name="Google Shape;710;p60"/>
            <p:cNvCxnSpPr/>
            <p:nvPr/>
          </p:nvCxnSpPr>
          <p:spPr>
            <a:xfrm>
              <a:off x="1872" y="3312"/>
              <a:ext cx="288" cy="0"/>
            </a:xfrm>
            <a:prstGeom prst="straightConnector1">
              <a:avLst/>
            </a:prstGeom>
            <a:noFill/>
            <a:ln w="28575" cap="flat" cmpd="sng">
              <a:solidFill>
                <a:srgbClr val="CC0066"/>
              </a:solidFill>
              <a:prstDash val="solid"/>
              <a:round/>
              <a:headEnd type="none" w="sm" len="sm"/>
              <a:tailEnd type="triangle" w="med" len="med"/>
            </a:ln>
          </p:spPr>
        </p:cxnSp>
      </p:grpSp>
      <p:grpSp>
        <p:nvGrpSpPr>
          <p:cNvPr id="711" name="Google Shape;711;p60"/>
          <p:cNvGrpSpPr/>
          <p:nvPr/>
        </p:nvGrpSpPr>
        <p:grpSpPr>
          <a:xfrm>
            <a:off x="6324600" y="4348238"/>
            <a:ext cx="2286001" cy="528159"/>
            <a:chOff x="3984" y="3072"/>
            <a:chExt cx="1440" cy="524"/>
          </a:xfrm>
        </p:grpSpPr>
        <p:sp>
          <p:nvSpPr>
            <p:cNvPr id="712" name="Google Shape;712;p60"/>
            <p:cNvSpPr txBox="1"/>
            <p:nvPr/>
          </p:nvSpPr>
          <p:spPr>
            <a:xfrm>
              <a:off x="4176" y="3072"/>
              <a:ext cx="1248" cy="524"/>
            </a:xfrm>
            <a:prstGeom prst="rect">
              <a:avLst/>
            </a:prstGeom>
            <a:solidFill>
              <a:srgbClr val="F4ECC6"/>
            </a:solidFill>
            <a:ln w="28575" cap="flat" cmpd="sng">
              <a:solidFill>
                <a:srgbClr val="CC0066"/>
              </a:solidFill>
              <a:prstDash val="solid"/>
              <a:miter lim="800000"/>
              <a:headEnd type="none" w="sm" len="sm"/>
              <a:tailEnd type="none" w="sm" len="sm"/>
            </a:ln>
          </p:spPr>
          <p:txBody>
            <a:bodyPr spcFirstLastPara="1" wrap="square" lIns="58048" tIns="29016" rIns="58048" bIns="29016" anchor="t" anchorCtr="0">
              <a:spAutoFit/>
            </a:bodyPr>
            <a:lstStyle/>
            <a:p>
              <a:pPr algn="ctr">
                <a:spcBef>
                  <a:spcPts val="0"/>
                </a:spcBef>
                <a:spcAft>
                  <a:spcPts val="0"/>
                </a:spcAft>
                <a:buClr>
                  <a:srgbClr val="000000"/>
                </a:buClr>
                <a:buSzPts val="2400"/>
              </a:pPr>
              <a:r>
                <a:rPr lang="en-US" sz="1525">
                  <a:solidFill>
                    <a:schemeClr val="dk1"/>
                  </a:solidFill>
                  <a:latin typeface="Times New Roman" panose="02020603050405020304"/>
                  <a:ea typeface="Times New Roman" panose="02020603050405020304"/>
                  <a:cs typeface="Times New Roman" panose="02020603050405020304"/>
                  <a:sym typeface="Times New Roman" panose="02020603050405020304"/>
                </a:rPr>
                <a:t>P(exactly one red) = 8/15</a:t>
              </a:r>
              <a:endParaRPr sz="89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713" name="Google Shape;713;p60"/>
            <p:cNvCxnSpPr/>
            <p:nvPr/>
          </p:nvCxnSpPr>
          <p:spPr>
            <a:xfrm>
              <a:off x="3984" y="3312"/>
              <a:ext cx="288" cy="0"/>
            </a:xfrm>
            <a:prstGeom prst="straightConnector1">
              <a:avLst/>
            </a:prstGeom>
            <a:noFill/>
            <a:ln w="28575" cap="flat" cmpd="sng">
              <a:solidFill>
                <a:srgbClr val="CC0066"/>
              </a:solidFill>
              <a:prstDash val="solid"/>
              <a:round/>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8"/>
                                        </p:tgtEl>
                                        <p:attrNameLst>
                                          <p:attrName>style.visibility</p:attrName>
                                        </p:attrNameLst>
                                      </p:cBhvr>
                                      <p:to>
                                        <p:strVal val="visible"/>
                                      </p:to>
                                    </p:set>
                                    <p:animEffect transition="in" filter="fade">
                                      <p:cBhvr>
                                        <p:cTn id="7" dur="500"/>
                                        <p:tgtEl>
                                          <p:spTgt spid="6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9"/>
                                        </p:tgtEl>
                                        <p:attrNameLst>
                                          <p:attrName>style.visibility</p:attrName>
                                        </p:attrNameLst>
                                      </p:cBhvr>
                                      <p:to>
                                        <p:strVal val="visible"/>
                                      </p:to>
                                    </p:set>
                                    <p:animEffect transition="in" filter="fade">
                                      <p:cBhvr>
                                        <p:cTn id="12" dur="500"/>
                                        <p:tgtEl>
                                          <p:spTgt spid="6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02"/>
                                        </p:tgtEl>
                                        <p:attrNameLst>
                                          <p:attrName>style.visibility</p:attrName>
                                        </p:attrNameLst>
                                      </p:cBhvr>
                                      <p:to>
                                        <p:strVal val="visible"/>
                                      </p:to>
                                    </p:set>
                                    <p:animEffect transition="in" filter="fade">
                                      <p:cBhvr>
                                        <p:cTn id="17" dur="500"/>
                                        <p:tgtEl>
                                          <p:spTgt spid="70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05"/>
                                        </p:tgtEl>
                                        <p:attrNameLst>
                                          <p:attrName>style.visibility</p:attrName>
                                        </p:attrNameLst>
                                      </p:cBhvr>
                                      <p:to>
                                        <p:strVal val="visible"/>
                                      </p:to>
                                    </p:set>
                                    <p:animEffect transition="in" filter="fade">
                                      <p:cBhvr>
                                        <p:cTn id="22" dur="500"/>
                                        <p:tgtEl>
                                          <p:spTgt spid="70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08"/>
                                        </p:tgtEl>
                                        <p:attrNameLst>
                                          <p:attrName>style.visibility</p:attrName>
                                        </p:attrNameLst>
                                      </p:cBhvr>
                                      <p:to>
                                        <p:strVal val="visible"/>
                                      </p:to>
                                    </p:set>
                                    <p:animEffect transition="in" filter="fade">
                                      <p:cBhvr>
                                        <p:cTn id="27" dur="500"/>
                                        <p:tgtEl>
                                          <p:spTgt spid="70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1"/>
                                        </p:tgtEl>
                                        <p:attrNameLst>
                                          <p:attrName>style.visibility</p:attrName>
                                        </p:attrNameLst>
                                      </p:cBhvr>
                                      <p:to>
                                        <p:strVal val="visible"/>
                                      </p:to>
                                    </p:set>
                                    <p:animEffect transition="in" filter="fade">
                                      <p:cBhvr>
                                        <p:cTn id="32" dur="500"/>
                                        <p:tgtEl>
                                          <p:spTgt spid="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DF4C409-C017-451C-B236-E185BBA6E0E4}" type="slidenum">
              <a:rPr lang="tr-TR" smtClean="0"/>
            </a:fld>
            <a:endParaRPr lang="tr-TR" dirty="0"/>
          </a:p>
        </p:txBody>
      </p:sp>
      <p:sp>
        <p:nvSpPr>
          <p:cNvPr id="4" name="Content Placeholder 3"/>
          <p:cNvSpPr>
            <a:spLocks noGrp="1"/>
          </p:cNvSpPr>
          <p:nvPr>
            <p:ph sz="quarter" idx="1"/>
          </p:nvPr>
        </p:nvSpPr>
        <p:spPr>
          <a:xfrm>
            <a:off x="251520" y="476672"/>
            <a:ext cx="8225408" cy="5760640"/>
          </a:xfrm>
        </p:spPr>
        <p:txBody>
          <a:bodyPr>
            <a:normAutofit fontScale="55000" lnSpcReduction="20000"/>
          </a:bodyPr>
          <a:lstStyle/>
          <a:p>
            <a:pPr marL="0" indent="0" algn="l">
              <a:buNone/>
            </a:pPr>
            <a:r>
              <a:rPr lang="en-US" b="0" i="0" dirty="0">
                <a:solidFill>
                  <a:srgbClr val="333333"/>
                </a:solidFill>
                <a:effectLst/>
                <a:latin typeface="Roboto" panose="02000000000000000000" pitchFamily="2" charset="0"/>
              </a:rPr>
              <a:t>A team of four has to be selected from 6 boys and 4 girls. How many different ways a team can be selected if at least one boy must be there in the team?</a:t>
            </a:r>
            <a:endParaRPr lang="en-US" b="0" i="0" dirty="0">
              <a:solidFill>
                <a:srgbClr val="333333"/>
              </a:solidFill>
              <a:effectLst/>
              <a:latin typeface="Roboto" panose="02000000000000000000" pitchFamily="2" charset="0"/>
            </a:endParaRPr>
          </a:p>
          <a:p>
            <a:pPr marL="0" indent="0" algn="l">
              <a:buNone/>
            </a:pPr>
            <a:endParaRPr lang="en-US" b="0" i="0" dirty="0">
              <a:solidFill>
                <a:srgbClr val="333333"/>
              </a:solidFill>
              <a:effectLst/>
              <a:latin typeface="Roboto" panose="02000000000000000000" pitchFamily="2" charset="0"/>
            </a:endParaRPr>
          </a:p>
          <a:p>
            <a:pPr marL="0" indent="0" algn="l">
              <a:buNone/>
            </a:pPr>
            <a:endParaRPr lang="en-US" b="0" i="0" dirty="0">
              <a:solidFill>
                <a:srgbClr val="333333"/>
              </a:solidFill>
              <a:effectLst/>
              <a:latin typeface="Roboto" panose="02000000000000000000" pitchFamily="2" charset="0"/>
            </a:endParaRPr>
          </a:p>
          <a:p>
            <a:pPr marL="0" indent="0" algn="l">
              <a:buNone/>
            </a:pPr>
            <a:r>
              <a:rPr lang="en-US" b="1" i="0" dirty="0">
                <a:solidFill>
                  <a:srgbClr val="333333"/>
                </a:solidFill>
                <a:effectLst/>
                <a:latin typeface="Roboto" panose="02000000000000000000" pitchFamily="2" charset="0"/>
              </a:rPr>
              <a:t>Solution:</a:t>
            </a:r>
            <a:endParaRPr lang="en-US" b="1" i="0" dirty="0">
              <a:solidFill>
                <a:srgbClr val="333333"/>
              </a:solidFill>
              <a:effectLst/>
              <a:latin typeface="Roboto" panose="02000000000000000000" pitchFamily="2" charset="0"/>
            </a:endParaRPr>
          </a:p>
          <a:p>
            <a:pPr marL="0" indent="0" algn="l">
              <a:buNone/>
            </a:pPr>
            <a:endParaRPr lang="en-US" b="0" i="0" dirty="0">
              <a:solidFill>
                <a:srgbClr val="333333"/>
              </a:solidFill>
              <a:effectLst/>
              <a:latin typeface="Roboto" panose="02000000000000000000" pitchFamily="2" charset="0"/>
            </a:endParaRPr>
          </a:p>
          <a:p>
            <a:pPr marL="0" indent="0" algn="l">
              <a:buNone/>
            </a:pPr>
            <a:r>
              <a:rPr lang="en-US" b="0" i="0" dirty="0">
                <a:solidFill>
                  <a:srgbClr val="333333"/>
                </a:solidFill>
                <a:effectLst/>
                <a:latin typeface="Roboto" panose="02000000000000000000" pitchFamily="2" charset="0"/>
              </a:rPr>
              <a:t>Combination of a four-member team with at least one boy are:</a:t>
            </a:r>
            <a:endParaRPr lang="en-US" b="0" i="0" dirty="0">
              <a:solidFill>
                <a:srgbClr val="333333"/>
              </a:solidFill>
              <a:effectLst/>
              <a:latin typeface="Roboto" panose="02000000000000000000" pitchFamily="2" charset="0"/>
            </a:endParaRPr>
          </a:p>
          <a:p>
            <a:pPr marL="0" indent="0" algn="l">
              <a:buNone/>
            </a:pPr>
            <a:r>
              <a:rPr lang="en-US" b="0" i="0" dirty="0">
                <a:solidFill>
                  <a:srgbClr val="333333"/>
                </a:solidFill>
                <a:effectLst/>
                <a:latin typeface="Roboto" panose="02000000000000000000" pitchFamily="2" charset="0"/>
              </a:rPr>
              <a:t>{(BGGG), (BBGG), (BBBG), (BBBB)}</a:t>
            </a:r>
            <a:endParaRPr lang="en-US" b="0" i="0" dirty="0">
              <a:solidFill>
                <a:srgbClr val="333333"/>
              </a:solidFill>
              <a:effectLst/>
              <a:latin typeface="Roboto" panose="02000000000000000000" pitchFamily="2" charset="0"/>
            </a:endParaRPr>
          </a:p>
          <a:p>
            <a:pPr marL="0" indent="0" algn="l">
              <a:buNone/>
            </a:pPr>
            <a:endParaRPr lang="en-US" b="0" i="0" dirty="0">
              <a:solidFill>
                <a:srgbClr val="333333"/>
              </a:solidFill>
              <a:effectLst/>
              <a:latin typeface="Roboto" panose="02000000000000000000" pitchFamily="2" charset="0"/>
            </a:endParaRPr>
          </a:p>
          <a:p>
            <a:pPr marL="0" indent="0" algn="l">
              <a:buNone/>
            </a:pPr>
            <a:r>
              <a:rPr lang="en-US" b="0" i="0" dirty="0">
                <a:solidFill>
                  <a:srgbClr val="333333"/>
                </a:solidFill>
                <a:effectLst/>
                <a:latin typeface="Roboto" panose="02000000000000000000" pitchFamily="2" charset="0"/>
              </a:rPr>
              <a:t>Number of ways one boy and three girls can be selected = </a:t>
            </a:r>
            <a:r>
              <a:rPr lang="en-US" b="0" i="0" baseline="30000" dirty="0">
                <a:solidFill>
                  <a:srgbClr val="333333"/>
                </a:solidFill>
                <a:effectLst/>
                <a:latin typeface="Roboto" panose="02000000000000000000" pitchFamily="2" charset="0"/>
              </a:rPr>
              <a:t>6</a:t>
            </a:r>
            <a:r>
              <a:rPr lang="en-US" b="0" i="0" dirty="0">
                <a:solidFill>
                  <a:srgbClr val="333333"/>
                </a:solidFill>
                <a:effectLst/>
                <a:latin typeface="Roboto" panose="02000000000000000000" pitchFamily="2" charset="0"/>
              </a:rPr>
              <a:t>C</a:t>
            </a:r>
            <a:r>
              <a:rPr lang="en-US" b="0" i="0" baseline="-25000" dirty="0">
                <a:solidFill>
                  <a:srgbClr val="333333"/>
                </a:solidFill>
                <a:effectLst/>
                <a:latin typeface="Roboto" panose="02000000000000000000" pitchFamily="2" charset="0"/>
              </a:rPr>
              <a:t>1</a:t>
            </a:r>
            <a:r>
              <a:rPr lang="en-US" b="0" i="0" dirty="0">
                <a:solidFill>
                  <a:srgbClr val="333333"/>
                </a:solidFill>
                <a:effectLst/>
                <a:latin typeface="Roboto" panose="02000000000000000000" pitchFamily="2" charset="0"/>
              </a:rPr>
              <a:t> × </a:t>
            </a:r>
            <a:r>
              <a:rPr lang="en-US" b="0" i="0" baseline="30000" dirty="0">
                <a:solidFill>
                  <a:srgbClr val="333333"/>
                </a:solidFill>
                <a:effectLst/>
                <a:latin typeface="Roboto" panose="02000000000000000000" pitchFamily="2" charset="0"/>
              </a:rPr>
              <a:t>4</a:t>
            </a:r>
            <a:r>
              <a:rPr lang="en-US" b="0" i="0" dirty="0">
                <a:solidFill>
                  <a:srgbClr val="333333"/>
                </a:solidFill>
                <a:effectLst/>
                <a:latin typeface="Roboto" panose="02000000000000000000" pitchFamily="2" charset="0"/>
              </a:rPr>
              <a:t>C</a:t>
            </a:r>
            <a:r>
              <a:rPr lang="en-US" b="0" i="0" baseline="-25000" dirty="0">
                <a:solidFill>
                  <a:srgbClr val="333333"/>
                </a:solidFill>
                <a:effectLst/>
                <a:latin typeface="Roboto" panose="02000000000000000000" pitchFamily="2" charset="0"/>
              </a:rPr>
              <a:t>3</a:t>
            </a:r>
            <a:r>
              <a:rPr lang="en-US" b="0" i="0" dirty="0">
                <a:solidFill>
                  <a:srgbClr val="333333"/>
                </a:solidFill>
                <a:effectLst/>
                <a:latin typeface="Roboto" panose="02000000000000000000" pitchFamily="2" charset="0"/>
              </a:rPr>
              <a:t> = 6 × 4 = 24</a:t>
            </a:r>
            <a:endParaRPr lang="en-US" b="0" i="0" dirty="0">
              <a:solidFill>
                <a:srgbClr val="333333"/>
              </a:solidFill>
              <a:effectLst/>
              <a:latin typeface="Roboto" panose="02000000000000000000" pitchFamily="2" charset="0"/>
            </a:endParaRPr>
          </a:p>
          <a:p>
            <a:pPr marL="0" indent="0" algn="l">
              <a:buNone/>
            </a:pPr>
            <a:endParaRPr lang="en-US" b="0" i="0" dirty="0">
              <a:solidFill>
                <a:srgbClr val="333333"/>
              </a:solidFill>
              <a:effectLst/>
              <a:latin typeface="Roboto" panose="02000000000000000000" pitchFamily="2" charset="0"/>
            </a:endParaRPr>
          </a:p>
          <a:p>
            <a:pPr marL="0" indent="0" algn="l">
              <a:buNone/>
            </a:pPr>
            <a:r>
              <a:rPr lang="en-US" b="0" i="0" dirty="0">
                <a:solidFill>
                  <a:srgbClr val="333333"/>
                </a:solidFill>
                <a:effectLst/>
                <a:latin typeface="Roboto" panose="02000000000000000000" pitchFamily="2" charset="0"/>
              </a:rPr>
              <a:t>Number of ways two boys and two girls can be selected = </a:t>
            </a:r>
            <a:r>
              <a:rPr lang="en-US" b="0" i="0" baseline="30000" dirty="0">
                <a:solidFill>
                  <a:srgbClr val="333333"/>
                </a:solidFill>
                <a:effectLst/>
                <a:latin typeface="Roboto" panose="02000000000000000000" pitchFamily="2" charset="0"/>
              </a:rPr>
              <a:t>6</a:t>
            </a:r>
            <a:r>
              <a:rPr lang="en-US" b="0" i="0" dirty="0">
                <a:solidFill>
                  <a:srgbClr val="333333"/>
                </a:solidFill>
                <a:effectLst/>
                <a:latin typeface="Roboto" panose="02000000000000000000" pitchFamily="2" charset="0"/>
              </a:rPr>
              <a:t>C</a:t>
            </a:r>
            <a:r>
              <a:rPr lang="en-US" b="0" i="0" baseline="-25000" dirty="0">
                <a:solidFill>
                  <a:srgbClr val="333333"/>
                </a:solidFill>
                <a:effectLst/>
                <a:latin typeface="Roboto" panose="02000000000000000000" pitchFamily="2" charset="0"/>
              </a:rPr>
              <a:t>2</a:t>
            </a:r>
            <a:r>
              <a:rPr lang="en-US" b="0" i="0" dirty="0">
                <a:solidFill>
                  <a:srgbClr val="333333"/>
                </a:solidFill>
                <a:effectLst/>
                <a:latin typeface="Roboto" panose="02000000000000000000" pitchFamily="2" charset="0"/>
              </a:rPr>
              <a:t> × </a:t>
            </a:r>
            <a:r>
              <a:rPr lang="en-US" b="0" i="0" baseline="30000" dirty="0">
                <a:solidFill>
                  <a:srgbClr val="333333"/>
                </a:solidFill>
                <a:effectLst/>
                <a:latin typeface="Roboto" panose="02000000000000000000" pitchFamily="2" charset="0"/>
              </a:rPr>
              <a:t>4</a:t>
            </a:r>
            <a:r>
              <a:rPr lang="en-US" b="0" i="0" dirty="0">
                <a:solidFill>
                  <a:srgbClr val="333333"/>
                </a:solidFill>
                <a:effectLst/>
                <a:latin typeface="Roboto" panose="02000000000000000000" pitchFamily="2" charset="0"/>
              </a:rPr>
              <a:t>C</a:t>
            </a:r>
            <a:r>
              <a:rPr lang="en-US" b="0" i="0" baseline="-25000" dirty="0">
                <a:solidFill>
                  <a:srgbClr val="333333"/>
                </a:solidFill>
                <a:effectLst/>
                <a:latin typeface="Roboto" panose="02000000000000000000" pitchFamily="2" charset="0"/>
              </a:rPr>
              <a:t>2</a:t>
            </a:r>
            <a:r>
              <a:rPr lang="en-US" b="0" i="0" dirty="0">
                <a:solidFill>
                  <a:srgbClr val="333333"/>
                </a:solidFill>
                <a:effectLst/>
                <a:latin typeface="Roboto" panose="02000000000000000000" pitchFamily="2" charset="0"/>
              </a:rPr>
              <a:t> = 15 × 6 = 90</a:t>
            </a:r>
            <a:endParaRPr lang="en-US" b="0" i="0" dirty="0">
              <a:solidFill>
                <a:srgbClr val="333333"/>
              </a:solidFill>
              <a:effectLst/>
              <a:latin typeface="Roboto" panose="02000000000000000000" pitchFamily="2" charset="0"/>
            </a:endParaRPr>
          </a:p>
          <a:p>
            <a:pPr marL="0" indent="0" algn="l">
              <a:buNone/>
            </a:pPr>
            <a:endParaRPr lang="en-US" b="0" i="0" dirty="0">
              <a:solidFill>
                <a:srgbClr val="333333"/>
              </a:solidFill>
              <a:effectLst/>
              <a:latin typeface="Roboto" panose="02000000000000000000" pitchFamily="2" charset="0"/>
            </a:endParaRPr>
          </a:p>
          <a:p>
            <a:pPr marL="0" indent="0" algn="l">
              <a:buNone/>
            </a:pPr>
            <a:r>
              <a:rPr lang="en-US" b="0" i="0" dirty="0">
                <a:solidFill>
                  <a:srgbClr val="333333"/>
                </a:solidFill>
                <a:effectLst/>
                <a:latin typeface="Roboto" panose="02000000000000000000" pitchFamily="2" charset="0"/>
              </a:rPr>
              <a:t>Number of ways three boys and one girl can be selected = </a:t>
            </a:r>
            <a:r>
              <a:rPr lang="en-US" b="0" i="0" baseline="30000" dirty="0">
                <a:solidFill>
                  <a:srgbClr val="333333"/>
                </a:solidFill>
                <a:effectLst/>
                <a:latin typeface="Roboto" panose="02000000000000000000" pitchFamily="2" charset="0"/>
              </a:rPr>
              <a:t>6</a:t>
            </a:r>
            <a:r>
              <a:rPr lang="en-US" b="0" i="0" dirty="0">
                <a:solidFill>
                  <a:srgbClr val="333333"/>
                </a:solidFill>
                <a:effectLst/>
                <a:latin typeface="Roboto" panose="02000000000000000000" pitchFamily="2" charset="0"/>
              </a:rPr>
              <a:t>C</a:t>
            </a:r>
            <a:r>
              <a:rPr lang="en-US" b="0" i="0" baseline="-25000" dirty="0">
                <a:solidFill>
                  <a:srgbClr val="333333"/>
                </a:solidFill>
                <a:effectLst/>
                <a:latin typeface="Roboto" panose="02000000000000000000" pitchFamily="2" charset="0"/>
              </a:rPr>
              <a:t>3</a:t>
            </a:r>
            <a:r>
              <a:rPr lang="en-US" b="0" i="0" dirty="0">
                <a:solidFill>
                  <a:srgbClr val="333333"/>
                </a:solidFill>
                <a:effectLst/>
                <a:latin typeface="Roboto" panose="02000000000000000000" pitchFamily="2" charset="0"/>
              </a:rPr>
              <a:t> × </a:t>
            </a:r>
            <a:r>
              <a:rPr lang="en-US" b="0" i="0" baseline="30000" dirty="0">
                <a:solidFill>
                  <a:srgbClr val="333333"/>
                </a:solidFill>
                <a:effectLst/>
                <a:latin typeface="Roboto" panose="02000000000000000000" pitchFamily="2" charset="0"/>
              </a:rPr>
              <a:t>4</a:t>
            </a:r>
            <a:r>
              <a:rPr lang="en-US" b="0" i="0" dirty="0">
                <a:solidFill>
                  <a:srgbClr val="333333"/>
                </a:solidFill>
                <a:effectLst/>
                <a:latin typeface="Roboto" panose="02000000000000000000" pitchFamily="2" charset="0"/>
              </a:rPr>
              <a:t>C</a:t>
            </a:r>
            <a:r>
              <a:rPr lang="en-US" b="0" i="0" baseline="-25000" dirty="0">
                <a:solidFill>
                  <a:srgbClr val="333333"/>
                </a:solidFill>
                <a:effectLst/>
                <a:latin typeface="Roboto" panose="02000000000000000000" pitchFamily="2" charset="0"/>
              </a:rPr>
              <a:t>1</a:t>
            </a:r>
            <a:r>
              <a:rPr lang="en-US" b="0" i="0" dirty="0">
                <a:solidFill>
                  <a:srgbClr val="333333"/>
                </a:solidFill>
                <a:effectLst/>
                <a:latin typeface="Roboto" panose="02000000000000000000" pitchFamily="2" charset="0"/>
              </a:rPr>
              <a:t> = 20 × 4 = 80</a:t>
            </a:r>
            <a:endParaRPr lang="en-US" b="0" i="0" dirty="0">
              <a:solidFill>
                <a:srgbClr val="333333"/>
              </a:solidFill>
              <a:effectLst/>
              <a:latin typeface="Roboto" panose="02000000000000000000" pitchFamily="2" charset="0"/>
            </a:endParaRPr>
          </a:p>
          <a:p>
            <a:pPr marL="0" indent="0" algn="l">
              <a:buNone/>
            </a:pPr>
            <a:endParaRPr lang="en-US" b="0" i="0" dirty="0">
              <a:solidFill>
                <a:srgbClr val="333333"/>
              </a:solidFill>
              <a:effectLst/>
              <a:latin typeface="Roboto" panose="02000000000000000000" pitchFamily="2" charset="0"/>
            </a:endParaRPr>
          </a:p>
          <a:p>
            <a:pPr marL="0" indent="0" algn="l">
              <a:buNone/>
            </a:pPr>
            <a:r>
              <a:rPr lang="en-US" b="0" i="0" dirty="0">
                <a:solidFill>
                  <a:srgbClr val="333333"/>
                </a:solidFill>
                <a:effectLst/>
                <a:latin typeface="Roboto" panose="02000000000000000000" pitchFamily="2" charset="0"/>
              </a:rPr>
              <a:t>Number of ways four boys can be selected = </a:t>
            </a:r>
            <a:r>
              <a:rPr lang="en-US" b="0" i="0" baseline="30000" dirty="0">
                <a:solidFill>
                  <a:srgbClr val="333333"/>
                </a:solidFill>
                <a:effectLst/>
                <a:latin typeface="Roboto" panose="02000000000000000000" pitchFamily="2" charset="0"/>
              </a:rPr>
              <a:t>6</a:t>
            </a:r>
            <a:r>
              <a:rPr lang="en-US" b="0" i="0" dirty="0">
                <a:solidFill>
                  <a:srgbClr val="333333"/>
                </a:solidFill>
                <a:effectLst/>
                <a:latin typeface="Roboto" panose="02000000000000000000" pitchFamily="2" charset="0"/>
              </a:rPr>
              <a:t>C</a:t>
            </a:r>
            <a:r>
              <a:rPr lang="en-US" b="0" i="0" baseline="-25000" dirty="0">
                <a:solidFill>
                  <a:srgbClr val="333333"/>
                </a:solidFill>
                <a:effectLst/>
                <a:latin typeface="Roboto" panose="02000000000000000000" pitchFamily="2" charset="0"/>
              </a:rPr>
              <a:t>4</a:t>
            </a:r>
            <a:r>
              <a:rPr lang="en-US" b="0" i="0" dirty="0">
                <a:solidFill>
                  <a:srgbClr val="333333"/>
                </a:solidFill>
                <a:effectLst/>
                <a:latin typeface="Roboto" panose="02000000000000000000" pitchFamily="2" charset="0"/>
              </a:rPr>
              <a:t> = 15</a:t>
            </a:r>
            <a:endParaRPr lang="en-US" b="0" i="0" dirty="0">
              <a:solidFill>
                <a:srgbClr val="333333"/>
              </a:solidFill>
              <a:effectLst/>
              <a:latin typeface="Roboto" panose="02000000000000000000" pitchFamily="2" charset="0"/>
            </a:endParaRPr>
          </a:p>
          <a:p>
            <a:pPr marL="0" indent="0" algn="l">
              <a:buNone/>
            </a:pPr>
            <a:endParaRPr lang="en-US" b="0" i="0" dirty="0">
              <a:solidFill>
                <a:srgbClr val="333333"/>
              </a:solidFill>
              <a:effectLst/>
              <a:latin typeface="Roboto" panose="02000000000000000000" pitchFamily="2" charset="0"/>
            </a:endParaRPr>
          </a:p>
          <a:p>
            <a:pPr marL="0" indent="0" algn="l">
              <a:buNone/>
            </a:pPr>
            <a:r>
              <a:rPr lang="en-US" b="0" i="0" dirty="0">
                <a:solidFill>
                  <a:srgbClr val="333333"/>
                </a:solidFill>
                <a:effectLst/>
                <a:latin typeface="Roboto" panose="02000000000000000000" pitchFamily="2" charset="0"/>
              </a:rPr>
              <a:t>Total number of ways to form such a team = 24 + 90 + 80 + 15 = 209.</a:t>
            </a:r>
            <a:endParaRPr lang="en-US" b="0" i="0" dirty="0">
              <a:solidFill>
                <a:srgbClr val="333333"/>
              </a:solidFill>
              <a:effectLst/>
              <a:latin typeface="Roboto" panose="02000000000000000000" pitchFamily="2" charset="0"/>
            </a:endParaRPr>
          </a:p>
          <a:p>
            <a:endParaRPr lang="en-IN"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combination or permutation?</a:t>
            </a:r>
            <a:endParaRPr lang="en-IN" dirty="0"/>
          </a:p>
        </p:txBody>
      </p:sp>
      <p:sp>
        <p:nvSpPr>
          <p:cNvPr id="3" name="Content Placeholder 2"/>
          <p:cNvSpPr>
            <a:spLocks noGrp="1"/>
          </p:cNvSpPr>
          <p:nvPr>
            <p:ph idx="1"/>
          </p:nvPr>
        </p:nvSpPr>
        <p:spPr/>
        <p:txBody>
          <a:bodyPr>
            <a:normAutofit fontScale="77500" lnSpcReduction="20000"/>
          </a:bodyPr>
          <a:lstStyle/>
          <a:p>
            <a:r>
              <a:rPr lang="en-US" dirty="0"/>
              <a:t>Having 6 dots in a braille cell, how many different character can be made?</a:t>
            </a:r>
            <a:endParaRPr lang="en-US" dirty="0"/>
          </a:p>
          <a:p>
            <a:endParaRPr lang="en-IN" dirty="0"/>
          </a:p>
          <a:p>
            <a:endParaRPr lang="en-IN" dirty="0"/>
          </a:p>
          <a:p>
            <a:endParaRPr lang="en-IN" dirty="0"/>
          </a:p>
          <a:p>
            <a:r>
              <a:rPr lang="en-IN" dirty="0"/>
              <a:t>It is a problem of combination</a:t>
            </a:r>
            <a:endParaRPr lang="en-IN" dirty="0"/>
          </a:p>
          <a:p>
            <a:r>
              <a:rPr lang="en-IN" dirty="0"/>
              <a:t>C6,0+C 6,1 + C6,2 + C6,3+ C6,4+C6,5+ C6,6=1+6+15+20+15+6+1 = 64</a:t>
            </a:r>
            <a:endParaRPr lang="en-IN" dirty="0"/>
          </a:p>
          <a:p>
            <a:r>
              <a:rPr lang="en-IN" dirty="0"/>
              <a:t>(Why combination is used not permutation? : reason each dots is of same nature )</a:t>
            </a:r>
            <a:endParaRPr lang="en-IN" dirty="0"/>
          </a:p>
          <a:p>
            <a:r>
              <a:rPr lang="en-IN" dirty="0"/>
              <a:t>64 different characters can be made.</a:t>
            </a:r>
            <a:endParaRPr lang="en-IN" dirty="0"/>
          </a:p>
          <a:p>
            <a:r>
              <a:rPr lang="en-IN" dirty="0"/>
              <a:t>Where N is from 0 to 6. (It is the summation of combinations..)</a:t>
            </a:r>
            <a:endParaRPr lang="en-IN" dirty="0"/>
          </a:p>
          <a:p>
            <a:endParaRPr lang="en-IN" dirty="0"/>
          </a:p>
        </p:txBody>
      </p:sp>
      <p:pic>
        <p:nvPicPr>
          <p:cNvPr id="5" name="Picture 4"/>
          <p:cNvPicPr>
            <a:picLocks noChangeAspect="1"/>
          </p:cNvPicPr>
          <p:nvPr/>
        </p:nvPicPr>
        <p:blipFill>
          <a:blip r:embed="rId1"/>
          <a:stretch>
            <a:fillRect/>
          </a:stretch>
        </p:blipFill>
        <p:spPr>
          <a:xfrm>
            <a:off x="4110623" y="2132856"/>
            <a:ext cx="1157449" cy="1121726"/>
          </a:xfrm>
          <a:prstGeom prst="rect">
            <a:avLst/>
          </a:prstGeom>
        </p:spPr>
      </p:pic>
      <p:pic>
        <p:nvPicPr>
          <p:cNvPr id="7" name="Picture 6"/>
          <p:cNvPicPr>
            <a:picLocks noChangeAspect="1"/>
          </p:cNvPicPr>
          <p:nvPr/>
        </p:nvPicPr>
        <p:blipFill>
          <a:blip r:embed="rId2"/>
          <a:stretch>
            <a:fillRect/>
          </a:stretch>
        </p:blipFill>
        <p:spPr>
          <a:xfrm>
            <a:off x="899592" y="5805264"/>
            <a:ext cx="1157449" cy="45724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60848"/>
            <a:ext cx="8286767" cy="1128122"/>
          </a:xfrm>
        </p:spPr>
        <p:txBody>
          <a:bodyPr>
            <a:normAutofit fontScale="90000"/>
          </a:bodyPr>
          <a:lstStyle/>
          <a:p>
            <a:br>
              <a:rPr lang="en-US" sz="2700" dirty="0"/>
            </a:br>
            <a:r>
              <a:rPr lang="en-US" sz="2700" dirty="0"/>
              <a:t>Having 4 characters, how may 2 character words can be formed:</a:t>
            </a:r>
            <a:br>
              <a:rPr lang="en-US" sz="2700" dirty="0"/>
            </a:br>
            <a:r>
              <a:rPr lang="en-US" sz="2700" dirty="0"/>
              <a:t>Permutation : P4,2= 12</a:t>
            </a:r>
            <a:br>
              <a:rPr lang="en-US" sz="2700" dirty="0"/>
            </a:br>
            <a:r>
              <a:rPr lang="en-US" sz="2700" dirty="0"/>
              <a:t>Combination: C4,2 = 6</a:t>
            </a:r>
            <a:br>
              <a:rPr lang="en-US" sz="2700" dirty="0"/>
            </a:br>
            <a:br>
              <a:rPr lang="en-US" dirty="0"/>
            </a:br>
            <a:r>
              <a:rPr lang="en-US" sz="2700" dirty="0"/>
              <a:t>Remember Permutation is larger than combination</a:t>
            </a:r>
            <a:br>
              <a:rPr lang="en-US" dirty="0"/>
            </a:br>
            <a:endParaRPr lang="en-IN" dirty="0"/>
          </a:p>
        </p:txBody>
      </p:sp>
      <p:pic>
        <p:nvPicPr>
          <p:cNvPr id="5" name="Content Placeholder 4"/>
          <p:cNvPicPr>
            <a:picLocks noGrp="1" noChangeAspect="1"/>
          </p:cNvPicPr>
          <p:nvPr>
            <p:ph idx="1"/>
          </p:nvPr>
        </p:nvPicPr>
        <p:blipFill>
          <a:blip r:embed="rId1"/>
          <a:stretch>
            <a:fillRect/>
          </a:stretch>
        </p:blipFill>
        <p:spPr>
          <a:xfrm>
            <a:off x="523124" y="3579347"/>
            <a:ext cx="8286768" cy="2314190"/>
          </a:xfr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IN" dirty="0"/>
          </a:p>
        </p:txBody>
      </p:sp>
      <p:sp>
        <p:nvSpPr>
          <p:cNvPr id="3" name="Content Placeholder 2"/>
          <p:cNvSpPr>
            <a:spLocks noGrp="1"/>
          </p:cNvSpPr>
          <p:nvPr>
            <p:ph idx="1"/>
          </p:nvPr>
        </p:nvSpPr>
        <p:spPr/>
        <p:txBody>
          <a:bodyPr/>
          <a:lstStyle/>
          <a:p>
            <a:r>
              <a:rPr lang="en-US" dirty="0"/>
              <a:t>So formula for Permutation is :  (order is relevant)</a:t>
            </a:r>
            <a:endParaRPr lang="en-US" dirty="0"/>
          </a:p>
          <a:p>
            <a:endParaRPr lang="en-US" dirty="0"/>
          </a:p>
          <a:p>
            <a:endParaRPr lang="en-US" dirty="0"/>
          </a:p>
          <a:p>
            <a:endParaRPr lang="en-US" dirty="0"/>
          </a:p>
          <a:p>
            <a:endParaRPr lang="en-US" dirty="0"/>
          </a:p>
          <a:p>
            <a:r>
              <a:rPr lang="en-US" dirty="0"/>
              <a:t>Formula for Combination is: (Order is not relevant) </a:t>
            </a:r>
            <a:endParaRPr lang="en-IN" dirty="0"/>
          </a:p>
        </p:txBody>
      </p:sp>
      <p:pic>
        <p:nvPicPr>
          <p:cNvPr id="5" name="Picture 4"/>
          <p:cNvPicPr>
            <a:picLocks noChangeAspect="1"/>
          </p:cNvPicPr>
          <p:nvPr/>
        </p:nvPicPr>
        <p:blipFill>
          <a:blip r:embed="rId1"/>
          <a:stretch>
            <a:fillRect/>
          </a:stretch>
        </p:blipFill>
        <p:spPr>
          <a:xfrm>
            <a:off x="3949686" y="2664513"/>
            <a:ext cx="1336068" cy="764488"/>
          </a:xfrm>
          <a:prstGeom prst="rect">
            <a:avLst/>
          </a:prstGeom>
        </p:spPr>
      </p:pic>
      <p:pic>
        <p:nvPicPr>
          <p:cNvPr id="7" name="Picture 6"/>
          <p:cNvPicPr>
            <a:picLocks noChangeAspect="1"/>
          </p:cNvPicPr>
          <p:nvPr/>
        </p:nvPicPr>
        <p:blipFill>
          <a:blip r:embed="rId2"/>
          <a:stretch>
            <a:fillRect/>
          </a:stretch>
        </p:blipFill>
        <p:spPr>
          <a:xfrm>
            <a:off x="3867521" y="5013176"/>
            <a:ext cx="1500397" cy="764488"/>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Event Relations</a:t>
            </a:r>
            <a:endParaRPr lang="en-IN"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61"/>
          <p:cNvSpPr txBox="1">
            <a:spLocks noGrp="1"/>
          </p:cNvSpPr>
          <p:nvPr>
            <p:ph type="title"/>
          </p:nvPr>
        </p:nvSpPr>
        <p:spPr>
          <a:xfrm>
            <a:off x="457202" y="1426231"/>
            <a:ext cx="8229600" cy="725714"/>
          </a:xfrm>
          <a:prstGeom prst="rect">
            <a:avLst/>
          </a:prstGeom>
          <a:noFill/>
          <a:ln>
            <a:noFill/>
          </a:ln>
        </p:spPr>
        <p:txBody>
          <a:bodyPr spcFirstLastPara="1" vert="horz" wrap="square" lIns="58048" tIns="29016" rIns="58048" bIns="29016" anchor="ctr" anchorCtr="0">
            <a:normAutofit fontScale="90000"/>
          </a:bodyPr>
          <a:lstStyle/>
          <a:p>
            <a:pPr algn="ctr">
              <a:spcBef>
                <a:spcPts val="0"/>
              </a:spcBef>
              <a:buClr>
                <a:schemeClr val="dk1"/>
              </a:buClr>
              <a:buSzPts val="4400"/>
            </a:pPr>
            <a:r>
              <a:rPr lang="en-US"/>
              <a:t>An Event , </a:t>
            </a:r>
            <a:r>
              <a:rPr lang="en-US" i="1"/>
              <a:t>E</a:t>
            </a:r>
            <a:endParaRPr lang="en-US" i="1"/>
          </a:p>
        </p:txBody>
      </p:sp>
      <p:sp>
        <p:nvSpPr>
          <p:cNvPr id="720" name="Google Shape;720;p61"/>
          <p:cNvSpPr txBox="1">
            <a:spLocks noGrp="1"/>
          </p:cNvSpPr>
          <p:nvPr>
            <p:ph type="body" idx="1"/>
          </p:nvPr>
        </p:nvSpPr>
        <p:spPr>
          <a:xfrm>
            <a:off x="457202" y="2267857"/>
            <a:ext cx="8229600" cy="1016000"/>
          </a:xfrm>
          <a:prstGeom prst="rect">
            <a:avLst/>
          </a:prstGeom>
          <a:noFill/>
          <a:ln>
            <a:noFill/>
          </a:ln>
        </p:spPr>
        <p:txBody>
          <a:bodyPr spcFirstLastPara="1" vert="horz" wrap="square" lIns="58048" tIns="29016" rIns="58048" bIns="29016" anchor="t" anchorCtr="0">
            <a:normAutofit fontScale="85000" lnSpcReduction="20000"/>
          </a:bodyPr>
          <a:lstStyle/>
          <a:p>
            <a:pPr marL="0" indent="0">
              <a:spcBef>
                <a:spcPts val="0"/>
              </a:spcBef>
              <a:buClr>
                <a:schemeClr val="dk1"/>
              </a:buClr>
              <a:buSzPts val="3200"/>
              <a:buNone/>
            </a:pPr>
            <a:r>
              <a:rPr lang="en-US"/>
              <a:t>The </a:t>
            </a:r>
            <a:r>
              <a:rPr lang="en-US" b="1"/>
              <a:t>event</a:t>
            </a:r>
            <a:r>
              <a:rPr lang="en-US"/>
              <a:t>, </a:t>
            </a:r>
            <a:r>
              <a:rPr lang="en-US" i="1"/>
              <a:t>E</a:t>
            </a:r>
            <a:r>
              <a:rPr lang="en-US"/>
              <a:t>, is any subset of the </a:t>
            </a:r>
            <a:r>
              <a:rPr lang="en-US" b="1"/>
              <a:t>sample space</a:t>
            </a:r>
            <a:r>
              <a:rPr lang="en-US"/>
              <a:t>, </a:t>
            </a:r>
            <a:r>
              <a:rPr lang="en-US" i="1"/>
              <a:t>S</a:t>
            </a:r>
            <a:r>
              <a:rPr lang="en-US"/>
              <a:t>. i.e. any set of outcomes (not necessarily all outcomes) of the random phenomena</a:t>
            </a:r>
            <a:endParaRPr lang="en-US"/>
          </a:p>
        </p:txBody>
      </p:sp>
      <p:sp>
        <p:nvSpPr>
          <p:cNvPr id="721" name="Google Shape;721;p61"/>
          <p:cNvSpPr/>
          <p:nvPr/>
        </p:nvSpPr>
        <p:spPr>
          <a:xfrm>
            <a:off x="1828802" y="3477381"/>
            <a:ext cx="5333999" cy="1838476"/>
          </a:xfrm>
          <a:prstGeom prst="rect">
            <a:avLst/>
          </a:prstGeom>
          <a:noFill/>
          <a:ln w="25400" cap="flat" cmpd="sng">
            <a:solidFill>
              <a:schemeClr val="dk1"/>
            </a:solidFill>
            <a:prstDash val="solid"/>
            <a:miter lim="800000"/>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22" name="Google Shape;722;p61"/>
          <p:cNvSpPr/>
          <p:nvPr/>
        </p:nvSpPr>
        <p:spPr>
          <a:xfrm rot="-1853828">
            <a:off x="2514601" y="3912810"/>
            <a:ext cx="2209800" cy="822476"/>
          </a:xfrm>
          <a:prstGeom prst="ellipse">
            <a:avLst/>
          </a:prstGeom>
          <a:solidFill>
            <a:srgbClr val="808080"/>
          </a:solidFill>
          <a:ln w="25400"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23" name="Google Shape;723;p61"/>
          <p:cNvSpPr/>
          <p:nvPr/>
        </p:nvSpPr>
        <p:spPr>
          <a:xfrm>
            <a:off x="1219200" y="3477381"/>
            <a:ext cx="838200" cy="338667"/>
          </a:xfrm>
          <a:prstGeom prst="rect">
            <a:avLst/>
          </a:prstGeom>
          <a:noFill/>
          <a:ln>
            <a:noFill/>
          </a:ln>
        </p:spPr>
        <p:txBody>
          <a:bodyPr spcFirstLastPara="1" wrap="square" lIns="58048" tIns="29016" rIns="58048" bIns="29016" anchor="t" anchorCtr="0">
            <a:noAutofit/>
          </a:bodyPr>
          <a:lstStyle/>
          <a:p>
            <a:pPr>
              <a:spcBef>
                <a:spcPts val="0"/>
              </a:spcBef>
              <a:spcAft>
                <a:spcPts val="0"/>
              </a:spcAft>
              <a:buClr>
                <a:srgbClr val="000000"/>
              </a:buClr>
              <a:buSzPts val="3200"/>
            </a:pPr>
            <a:r>
              <a:rPr lang="en-US" sz="2030" i="1">
                <a:solidFill>
                  <a:schemeClr val="dk1"/>
                </a:solidFill>
                <a:latin typeface="Times New Roman" panose="02020603050405020304"/>
                <a:ea typeface="Times New Roman" panose="02020603050405020304"/>
                <a:cs typeface="Times New Roman" panose="02020603050405020304"/>
                <a:sym typeface="Times New Roman" panose="02020603050405020304"/>
              </a:rPr>
              <a:t>S</a:t>
            </a:r>
            <a:endParaRPr sz="203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24" name="Google Shape;724;p61"/>
          <p:cNvSpPr/>
          <p:nvPr/>
        </p:nvSpPr>
        <p:spPr>
          <a:xfrm>
            <a:off x="4724401" y="3864428"/>
            <a:ext cx="838200" cy="338667"/>
          </a:xfrm>
          <a:prstGeom prst="rect">
            <a:avLst/>
          </a:prstGeom>
          <a:noFill/>
          <a:ln>
            <a:noFill/>
          </a:ln>
        </p:spPr>
        <p:txBody>
          <a:bodyPr spcFirstLastPara="1" wrap="square" lIns="58048" tIns="29016" rIns="58048" bIns="29016" anchor="t" anchorCtr="0">
            <a:noAutofit/>
          </a:bodyPr>
          <a:lstStyle/>
          <a:p>
            <a:pPr>
              <a:spcBef>
                <a:spcPts val="0"/>
              </a:spcBef>
              <a:spcAft>
                <a:spcPts val="0"/>
              </a:spcAft>
              <a:buClr>
                <a:srgbClr val="000000"/>
              </a:buClr>
              <a:buSzPts val="3200"/>
            </a:pPr>
            <a:r>
              <a:rPr lang="en-US" sz="2030" i="1">
                <a:solidFill>
                  <a:schemeClr val="dk1"/>
                </a:solidFill>
                <a:latin typeface="Times New Roman" panose="02020603050405020304"/>
                <a:ea typeface="Times New Roman" panose="02020603050405020304"/>
                <a:cs typeface="Times New Roman" panose="02020603050405020304"/>
                <a:sym typeface="Times New Roman" panose="02020603050405020304"/>
              </a:rPr>
              <a:t>E</a:t>
            </a:r>
            <a:endParaRPr sz="203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25" name="Google Shape;725;p61"/>
          <p:cNvSpPr txBox="1"/>
          <p:nvPr/>
        </p:nvSpPr>
        <p:spPr>
          <a:xfrm>
            <a:off x="7291391" y="3217333"/>
            <a:ext cx="1501775" cy="332200"/>
          </a:xfrm>
          <a:prstGeom prst="rect">
            <a:avLst/>
          </a:prstGeom>
          <a:noFill/>
          <a:ln>
            <a:noFill/>
          </a:ln>
        </p:spPr>
        <p:txBody>
          <a:bodyPr spcFirstLastPara="1" wrap="square" lIns="58048" tIns="29016" rIns="58048" bIns="29016" anchor="t" anchorCtr="0">
            <a:spAutoFit/>
          </a:bodyPr>
          <a:lstStyle/>
          <a:p>
            <a:pPr algn="ctr">
              <a:spcBef>
                <a:spcPts val="0"/>
              </a:spcBef>
              <a:spcAft>
                <a:spcPts val="0"/>
              </a:spcAft>
              <a:buClr>
                <a:srgbClr val="000000"/>
              </a:buClr>
              <a:buSzPts val="2800"/>
            </a:pPr>
            <a:r>
              <a:rPr lang="en-US" sz="1780">
                <a:solidFill>
                  <a:srgbClr val="FF0000"/>
                </a:solidFill>
                <a:latin typeface="Times New Roman" panose="02020603050405020304"/>
                <a:ea typeface="Times New Roman" panose="02020603050405020304"/>
                <a:cs typeface="Times New Roman" panose="02020603050405020304"/>
                <a:sym typeface="Times New Roman" panose="02020603050405020304"/>
              </a:rPr>
              <a:t>Venn diagram</a:t>
            </a:r>
            <a:endParaRPr sz="89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726" name="Google Shape;726;p61"/>
          <p:cNvCxnSpPr/>
          <p:nvPr/>
        </p:nvCxnSpPr>
        <p:spPr>
          <a:xfrm flipH="1">
            <a:off x="7197727" y="3864429"/>
            <a:ext cx="844551" cy="275167"/>
          </a:xfrm>
          <a:prstGeom prst="straightConnector1">
            <a:avLst/>
          </a:prstGeom>
          <a:noFill/>
          <a:ln w="50800" cap="flat" cmpd="sng">
            <a:solidFill>
              <a:srgbClr val="FF0000"/>
            </a:solidFill>
            <a:prstDash val="solid"/>
            <a:round/>
            <a:headEnd type="none" w="sm" len="sm"/>
            <a:tailEnd type="triangle" w="med" len="med"/>
          </a:ln>
        </p:spPr>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62"/>
          <p:cNvSpPr txBox="1">
            <a:spLocks noGrp="1"/>
          </p:cNvSpPr>
          <p:nvPr>
            <p:ph type="body" idx="1"/>
          </p:nvPr>
        </p:nvSpPr>
        <p:spPr>
          <a:xfrm>
            <a:off x="304801" y="1929190"/>
            <a:ext cx="8229600" cy="1016000"/>
          </a:xfrm>
          <a:prstGeom prst="rect">
            <a:avLst/>
          </a:prstGeom>
          <a:noFill/>
          <a:ln>
            <a:noFill/>
          </a:ln>
        </p:spPr>
        <p:txBody>
          <a:bodyPr spcFirstLastPara="1" vert="horz" wrap="square" lIns="58048" tIns="29016" rIns="58048" bIns="29016" anchor="t" anchorCtr="0">
            <a:normAutofit/>
          </a:bodyPr>
          <a:lstStyle/>
          <a:p>
            <a:pPr marL="0" indent="0">
              <a:spcBef>
                <a:spcPts val="0"/>
              </a:spcBef>
              <a:buClr>
                <a:schemeClr val="dk1"/>
              </a:buClr>
              <a:buSzPts val="3200"/>
              <a:buNone/>
            </a:pPr>
            <a:r>
              <a:rPr lang="en-US"/>
              <a:t>The </a:t>
            </a:r>
            <a:r>
              <a:rPr lang="en-US" b="1"/>
              <a:t>event</a:t>
            </a:r>
            <a:r>
              <a:rPr lang="en-US"/>
              <a:t>, </a:t>
            </a:r>
            <a:r>
              <a:rPr lang="en-US" i="1"/>
              <a:t>E</a:t>
            </a:r>
            <a:r>
              <a:rPr lang="en-US"/>
              <a:t>, is said to </a:t>
            </a:r>
            <a:r>
              <a:rPr lang="en-US" b="1"/>
              <a:t>have occurred</a:t>
            </a:r>
            <a:r>
              <a:rPr lang="en-US"/>
              <a:t> if after the outcome has been observed the outcome lies in </a:t>
            </a:r>
            <a:r>
              <a:rPr lang="en-US" i="1"/>
              <a:t>E.</a:t>
            </a:r>
            <a:r>
              <a:rPr lang="en-US"/>
              <a:t> </a:t>
            </a:r>
            <a:endParaRPr lang="en-US"/>
          </a:p>
        </p:txBody>
      </p:sp>
      <p:sp>
        <p:nvSpPr>
          <p:cNvPr id="733" name="Google Shape;733;p62"/>
          <p:cNvSpPr/>
          <p:nvPr/>
        </p:nvSpPr>
        <p:spPr>
          <a:xfrm>
            <a:off x="1828802" y="3477381"/>
            <a:ext cx="5333999" cy="1838476"/>
          </a:xfrm>
          <a:prstGeom prst="rect">
            <a:avLst/>
          </a:prstGeom>
          <a:noFill/>
          <a:ln w="25400" cap="flat" cmpd="sng">
            <a:solidFill>
              <a:schemeClr val="dk1"/>
            </a:solidFill>
            <a:prstDash val="solid"/>
            <a:miter lim="800000"/>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34" name="Google Shape;734;p62"/>
          <p:cNvSpPr/>
          <p:nvPr/>
        </p:nvSpPr>
        <p:spPr>
          <a:xfrm rot="-1853828">
            <a:off x="2514601" y="3912810"/>
            <a:ext cx="2209800" cy="822476"/>
          </a:xfrm>
          <a:prstGeom prst="ellipse">
            <a:avLst/>
          </a:prstGeom>
          <a:solidFill>
            <a:srgbClr val="808080"/>
          </a:solidFill>
          <a:ln w="25400"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35" name="Google Shape;735;p62"/>
          <p:cNvSpPr/>
          <p:nvPr/>
        </p:nvSpPr>
        <p:spPr>
          <a:xfrm>
            <a:off x="1219200" y="3477381"/>
            <a:ext cx="838200" cy="338667"/>
          </a:xfrm>
          <a:prstGeom prst="rect">
            <a:avLst/>
          </a:prstGeom>
          <a:noFill/>
          <a:ln>
            <a:noFill/>
          </a:ln>
        </p:spPr>
        <p:txBody>
          <a:bodyPr spcFirstLastPara="1" wrap="square" lIns="58048" tIns="29016" rIns="58048" bIns="29016" anchor="t" anchorCtr="0">
            <a:noAutofit/>
          </a:bodyPr>
          <a:lstStyle/>
          <a:p>
            <a:pPr>
              <a:spcBef>
                <a:spcPts val="0"/>
              </a:spcBef>
              <a:spcAft>
                <a:spcPts val="0"/>
              </a:spcAft>
              <a:buClr>
                <a:srgbClr val="000000"/>
              </a:buClr>
              <a:buSzPts val="3200"/>
            </a:pPr>
            <a:r>
              <a:rPr lang="en-US" sz="2030" i="1">
                <a:solidFill>
                  <a:schemeClr val="dk1"/>
                </a:solidFill>
                <a:latin typeface="Times New Roman" panose="02020603050405020304"/>
                <a:ea typeface="Times New Roman" panose="02020603050405020304"/>
                <a:cs typeface="Times New Roman" panose="02020603050405020304"/>
                <a:sym typeface="Times New Roman" panose="02020603050405020304"/>
              </a:rPr>
              <a:t>S</a:t>
            </a:r>
            <a:endParaRPr sz="203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36" name="Google Shape;736;p62"/>
          <p:cNvSpPr/>
          <p:nvPr/>
        </p:nvSpPr>
        <p:spPr>
          <a:xfrm>
            <a:off x="4724401" y="3864428"/>
            <a:ext cx="838200" cy="338667"/>
          </a:xfrm>
          <a:prstGeom prst="rect">
            <a:avLst/>
          </a:prstGeom>
          <a:noFill/>
          <a:ln>
            <a:noFill/>
          </a:ln>
        </p:spPr>
        <p:txBody>
          <a:bodyPr spcFirstLastPara="1" wrap="square" lIns="58048" tIns="29016" rIns="58048" bIns="29016" anchor="t" anchorCtr="0">
            <a:noAutofit/>
          </a:bodyPr>
          <a:lstStyle/>
          <a:p>
            <a:pPr>
              <a:spcBef>
                <a:spcPts val="0"/>
              </a:spcBef>
              <a:spcAft>
                <a:spcPts val="0"/>
              </a:spcAft>
              <a:buClr>
                <a:srgbClr val="000000"/>
              </a:buClr>
              <a:buSzPts val="3200"/>
            </a:pPr>
            <a:r>
              <a:rPr lang="en-US" sz="2030" i="1">
                <a:solidFill>
                  <a:schemeClr val="dk1"/>
                </a:solidFill>
                <a:latin typeface="Times New Roman" panose="02020603050405020304"/>
                <a:ea typeface="Times New Roman" panose="02020603050405020304"/>
                <a:cs typeface="Times New Roman" panose="02020603050405020304"/>
                <a:sym typeface="Times New Roman" panose="02020603050405020304"/>
              </a:rPr>
              <a:t>E</a:t>
            </a:r>
            <a:endParaRPr sz="203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3"/>
          <p:cNvSpPr/>
          <p:nvPr/>
        </p:nvSpPr>
        <p:spPr>
          <a:xfrm>
            <a:off x="304801" y="1590524"/>
            <a:ext cx="8458199" cy="338667"/>
          </a:xfrm>
          <a:prstGeom prst="rect">
            <a:avLst/>
          </a:prstGeom>
          <a:noFill/>
          <a:ln>
            <a:noFill/>
          </a:ln>
        </p:spPr>
        <p:txBody>
          <a:bodyPr spcFirstLastPara="1" wrap="square" lIns="58048" tIns="29016" rIns="58048" bIns="29016" anchor="t" anchorCtr="0">
            <a:noAutofit/>
          </a:bodyPr>
          <a:lstStyle/>
          <a:p>
            <a:pPr marL="387350" indent="-387350">
              <a:spcBef>
                <a:spcPts val="0"/>
              </a:spcBef>
              <a:spcAft>
                <a:spcPts val="0"/>
              </a:spcAft>
              <a:buClr>
                <a:srgbClr val="000000"/>
              </a:buClr>
              <a:buSzPts val="3200"/>
            </a:pPr>
            <a:r>
              <a:rPr lang="en-US" sz="2030" b="1">
                <a:solidFill>
                  <a:schemeClr val="dk1"/>
                </a:solidFill>
                <a:latin typeface="Times New Roman" panose="02020603050405020304"/>
                <a:ea typeface="Times New Roman" panose="02020603050405020304"/>
                <a:cs typeface="Times New Roman" panose="02020603050405020304"/>
                <a:sym typeface="Times New Roman" panose="02020603050405020304"/>
              </a:rPr>
              <a:t>Examples</a:t>
            </a:r>
            <a:endParaRPr sz="203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743" name="Google Shape;743;p63"/>
          <p:cNvGrpSpPr/>
          <p:nvPr/>
        </p:nvGrpSpPr>
        <p:grpSpPr>
          <a:xfrm>
            <a:off x="381001" y="2171095"/>
            <a:ext cx="8458199" cy="822476"/>
            <a:chOff x="192" y="240"/>
            <a:chExt cx="5328" cy="816"/>
          </a:xfrm>
        </p:grpSpPr>
        <p:sp>
          <p:nvSpPr>
            <p:cNvPr id="744" name="Google Shape;744;p63"/>
            <p:cNvSpPr/>
            <p:nvPr/>
          </p:nvSpPr>
          <p:spPr>
            <a:xfrm>
              <a:off x="192" y="240"/>
              <a:ext cx="5328" cy="816"/>
            </a:xfrm>
            <a:prstGeom prst="rect">
              <a:avLst/>
            </a:prstGeom>
            <a:noFill/>
            <a:ln>
              <a:noFill/>
            </a:ln>
          </p:spPr>
          <p:txBody>
            <a:bodyPr spcFirstLastPara="1" wrap="square" lIns="58048" tIns="29016" rIns="58048" bIns="29016" anchor="t" anchorCtr="0">
              <a:noAutofit/>
            </a:bodyPr>
            <a:lstStyle/>
            <a:p>
              <a:pPr marL="387350" indent="-387350">
                <a:spcBef>
                  <a:spcPts val="0"/>
                </a:spcBef>
                <a:spcAft>
                  <a:spcPts val="0"/>
                </a:spcAft>
                <a:buClr>
                  <a:schemeClr val="dk1"/>
                </a:buClr>
                <a:buSzPts val="3200"/>
                <a:buFont typeface="Times New Roman" panose="02020603050405020304"/>
                <a:buAutoNum type="arabicPeriod"/>
              </a:pPr>
              <a:r>
                <a:rPr lang="en-US" sz="2030">
                  <a:solidFill>
                    <a:schemeClr val="dk1"/>
                  </a:solidFill>
                  <a:latin typeface="Times New Roman" panose="02020603050405020304"/>
                  <a:ea typeface="Times New Roman" panose="02020603050405020304"/>
                  <a:cs typeface="Times New Roman" panose="02020603050405020304"/>
                  <a:sym typeface="Times New Roman" panose="02020603050405020304"/>
                </a:rPr>
                <a:t>Rolling a die – outcomes </a:t>
              </a:r>
              <a:endParaRPr sz="890">
                <a:solidFill>
                  <a:srgbClr val="000000"/>
                </a:solidFill>
                <a:latin typeface="Arial" panose="020B0604020202020204"/>
                <a:ea typeface="Arial" panose="020B0604020202020204"/>
                <a:cs typeface="Arial" panose="020B0604020202020204"/>
                <a:sym typeface="Arial" panose="020B0604020202020204"/>
              </a:endParaRPr>
            </a:p>
            <a:p>
              <a:pPr marL="387350" indent="-387350">
                <a:spcBef>
                  <a:spcPts val="405"/>
                </a:spcBef>
                <a:spcAft>
                  <a:spcPts val="0"/>
                </a:spcAft>
                <a:buClr>
                  <a:srgbClr val="000000"/>
                </a:buClr>
                <a:buSzPts val="3200"/>
              </a:pPr>
              <a:r>
                <a:rPr lang="en-US" sz="2030" i="1">
                  <a:solidFill>
                    <a:schemeClr val="dk1"/>
                  </a:solidFill>
                  <a:latin typeface="Times New Roman" panose="02020603050405020304"/>
                  <a:ea typeface="Times New Roman" panose="02020603050405020304"/>
                  <a:cs typeface="Times New Roman" panose="02020603050405020304"/>
                  <a:sym typeface="Times New Roman" panose="02020603050405020304"/>
                </a:rPr>
                <a:t>		S </a:t>
              </a:r>
              <a:r>
                <a:rPr lang="en-US" sz="203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2030" b="1">
                  <a:solidFill>
                    <a:schemeClr val="dk1"/>
                  </a:solidFill>
                  <a:latin typeface="Times New Roman" panose="02020603050405020304"/>
                  <a:ea typeface="Times New Roman" panose="02020603050405020304"/>
                  <a:cs typeface="Times New Roman" panose="02020603050405020304"/>
                  <a:sym typeface="Times New Roman" panose="02020603050405020304"/>
                </a:rPr>
                <a:t>     ,     ,     ,     ,     ,     </a:t>
              </a:r>
              <a:r>
                <a:rPr lang="en-US" sz="203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endParaRPr sz="890">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745" name="Google Shape;745;p63"/>
            <p:cNvGrpSpPr/>
            <p:nvPr/>
          </p:nvGrpSpPr>
          <p:grpSpPr>
            <a:xfrm>
              <a:off x="1296" y="672"/>
              <a:ext cx="271" cy="271"/>
              <a:chOff x="1344" y="336"/>
              <a:chExt cx="672" cy="672"/>
            </a:xfrm>
          </p:grpSpPr>
          <p:sp>
            <p:nvSpPr>
              <p:cNvPr id="746" name="Google Shape;746;p63"/>
              <p:cNvSpPr/>
              <p:nvPr/>
            </p:nvSpPr>
            <p:spPr>
              <a:xfrm>
                <a:off x="1344" y="336"/>
                <a:ext cx="672" cy="672"/>
              </a:xfrm>
              <a:prstGeom prst="rect">
                <a:avLst/>
              </a:prstGeom>
              <a:noFill/>
              <a:ln w="9525" cap="flat" cmpd="sng">
                <a:solidFill>
                  <a:schemeClr val="dk1"/>
                </a:solidFill>
                <a:prstDash val="solid"/>
                <a:miter lim="800000"/>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47" name="Google Shape;747;p63"/>
              <p:cNvSpPr/>
              <p:nvPr/>
            </p:nvSpPr>
            <p:spPr>
              <a:xfrm>
                <a:off x="1632" y="624"/>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48" name="Google Shape;748;p63"/>
            <p:cNvGrpSpPr/>
            <p:nvPr/>
          </p:nvGrpSpPr>
          <p:grpSpPr>
            <a:xfrm>
              <a:off x="2832" y="672"/>
              <a:ext cx="271" cy="271"/>
              <a:chOff x="2352" y="336"/>
              <a:chExt cx="672" cy="672"/>
            </a:xfrm>
          </p:grpSpPr>
          <p:sp>
            <p:nvSpPr>
              <p:cNvPr id="749" name="Google Shape;749;p63"/>
              <p:cNvSpPr/>
              <p:nvPr/>
            </p:nvSpPr>
            <p:spPr>
              <a:xfrm>
                <a:off x="2352" y="336"/>
                <a:ext cx="672" cy="672"/>
              </a:xfrm>
              <a:prstGeom prst="rect">
                <a:avLst/>
              </a:prstGeom>
              <a:noFill/>
              <a:ln w="9525" cap="flat" cmpd="sng">
                <a:solidFill>
                  <a:schemeClr val="dk1"/>
                </a:solidFill>
                <a:prstDash val="solid"/>
                <a:miter lim="800000"/>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50" name="Google Shape;750;p63"/>
              <p:cNvSpPr/>
              <p:nvPr/>
            </p:nvSpPr>
            <p:spPr>
              <a:xfrm>
                <a:off x="2640" y="624"/>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51" name="Google Shape;751;p63"/>
              <p:cNvSpPr/>
              <p:nvPr/>
            </p:nvSpPr>
            <p:spPr>
              <a:xfrm>
                <a:off x="2448" y="432"/>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52" name="Google Shape;752;p63"/>
              <p:cNvSpPr/>
              <p:nvPr/>
            </p:nvSpPr>
            <p:spPr>
              <a:xfrm>
                <a:off x="2832" y="816"/>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53" name="Google Shape;753;p63"/>
              <p:cNvSpPr/>
              <p:nvPr/>
            </p:nvSpPr>
            <p:spPr>
              <a:xfrm>
                <a:off x="2832" y="432"/>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54" name="Google Shape;754;p63"/>
              <p:cNvSpPr/>
              <p:nvPr/>
            </p:nvSpPr>
            <p:spPr>
              <a:xfrm>
                <a:off x="2448" y="816"/>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55" name="Google Shape;755;p63"/>
            <p:cNvGrpSpPr/>
            <p:nvPr/>
          </p:nvGrpSpPr>
          <p:grpSpPr>
            <a:xfrm>
              <a:off x="2064" y="672"/>
              <a:ext cx="271" cy="271"/>
              <a:chOff x="3168" y="336"/>
              <a:chExt cx="672" cy="672"/>
            </a:xfrm>
          </p:grpSpPr>
          <p:sp>
            <p:nvSpPr>
              <p:cNvPr id="756" name="Google Shape;756;p63"/>
              <p:cNvSpPr/>
              <p:nvPr/>
            </p:nvSpPr>
            <p:spPr>
              <a:xfrm>
                <a:off x="3168" y="336"/>
                <a:ext cx="672" cy="672"/>
              </a:xfrm>
              <a:prstGeom prst="rect">
                <a:avLst/>
              </a:prstGeom>
              <a:noFill/>
              <a:ln w="9525" cap="flat" cmpd="sng">
                <a:solidFill>
                  <a:schemeClr val="dk1"/>
                </a:solidFill>
                <a:prstDash val="solid"/>
                <a:miter lim="800000"/>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57" name="Google Shape;757;p63"/>
              <p:cNvSpPr/>
              <p:nvPr/>
            </p:nvSpPr>
            <p:spPr>
              <a:xfrm>
                <a:off x="3456" y="624"/>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58" name="Google Shape;758;p63"/>
              <p:cNvSpPr/>
              <p:nvPr/>
            </p:nvSpPr>
            <p:spPr>
              <a:xfrm>
                <a:off x="3264" y="432"/>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59" name="Google Shape;759;p63"/>
              <p:cNvSpPr/>
              <p:nvPr/>
            </p:nvSpPr>
            <p:spPr>
              <a:xfrm>
                <a:off x="3648" y="816"/>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60" name="Google Shape;760;p63"/>
            <p:cNvGrpSpPr/>
            <p:nvPr/>
          </p:nvGrpSpPr>
          <p:grpSpPr>
            <a:xfrm>
              <a:off x="2448" y="672"/>
              <a:ext cx="271" cy="271"/>
              <a:chOff x="3984" y="336"/>
              <a:chExt cx="672" cy="672"/>
            </a:xfrm>
          </p:grpSpPr>
          <p:sp>
            <p:nvSpPr>
              <p:cNvPr id="761" name="Google Shape;761;p63"/>
              <p:cNvSpPr/>
              <p:nvPr/>
            </p:nvSpPr>
            <p:spPr>
              <a:xfrm>
                <a:off x="3984" y="336"/>
                <a:ext cx="672" cy="672"/>
              </a:xfrm>
              <a:prstGeom prst="rect">
                <a:avLst/>
              </a:prstGeom>
              <a:noFill/>
              <a:ln w="9525" cap="flat" cmpd="sng">
                <a:solidFill>
                  <a:schemeClr val="dk1"/>
                </a:solidFill>
                <a:prstDash val="solid"/>
                <a:miter lim="800000"/>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62" name="Google Shape;762;p63"/>
              <p:cNvSpPr/>
              <p:nvPr/>
            </p:nvSpPr>
            <p:spPr>
              <a:xfrm>
                <a:off x="4080" y="432"/>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63" name="Google Shape;763;p63"/>
              <p:cNvSpPr/>
              <p:nvPr/>
            </p:nvSpPr>
            <p:spPr>
              <a:xfrm>
                <a:off x="4464" y="816"/>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64" name="Google Shape;764;p63"/>
              <p:cNvSpPr/>
              <p:nvPr/>
            </p:nvSpPr>
            <p:spPr>
              <a:xfrm>
                <a:off x="4464" y="432"/>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65" name="Google Shape;765;p63"/>
              <p:cNvSpPr/>
              <p:nvPr/>
            </p:nvSpPr>
            <p:spPr>
              <a:xfrm>
                <a:off x="4080" y="816"/>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66" name="Google Shape;766;p63"/>
            <p:cNvGrpSpPr/>
            <p:nvPr/>
          </p:nvGrpSpPr>
          <p:grpSpPr>
            <a:xfrm>
              <a:off x="1680" y="672"/>
              <a:ext cx="271" cy="271"/>
              <a:chOff x="3744" y="1200"/>
              <a:chExt cx="672" cy="672"/>
            </a:xfrm>
          </p:grpSpPr>
          <p:sp>
            <p:nvSpPr>
              <p:cNvPr id="767" name="Google Shape;767;p63"/>
              <p:cNvSpPr/>
              <p:nvPr/>
            </p:nvSpPr>
            <p:spPr>
              <a:xfrm>
                <a:off x="3744" y="1200"/>
                <a:ext cx="672" cy="672"/>
              </a:xfrm>
              <a:prstGeom prst="rect">
                <a:avLst/>
              </a:prstGeom>
              <a:noFill/>
              <a:ln w="9525" cap="flat" cmpd="sng">
                <a:solidFill>
                  <a:schemeClr val="dk1"/>
                </a:solidFill>
                <a:prstDash val="solid"/>
                <a:miter lim="800000"/>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68" name="Google Shape;768;p63"/>
              <p:cNvSpPr/>
              <p:nvPr/>
            </p:nvSpPr>
            <p:spPr>
              <a:xfrm>
                <a:off x="3840" y="1296"/>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69" name="Google Shape;769;p63"/>
              <p:cNvSpPr/>
              <p:nvPr/>
            </p:nvSpPr>
            <p:spPr>
              <a:xfrm>
                <a:off x="4224" y="1680"/>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70" name="Google Shape;770;p63"/>
            <p:cNvGrpSpPr/>
            <p:nvPr/>
          </p:nvGrpSpPr>
          <p:grpSpPr>
            <a:xfrm>
              <a:off x="3216" y="672"/>
              <a:ext cx="271" cy="271"/>
              <a:chOff x="4800" y="1248"/>
              <a:chExt cx="672" cy="672"/>
            </a:xfrm>
          </p:grpSpPr>
          <p:sp>
            <p:nvSpPr>
              <p:cNvPr id="771" name="Google Shape;771;p63"/>
              <p:cNvSpPr/>
              <p:nvPr/>
            </p:nvSpPr>
            <p:spPr>
              <a:xfrm>
                <a:off x="4800" y="1248"/>
                <a:ext cx="672" cy="672"/>
              </a:xfrm>
              <a:prstGeom prst="rect">
                <a:avLst/>
              </a:prstGeom>
              <a:noFill/>
              <a:ln w="9525" cap="flat" cmpd="sng">
                <a:solidFill>
                  <a:schemeClr val="dk1"/>
                </a:solidFill>
                <a:prstDash val="solid"/>
                <a:miter lim="800000"/>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72" name="Google Shape;772;p63"/>
              <p:cNvSpPr/>
              <p:nvPr/>
            </p:nvSpPr>
            <p:spPr>
              <a:xfrm>
                <a:off x="4896" y="1344"/>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73" name="Google Shape;773;p63"/>
              <p:cNvSpPr/>
              <p:nvPr/>
            </p:nvSpPr>
            <p:spPr>
              <a:xfrm>
                <a:off x="5280" y="1728"/>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74" name="Google Shape;774;p63"/>
              <p:cNvSpPr/>
              <p:nvPr/>
            </p:nvSpPr>
            <p:spPr>
              <a:xfrm>
                <a:off x="5280" y="1344"/>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75" name="Google Shape;775;p63"/>
              <p:cNvSpPr/>
              <p:nvPr/>
            </p:nvSpPr>
            <p:spPr>
              <a:xfrm>
                <a:off x="4896" y="1728"/>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76" name="Google Shape;776;p63"/>
              <p:cNvSpPr/>
              <p:nvPr/>
            </p:nvSpPr>
            <p:spPr>
              <a:xfrm>
                <a:off x="4896" y="1536"/>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77" name="Google Shape;777;p63"/>
              <p:cNvSpPr/>
              <p:nvPr/>
            </p:nvSpPr>
            <p:spPr>
              <a:xfrm>
                <a:off x="5280" y="1536"/>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778" name="Google Shape;778;p63"/>
          <p:cNvSpPr/>
          <p:nvPr/>
        </p:nvSpPr>
        <p:spPr>
          <a:xfrm>
            <a:off x="1752601" y="3041952"/>
            <a:ext cx="3352800" cy="822476"/>
          </a:xfrm>
          <a:prstGeom prst="rect">
            <a:avLst/>
          </a:prstGeom>
          <a:noFill/>
          <a:ln>
            <a:noFill/>
          </a:ln>
        </p:spPr>
        <p:txBody>
          <a:bodyPr spcFirstLastPara="1" wrap="square" lIns="58048" tIns="29016" rIns="58048" bIns="29016" anchor="t" anchorCtr="0">
            <a:noAutofit/>
          </a:bodyPr>
          <a:lstStyle/>
          <a:p>
            <a:pPr marL="387350" indent="-387350">
              <a:spcBef>
                <a:spcPts val="0"/>
              </a:spcBef>
              <a:spcAft>
                <a:spcPts val="0"/>
              </a:spcAft>
              <a:buClr>
                <a:srgbClr val="000000"/>
              </a:buClr>
              <a:buSzPts val="3200"/>
            </a:pPr>
            <a:r>
              <a:rPr lang="en-US" sz="2030">
                <a:solidFill>
                  <a:schemeClr val="dk1"/>
                </a:solidFill>
                <a:latin typeface="Times New Roman" panose="02020603050405020304"/>
                <a:ea typeface="Times New Roman" panose="02020603050405020304"/>
                <a:cs typeface="Times New Roman" panose="02020603050405020304"/>
                <a:sym typeface="Times New Roman" panose="02020603050405020304"/>
              </a:rPr>
              <a:t>={1, 2, 3, 4, 5, 6}</a:t>
            </a:r>
            <a:endParaRPr sz="890">
              <a:solidFill>
                <a:srgbClr val="000000"/>
              </a:solidFill>
              <a:latin typeface="Arial" panose="020B0604020202020204"/>
              <a:ea typeface="Arial" panose="020B0604020202020204"/>
              <a:cs typeface="Arial" panose="020B0604020202020204"/>
              <a:sym typeface="Arial" panose="020B0604020202020204"/>
            </a:endParaRPr>
          </a:p>
        </p:txBody>
      </p:sp>
      <p:sp>
        <p:nvSpPr>
          <p:cNvPr id="779" name="Google Shape;779;p63"/>
          <p:cNvSpPr/>
          <p:nvPr/>
        </p:nvSpPr>
        <p:spPr>
          <a:xfrm>
            <a:off x="1066801" y="3622524"/>
            <a:ext cx="6629399" cy="1064381"/>
          </a:xfrm>
          <a:prstGeom prst="rect">
            <a:avLst/>
          </a:prstGeom>
          <a:noFill/>
          <a:ln>
            <a:noFill/>
          </a:ln>
        </p:spPr>
        <p:txBody>
          <a:bodyPr spcFirstLastPara="1" wrap="square" lIns="58048" tIns="29016" rIns="58048" bIns="29016" anchor="t" anchorCtr="0">
            <a:noAutofit/>
          </a:bodyPr>
          <a:lstStyle/>
          <a:p>
            <a:pPr marL="387350" indent="-387350">
              <a:spcBef>
                <a:spcPts val="0"/>
              </a:spcBef>
              <a:spcAft>
                <a:spcPts val="0"/>
              </a:spcAft>
              <a:buClr>
                <a:srgbClr val="000000"/>
              </a:buClr>
              <a:buSzPts val="3200"/>
            </a:pPr>
            <a:r>
              <a:rPr lang="en-US" sz="2030" i="1">
                <a:solidFill>
                  <a:schemeClr val="dk1"/>
                </a:solidFill>
                <a:latin typeface="Times New Roman" panose="02020603050405020304"/>
                <a:ea typeface="Times New Roman" panose="02020603050405020304"/>
                <a:cs typeface="Times New Roman" panose="02020603050405020304"/>
                <a:sym typeface="Times New Roman" panose="02020603050405020304"/>
              </a:rPr>
              <a:t>E </a:t>
            </a:r>
            <a:r>
              <a:rPr lang="en-US" sz="2030">
                <a:solidFill>
                  <a:schemeClr val="dk1"/>
                </a:solidFill>
                <a:latin typeface="Times New Roman" panose="02020603050405020304"/>
                <a:ea typeface="Times New Roman" panose="02020603050405020304"/>
                <a:cs typeface="Times New Roman" panose="02020603050405020304"/>
                <a:sym typeface="Times New Roman" panose="02020603050405020304"/>
              </a:rPr>
              <a:t>= the event that an even number is rolled</a:t>
            </a:r>
            <a:endParaRPr sz="890">
              <a:solidFill>
                <a:srgbClr val="000000"/>
              </a:solidFill>
              <a:latin typeface="Arial" panose="020B0604020202020204"/>
              <a:ea typeface="Arial" panose="020B0604020202020204"/>
              <a:cs typeface="Arial" panose="020B0604020202020204"/>
              <a:sym typeface="Arial" panose="020B0604020202020204"/>
            </a:endParaRPr>
          </a:p>
          <a:p>
            <a:pPr marL="387350" indent="-387350">
              <a:spcBef>
                <a:spcPts val="405"/>
              </a:spcBef>
              <a:spcAft>
                <a:spcPts val="0"/>
              </a:spcAft>
              <a:buClr>
                <a:srgbClr val="000000"/>
              </a:buClr>
              <a:buSzPts val="3200"/>
            </a:pPr>
            <a:r>
              <a:rPr lang="en-US" sz="2030">
                <a:solidFill>
                  <a:schemeClr val="dk1"/>
                </a:solidFill>
                <a:latin typeface="Times New Roman" panose="02020603050405020304"/>
                <a:ea typeface="Times New Roman" panose="02020603050405020304"/>
                <a:cs typeface="Times New Roman" panose="02020603050405020304"/>
                <a:sym typeface="Times New Roman" panose="02020603050405020304"/>
              </a:rPr>
              <a:t>	= {2, 4, 6}</a:t>
            </a:r>
            <a:endParaRPr sz="890">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780" name="Google Shape;780;p63"/>
          <p:cNvGrpSpPr/>
          <p:nvPr/>
        </p:nvGrpSpPr>
        <p:grpSpPr>
          <a:xfrm>
            <a:off x="1676401" y="4735286"/>
            <a:ext cx="2743200" cy="435429"/>
            <a:chOff x="672" y="3504"/>
            <a:chExt cx="1728" cy="432"/>
          </a:xfrm>
        </p:grpSpPr>
        <p:sp>
          <p:nvSpPr>
            <p:cNvPr id="781" name="Google Shape;781;p63"/>
            <p:cNvSpPr/>
            <p:nvPr/>
          </p:nvSpPr>
          <p:spPr>
            <a:xfrm>
              <a:off x="672" y="3504"/>
              <a:ext cx="1728" cy="432"/>
            </a:xfrm>
            <a:prstGeom prst="rect">
              <a:avLst/>
            </a:prstGeom>
            <a:noFill/>
            <a:ln>
              <a:noFill/>
            </a:ln>
          </p:spPr>
          <p:txBody>
            <a:bodyPr spcFirstLastPara="1" wrap="square" lIns="58048" tIns="29016" rIns="58048" bIns="29016" anchor="t" anchorCtr="0">
              <a:noAutofit/>
            </a:bodyPr>
            <a:lstStyle/>
            <a:p>
              <a:pPr marL="387350" indent="-387350">
                <a:spcBef>
                  <a:spcPts val="0"/>
                </a:spcBef>
                <a:spcAft>
                  <a:spcPts val="0"/>
                </a:spcAft>
                <a:buClr>
                  <a:srgbClr val="000000"/>
                </a:buClr>
                <a:buSzPts val="3200"/>
              </a:pPr>
              <a:r>
                <a:rPr lang="en-US" sz="203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2030" b="1">
                  <a:solidFill>
                    <a:schemeClr val="dk1"/>
                  </a:solidFill>
                  <a:latin typeface="Times New Roman" panose="02020603050405020304"/>
                  <a:ea typeface="Times New Roman" panose="02020603050405020304"/>
                  <a:cs typeface="Times New Roman" panose="02020603050405020304"/>
                  <a:sym typeface="Times New Roman" panose="02020603050405020304"/>
                </a:rPr>
                <a:t>     ,     ,     </a:t>
              </a:r>
              <a:r>
                <a:rPr lang="en-US" sz="203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endParaRPr sz="890">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782" name="Google Shape;782;p63"/>
            <p:cNvGrpSpPr/>
            <p:nvPr/>
          </p:nvGrpSpPr>
          <p:grpSpPr>
            <a:xfrm>
              <a:off x="1008" y="3552"/>
              <a:ext cx="1087" cy="271"/>
              <a:chOff x="1008" y="3552"/>
              <a:chExt cx="1087" cy="271"/>
            </a:xfrm>
          </p:grpSpPr>
          <p:grpSp>
            <p:nvGrpSpPr>
              <p:cNvPr id="783" name="Google Shape;783;p63"/>
              <p:cNvGrpSpPr/>
              <p:nvPr/>
            </p:nvGrpSpPr>
            <p:grpSpPr>
              <a:xfrm>
                <a:off x="1440" y="3552"/>
                <a:ext cx="271" cy="271"/>
                <a:chOff x="3984" y="336"/>
                <a:chExt cx="672" cy="672"/>
              </a:xfrm>
            </p:grpSpPr>
            <p:sp>
              <p:nvSpPr>
                <p:cNvPr id="784" name="Google Shape;784;p63"/>
                <p:cNvSpPr/>
                <p:nvPr/>
              </p:nvSpPr>
              <p:spPr>
                <a:xfrm>
                  <a:off x="3984" y="336"/>
                  <a:ext cx="672" cy="672"/>
                </a:xfrm>
                <a:prstGeom prst="rect">
                  <a:avLst/>
                </a:prstGeom>
                <a:noFill/>
                <a:ln w="9525" cap="flat" cmpd="sng">
                  <a:solidFill>
                    <a:schemeClr val="dk1"/>
                  </a:solidFill>
                  <a:prstDash val="solid"/>
                  <a:miter lim="800000"/>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85" name="Google Shape;785;p63"/>
                <p:cNvSpPr/>
                <p:nvPr/>
              </p:nvSpPr>
              <p:spPr>
                <a:xfrm>
                  <a:off x="4080" y="432"/>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86" name="Google Shape;786;p63"/>
                <p:cNvSpPr/>
                <p:nvPr/>
              </p:nvSpPr>
              <p:spPr>
                <a:xfrm>
                  <a:off x="4464" y="816"/>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87" name="Google Shape;787;p63"/>
                <p:cNvSpPr/>
                <p:nvPr/>
              </p:nvSpPr>
              <p:spPr>
                <a:xfrm>
                  <a:off x="4464" y="432"/>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88" name="Google Shape;788;p63"/>
                <p:cNvSpPr/>
                <p:nvPr/>
              </p:nvSpPr>
              <p:spPr>
                <a:xfrm>
                  <a:off x="4080" y="816"/>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89" name="Google Shape;789;p63"/>
              <p:cNvGrpSpPr/>
              <p:nvPr/>
            </p:nvGrpSpPr>
            <p:grpSpPr>
              <a:xfrm>
                <a:off x="1008" y="3552"/>
                <a:ext cx="271" cy="271"/>
                <a:chOff x="3744" y="1200"/>
                <a:chExt cx="672" cy="672"/>
              </a:xfrm>
            </p:grpSpPr>
            <p:sp>
              <p:nvSpPr>
                <p:cNvPr id="790" name="Google Shape;790;p63"/>
                <p:cNvSpPr/>
                <p:nvPr/>
              </p:nvSpPr>
              <p:spPr>
                <a:xfrm>
                  <a:off x="3744" y="1200"/>
                  <a:ext cx="672" cy="672"/>
                </a:xfrm>
                <a:prstGeom prst="rect">
                  <a:avLst/>
                </a:prstGeom>
                <a:noFill/>
                <a:ln w="9525" cap="flat" cmpd="sng">
                  <a:solidFill>
                    <a:schemeClr val="dk1"/>
                  </a:solidFill>
                  <a:prstDash val="solid"/>
                  <a:miter lim="800000"/>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91" name="Google Shape;791;p63"/>
                <p:cNvSpPr/>
                <p:nvPr/>
              </p:nvSpPr>
              <p:spPr>
                <a:xfrm>
                  <a:off x="3840" y="1296"/>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92" name="Google Shape;792;p63"/>
                <p:cNvSpPr/>
                <p:nvPr/>
              </p:nvSpPr>
              <p:spPr>
                <a:xfrm>
                  <a:off x="4224" y="1680"/>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93" name="Google Shape;793;p63"/>
              <p:cNvGrpSpPr/>
              <p:nvPr/>
            </p:nvGrpSpPr>
            <p:grpSpPr>
              <a:xfrm>
                <a:off x="1824" y="3552"/>
                <a:ext cx="271" cy="271"/>
                <a:chOff x="4800" y="1248"/>
                <a:chExt cx="672" cy="672"/>
              </a:xfrm>
            </p:grpSpPr>
            <p:sp>
              <p:nvSpPr>
                <p:cNvPr id="794" name="Google Shape;794;p63"/>
                <p:cNvSpPr/>
                <p:nvPr/>
              </p:nvSpPr>
              <p:spPr>
                <a:xfrm>
                  <a:off x="4800" y="1248"/>
                  <a:ext cx="672" cy="672"/>
                </a:xfrm>
                <a:prstGeom prst="rect">
                  <a:avLst/>
                </a:prstGeom>
                <a:noFill/>
                <a:ln w="9525" cap="flat" cmpd="sng">
                  <a:solidFill>
                    <a:schemeClr val="dk1"/>
                  </a:solidFill>
                  <a:prstDash val="solid"/>
                  <a:miter lim="800000"/>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95" name="Google Shape;795;p63"/>
                <p:cNvSpPr/>
                <p:nvPr/>
              </p:nvSpPr>
              <p:spPr>
                <a:xfrm>
                  <a:off x="4896" y="1344"/>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96" name="Google Shape;796;p63"/>
                <p:cNvSpPr/>
                <p:nvPr/>
              </p:nvSpPr>
              <p:spPr>
                <a:xfrm>
                  <a:off x="5280" y="1728"/>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97" name="Google Shape;797;p63"/>
                <p:cNvSpPr/>
                <p:nvPr/>
              </p:nvSpPr>
              <p:spPr>
                <a:xfrm>
                  <a:off x="5280" y="1344"/>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98" name="Google Shape;798;p63"/>
                <p:cNvSpPr/>
                <p:nvPr/>
              </p:nvSpPr>
              <p:spPr>
                <a:xfrm>
                  <a:off x="4896" y="1728"/>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99" name="Google Shape;799;p63"/>
                <p:cNvSpPr/>
                <p:nvPr/>
              </p:nvSpPr>
              <p:spPr>
                <a:xfrm>
                  <a:off x="4896" y="1536"/>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00" name="Google Shape;800;p63"/>
                <p:cNvSpPr/>
                <p:nvPr/>
              </p:nvSpPr>
              <p:spPr>
                <a:xfrm>
                  <a:off x="5280" y="1536"/>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grpSp>
        </p:gr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331640" y="247624"/>
            <a:ext cx="7029450" cy="994172"/>
          </a:xfrm>
        </p:spPr>
        <p:txBody>
          <a:bodyPr/>
          <a:lstStyle/>
          <a:p>
            <a:pPr eaLnBrk="1" hangingPunct="1"/>
            <a:r>
              <a:rPr lang="en-US" altLang="en-US" dirty="0"/>
              <a:t>Special Events</a:t>
            </a:r>
            <a:endParaRPr lang="en-US" altLang="en-US" dirty="0"/>
          </a:p>
        </p:txBody>
      </p:sp>
      <p:sp>
        <p:nvSpPr>
          <p:cNvPr id="31747" name="Rectangle 3"/>
          <p:cNvSpPr>
            <a:spLocks noGrp="1" noChangeArrowheads="1"/>
          </p:cNvSpPr>
          <p:nvPr>
            <p:ph type="body" idx="1"/>
          </p:nvPr>
        </p:nvSpPr>
        <p:spPr>
          <a:xfrm>
            <a:off x="1187624" y="2057400"/>
            <a:ext cx="6527626" cy="685800"/>
          </a:xfrm>
        </p:spPr>
        <p:txBody>
          <a:bodyPr>
            <a:normAutofit fontScale="77500" lnSpcReduction="20000"/>
          </a:bodyPr>
          <a:lstStyle/>
          <a:p>
            <a:pPr eaLnBrk="1" hangingPunct="1">
              <a:buFontTx/>
              <a:buNone/>
            </a:pPr>
            <a:r>
              <a:rPr lang="en-US" altLang="en-US" b="1" dirty="0"/>
              <a:t>The Null Event, is also called as empty event  represented by </a:t>
            </a:r>
            <a:r>
              <a:rPr lang="en-US" altLang="en-US" dirty="0"/>
              <a:t>- </a:t>
            </a:r>
            <a:r>
              <a:rPr lang="en-US" altLang="en-US" sz="2700" i="1" dirty="0">
                <a:latin typeface="Symbol" panose="05050102010706020507" pitchFamily="18" charset="2"/>
              </a:rPr>
              <a:t>f</a:t>
            </a:r>
            <a:endParaRPr lang="en-US" altLang="en-US" sz="2700" b="1" dirty="0">
              <a:latin typeface="Symbol" panose="05050102010706020507" pitchFamily="18" charset="2"/>
            </a:endParaRPr>
          </a:p>
        </p:txBody>
      </p:sp>
      <p:sp>
        <p:nvSpPr>
          <p:cNvPr id="31748" name="Rectangle 4"/>
          <p:cNvSpPr>
            <a:spLocks noChangeArrowheads="1"/>
          </p:cNvSpPr>
          <p:nvPr/>
        </p:nvSpPr>
        <p:spPr bwMode="auto">
          <a:xfrm>
            <a:off x="1301924" y="2686050"/>
            <a:ext cx="6527626"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57175" indent="-257175">
              <a:spcBef>
                <a:spcPct val="20000"/>
              </a:spcBef>
            </a:pPr>
            <a:r>
              <a:rPr lang="en-US" altLang="en-US" sz="2700" i="1" dirty="0">
                <a:latin typeface="Symbol" panose="05050102010706020507" pitchFamily="18" charset="2"/>
              </a:rPr>
              <a:t>f</a:t>
            </a:r>
            <a:r>
              <a:rPr lang="en-US" altLang="en-US" sz="2400" dirty="0">
                <a:latin typeface="Times New Roman" panose="02020603050405020304" pitchFamily="18" charset="0"/>
              </a:rPr>
              <a:t> = { } = the event that contains no outcomes</a:t>
            </a:r>
            <a:endParaRPr lang="en-US" altLang="en-US" sz="2400" dirty="0">
              <a:latin typeface="Times New Roman" panose="02020603050405020304" pitchFamily="18" charset="0"/>
            </a:endParaRPr>
          </a:p>
        </p:txBody>
      </p:sp>
      <p:sp>
        <p:nvSpPr>
          <p:cNvPr id="31749" name="Rectangle 5"/>
          <p:cNvSpPr>
            <a:spLocks noChangeArrowheads="1"/>
          </p:cNvSpPr>
          <p:nvPr/>
        </p:nvSpPr>
        <p:spPr bwMode="auto">
          <a:xfrm>
            <a:off x="1485900" y="3669506"/>
            <a:ext cx="62293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57175" indent="-257175">
              <a:spcBef>
                <a:spcPct val="20000"/>
              </a:spcBef>
            </a:pPr>
            <a:r>
              <a:rPr lang="en-US" altLang="en-US" sz="2400" b="1" dirty="0">
                <a:latin typeface="Times New Roman" panose="02020603050405020304" pitchFamily="18" charset="0"/>
              </a:rPr>
              <a:t>The Entire Event, The Sample Space </a:t>
            </a:r>
            <a:r>
              <a:rPr lang="en-US" altLang="en-US" sz="2400" dirty="0">
                <a:latin typeface="Times New Roman" panose="02020603050405020304" pitchFamily="18" charset="0"/>
              </a:rPr>
              <a:t>- </a:t>
            </a:r>
            <a:r>
              <a:rPr lang="en-US" altLang="en-US" sz="2400" i="1" dirty="0">
                <a:latin typeface="Times New Roman" panose="02020603050405020304" pitchFamily="18" charset="0"/>
              </a:rPr>
              <a:t>S</a:t>
            </a:r>
            <a:endParaRPr lang="en-US" altLang="en-US" sz="2400" b="1" dirty="0">
              <a:latin typeface="Times New Roman" panose="02020603050405020304" pitchFamily="18" charset="0"/>
            </a:endParaRPr>
          </a:p>
        </p:txBody>
      </p:sp>
      <p:sp>
        <p:nvSpPr>
          <p:cNvPr id="31750" name="Rectangle 6"/>
          <p:cNvSpPr>
            <a:spLocks noChangeArrowheads="1"/>
          </p:cNvSpPr>
          <p:nvPr/>
        </p:nvSpPr>
        <p:spPr bwMode="auto">
          <a:xfrm>
            <a:off x="1600200" y="4257675"/>
            <a:ext cx="62293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57175" indent="-257175">
              <a:spcBef>
                <a:spcPct val="20000"/>
              </a:spcBef>
            </a:pPr>
            <a:r>
              <a:rPr lang="en-US" altLang="en-US" sz="2400" i="1" dirty="0">
                <a:latin typeface="Times New Roman" panose="02020603050405020304" pitchFamily="18" charset="0"/>
              </a:rPr>
              <a:t>S</a:t>
            </a:r>
            <a:r>
              <a:rPr lang="en-US" altLang="en-US" sz="2400" dirty="0">
                <a:latin typeface="Times New Roman" panose="02020603050405020304" pitchFamily="18" charset="0"/>
              </a:rPr>
              <a:t> = the event that contains all outcomes</a:t>
            </a:r>
            <a:endParaRPr lang="en-US" altLang="en-US" sz="2400" dirty="0">
              <a:latin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endParaRPr lang="en-IN" dirty="0"/>
          </a:p>
        </p:txBody>
      </p:sp>
      <p:sp>
        <p:nvSpPr>
          <p:cNvPr id="3" name="Content Placeholder 2"/>
          <p:cNvSpPr>
            <a:spLocks noGrp="1"/>
          </p:cNvSpPr>
          <p:nvPr>
            <p:ph idx="1"/>
          </p:nvPr>
        </p:nvSpPr>
        <p:spPr/>
        <p:txBody>
          <a:bodyPr>
            <a:normAutofit fontScale="70000" lnSpcReduction="20000"/>
          </a:bodyPr>
          <a:lstStyle/>
          <a:p>
            <a:pPr algn="just"/>
            <a:r>
              <a:rPr lang="en-US" dirty="0"/>
              <a:t>Machine Learning – Statistical Tool to explore the data.</a:t>
            </a:r>
            <a:endParaRPr lang="en-US" dirty="0"/>
          </a:p>
          <a:p>
            <a:pPr algn="just"/>
            <a:endParaRPr lang="en-US" dirty="0"/>
          </a:p>
          <a:p>
            <a:pPr marL="0" indent="0" algn="just">
              <a:buNone/>
            </a:pPr>
            <a:r>
              <a:rPr lang="en-US" dirty="0">
                <a:highlight>
                  <a:srgbClr val="FFFF00"/>
                </a:highlight>
              </a:rPr>
              <a:t>Machine learning (ML) is a type of artificial intelligence (</a:t>
            </a:r>
            <a:r>
              <a:rPr lang="en-US" dirty="0">
                <a:highlight>
                  <a:srgbClr val="FFFF00"/>
                </a:highlight>
                <a:hlinkClick r:id="rId1"/>
              </a:rPr>
              <a:t>AI</a:t>
            </a:r>
            <a:r>
              <a:rPr lang="en-US" dirty="0">
                <a:highlight>
                  <a:srgbClr val="FFFF00"/>
                </a:highlight>
              </a:rPr>
              <a:t>) that allows software applications </a:t>
            </a:r>
            <a:r>
              <a:rPr lang="en-US" dirty="0">
                <a:solidFill>
                  <a:srgbClr val="040C28"/>
                </a:solidFill>
                <a:highlight>
                  <a:srgbClr val="FFFF00"/>
                </a:highlight>
                <a:latin typeface="Google Sans"/>
              </a:rPr>
              <a:t>to</a:t>
            </a:r>
            <a:r>
              <a:rPr lang="en-US" b="0" i="0" dirty="0">
                <a:solidFill>
                  <a:srgbClr val="040C28"/>
                </a:solidFill>
                <a:effectLst/>
                <a:highlight>
                  <a:srgbClr val="FFFF00"/>
                </a:highlight>
                <a:latin typeface="Google Sans"/>
              </a:rPr>
              <a:t> “self-learn” from training data and improve over time,</a:t>
            </a:r>
            <a:r>
              <a:rPr lang="en-US" dirty="0">
                <a:highlight>
                  <a:srgbClr val="FFFF00"/>
                </a:highlight>
              </a:rPr>
              <a:t> to become more accurate at predicting outcomes without being explicitly programmed to do so. </a:t>
            </a:r>
            <a:endParaRPr lang="en-US" dirty="0">
              <a:highlight>
                <a:srgbClr val="FFFF00"/>
              </a:highlight>
            </a:endParaRPr>
          </a:p>
          <a:p>
            <a:pPr marL="0" indent="0" algn="just">
              <a:buNone/>
            </a:pPr>
            <a:endParaRPr lang="en-US" dirty="0"/>
          </a:p>
          <a:p>
            <a:pPr marL="0" indent="0" algn="just">
              <a:buNone/>
            </a:pPr>
            <a:r>
              <a:rPr lang="en-US" dirty="0"/>
              <a:t>Machine learning algorithms use historical data as input to predict new output values.</a:t>
            </a:r>
            <a:endParaRPr lang="en-US" dirty="0"/>
          </a:p>
          <a:p>
            <a:pPr marL="0" indent="0" algn="just">
              <a:buNone/>
            </a:pPr>
            <a:endParaRPr lang="en-US" dirty="0"/>
          </a:p>
          <a:p>
            <a:pPr marL="0" indent="0" algn="just">
              <a:buNone/>
            </a:pPr>
            <a:r>
              <a:rPr lang="en-US" b="0" i="0" dirty="0">
                <a:solidFill>
                  <a:srgbClr val="202124"/>
                </a:solidFill>
                <a:effectLst/>
                <a:latin typeface="Google Sans"/>
              </a:rPr>
              <a:t>Machine learning algorithms are able to detect patterns in data and learn from them, in order to make their own predictions</a:t>
            </a:r>
            <a:endParaRPr lang="en-US" dirty="0"/>
          </a:p>
          <a:p>
            <a:pPr marL="0" indent="0" algn="just">
              <a:buNone/>
            </a:pPr>
            <a:endParaRPr lang="en-US" dirty="0">
              <a:solidFill>
                <a:srgbClr val="FF0000"/>
              </a:solidFill>
            </a:endParaRPr>
          </a:p>
          <a:p>
            <a:pPr marL="0" indent="0" algn="just">
              <a:buNone/>
            </a:pPr>
            <a:r>
              <a:rPr lang="en-US" dirty="0">
                <a:solidFill>
                  <a:srgbClr val="FF0000"/>
                </a:solidFill>
              </a:rPr>
              <a:t>If you are searching some item in amazon… next time… without your request… your choice will be listed.</a:t>
            </a:r>
            <a:endParaRPr lang="en-IN" dirty="0">
              <a:solidFill>
                <a:srgbClr val="FF0000"/>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type="body" idx="1"/>
          </p:nvPr>
        </p:nvSpPr>
        <p:spPr>
          <a:xfrm>
            <a:off x="1485900" y="260648"/>
            <a:ext cx="6172200" cy="1143000"/>
          </a:xfrm>
        </p:spPr>
        <p:txBody>
          <a:bodyPr/>
          <a:lstStyle/>
          <a:p>
            <a:pPr marL="0" indent="0">
              <a:buNone/>
            </a:pPr>
            <a:r>
              <a:rPr lang="en-US" altLang="en-US" sz="4500" dirty="0"/>
              <a:t>3 Basic Event relations</a:t>
            </a:r>
            <a:endParaRPr lang="en-US" altLang="en-US" sz="4500" dirty="0"/>
          </a:p>
          <a:p>
            <a:pPr marL="0" indent="0">
              <a:buNone/>
            </a:pPr>
            <a:endParaRPr lang="en-US" altLang="en-US" dirty="0"/>
          </a:p>
        </p:txBody>
      </p:sp>
      <p:sp>
        <p:nvSpPr>
          <p:cNvPr id="46083" name="Rectangle 4"/>
          <p:cNvSpPr>
            <a:spLocks noChangeArrowheads="1"/>
          </p:cNvSpPr>
          <p:nvPr/>
        </p:nvSpPr>
        <p:spPr bwMode="auto">
          <a:xfrm>
            <a:off x="1639956" y="2686050"/>
            <a:ext cx="6172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spcBef>
                <a:spcPct val="20000"/>
              </a:spcBef>
              <a:buFontTx/>
              <a:buAutoNum type="arabicPeriod"/>
            </a:pPr>
            <a:r>
              <a:rPr lang="en-US" altLang="en-US" sz="2400" b="1">
                <a:latin typeface="Times New Roman" panose="02020603050405020304" pitchFamily="18" charset="0"/>
              </a:rPr>
              <a:t>Union </a:t>
            </a:r>
            <a:r>
              <a:rPr lang="en-US" altLang="en-US" sz="2400">
                <a:latin typeface="Times New Roman" panose="02020603050405020304" pitchFamily="18" charset="0"/>
              </a:rPr>
              <a:t>if you see the word </a:t>
            </a:r>
            <a:r>
              <a:rPr lang="en-US" altLang="en-US" sz="2400" b="1">
                <a:latin typeface="Times New Roman" panose="02020603050405020304" pitchFamily="18" charset="0"/>
              </a:rPr>
              <a:t>or</a:t>
            </a:r>
            <a:r>
              <a:rPr lang="en-US" altLang="en-US" sz="2400">
                <a:latin typeface="Times New Roman" panose="02020603050405020304" pitchFamily="18" charset="0"/>
              </a:rPr>
              <a:t>,</a:t>
            </a:r>
            <a:endParaRPr lang="en-US" altLang="en-US" sz="2400" b="1">
              <a:latin typeface="Times New Roman" panose="02020603050405020304" pitchFamily="18" charset="0"/>
            </a:endParaRPr>
          </a:p>
          <a:p>
            <a:pPr marL="457200" indent="-457200">
              <a:spcBef>
                <a:spcPct val="20000"/>
              </a:spcBef>
              <a:buFontTx/>
              <a:buAutoNum type="arabicPeriod"/>
            </a:pPr>
            <a:r>
              <a:rPr lang="en-US" altLang="en-US" sz="2400" b="1">
                <a:latin typeface="Times New Roman" panose="02020603050405020304" pitchFamily="18" charset="0"/>
              </a:rPr>
              <a:t>Intersection </a:t>
            </a:r>
            <a:r>
              <a:rPr lang="en-US" altLang="en-US" sz="2400">
                <a:latin typeface="Times New Roman" panose="02020603050405020304" pitchFamily="18" charset="0"/>
              </a:rPr>
              <a:t>if you see the word </a:t>
            </a:r>
            <a:r>
              <a:rPr lang="en-US" altLang="en-US" sz="2400" b="1">
                <a:latin typeface="Times New Roman" panose="02020603050405020304" pitchFamily="18" charset="0"/>
              </a:rPr>
              <a:t>and</a:t>
            </a:r>
            <a:r>
              <a:rPr lang="en-US" altLang="en-US" sz="2400">
                <a:latin typeface="Times New Roman" panose="02020603050405020304" pitchFamily="18" charset="0"/>
              </a:rPr>
              <a:t>,</a:t>
            </a:r>
            <a:endParaRPr lang="en-US" altLang="en-US" sz="2400" b="1">
              <a:latin typeface="Times New Roman" panose="02020603050405020304" pitchFamily="18" charset="0"/>
            </a:endParaRPr>
          </a:p>
          <a:p>
            <a:pPr marL="457200" indent="-457200">
              <a:spcBef>
                <a:spcPct val="20000"/>
              </a:spcBef>
              <a:buFontTx/>
              <a:buAutoNum type="arabicPeriod"/>
            </a:pPr>
            <a:r>
              <a:rPr lang="en-US" altLang="en-US" sz="2400" b="1">
                <a:latin typeface="Times New Roman" panose="02020603050405020304" pitchFamily="18" charset="0"/>
              </a:rPr>
              <a:t>Complement </a:t>
            </a:r>
            <a:r>
              <a:rPr lang="en-US" altLang="en-US" sz="2400">
                <a:latin typeface="Times New Roman" panose="02020603050405020304" pitchFamily="18" charset="0"/>
              </a:rPr>
              <a:t>if you see the word </a:t>
            </a:r>
            <a:r>
              <a:rPr lang="en-US" altLang="en-US" sz="2400" b="1">
                <a:latin typeface="Times New Roman" panose="02020603050405020304" pitchFamily="18" charset="0"/>
              </a:rPr>
              <a:t>not</a:t>
            </a:r>
            <a:r>
              <a:rPr lang="en-US" altLang="en-US" sz="2400">
                <a:latin typeface="Times New Roman" panose="02020603050405020304" pitchFamily="18" charset="0"/>
              </a:rPr>
              <a:t>.</a:t>
            </a:r>
            <a:endParaRPr lang="en-US" altLang="en-US" sz="2400" b="1">
              <a:latin typeface="Times New Roman" panose="02020603050405020304" pitchFamily="18" charset="0"/>
            </a:endParaRPr>
          </a:p>
          <a:p>
            <a:pPr marL="457200" indent="-457200">
              <a:spcBef>
                <a:spcPct val="20000"/>
              </a:spcBef>
            </a:pPr>
            <a:endParaRPr lang="en-US" altLang="en-US" sz="2400" b="1">
              <a:latin typeface="Times New Roman" panose="02020603050405020304" pitchFamily="18"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Oval 19"/>
          <p:cNvSpPr>
            <a:spLocks noChangeArrowheads="1"/>
          </p:cNvSpPr>
          <p:nvPr/>
        </p:nvSpPr>
        <p:spPr bwMode="auto">
          <a:xfrm>
            <a:off x="4229100" y="4114800"/>
            <a:ext cx="1371600" cy="1085850"/>
          </a:xfrm>
          <a:prstGeom prst="ellipse">
            <a:avLst/>
          </a:prstGeom>
          <a:solidFill>
            <a:srgbClr val="C0C0C0"/>
          </a:solidFill>
          <a:ln>
            <a:noFill/>
          </a:ln>
          <a:extLst>
            <a:ext uri="{91240B29-F687-4F45-9708-019B960494DF}">
              <a14:hiddenLine xmlns:a14="http://schemas.microsoft.com/office/drawing/2010/main" w="25400">
                <a:solidFill>
                  <a:srgbClr val="000000"/>
                </a:solidFill>
                <a:round/>
              </a14:hiddenLine>
            </a:ext>
          </a:extLst>
        </p:spPr>
        <p:txBody>
          <a:bodyPr wrap="none" anchor="ctr"/>
          <a:lstStyle/>
          <a:p>
            <a:pPr eaLnBrk="1" hangingPunct="1"/>
            <a:endParaRPr lang="en-CA" altLang="en-US" sz="2400"/>
          </a:p>
        </p:txBody>
      </p:sp>
      <p:sp>
        <p:nvSpPr>
          <p:cNvPr id="33795" name="Oval 18"/>
          <p:cNvSpPr>
            <a:spLocks noChangeArrowheads="1"/>
          </p:cNvSpPr>
          <p:nvPr/>
        </p:nvSpPr>
        <p:spPr bwMode="auto">
          <a:xfrm>
            <a:off x="3200400" y="4114800"/>
            <a:ext cx="1371600" cy="1085850"/>
          </a:xfrm>
          <a:prstGeom prst="ellipse">
            <a:avLst/>
          </a:prstGeom>
          <a:solidFill>
            <a:srgbClr val="C0C0C0"/>
          </a:solidFill>
          <a:ln>
            <a:noFill/>
          </a:ln>
          <a:extLst>
            <a:ext uri="{91240B29-F687-4F45-9708-019B960494DF}">
              <a14:hiddenLine xmlns:a14="http://schemas.microsoft.com/office/drawing/2010/main" w="25400">
                <a:solidFill>
                  <a:srgbClr val="000000"/>
                </a:solidFill>
                <a:round/>
              </a14:hiddenLine>
            </a:ext>
          </a:extLst>
        </p:spPr>
        <p:txBody>
          <a:bodyPr wrap="none" anchor="ctr"/>
          <a:lstStyle/>
          <a:p>
            <a:pPr eaLnBrk="1" hangingPunct="1"/>
            <a:endParaRPr lang="en-CA" altLang="en-US" sz="2400"/>
          </a:p>
        </p:txBody>
      </p:sp>
      <p:sp>
        <p:nvSpPr>
          <p:cNvPr id="33797" name="Rectangle 3"/>
          <p:cNvSpPr>
            <a:spLocks noGrp="1" noChangeArrowheads="1"/>
          </p:cNvSpPr>
          <p:nvPr>
            <p:ph type="body" idx="1"/>
          </p:nvPr>
        </p:nvSpPr>
        <p:spPr>
          <a:xfrm>
            <a:off x="1600200" y="561561"/>
            <a:ext cx="1224998" cy="524289"/>
          </a:xfrm>
        </p:spPr>
        <p:txBody>
          <a:bodyPr/>
          <a:lstStyle/>
          <a:p>
            <a:pPr eaLnBrk="1" hangingPunct="1">
              <a:lnSpc>
                <a:spcPct val="90000"/>
              </a:lnSpc>
              <a:buFontTx/>
              <a:buNone/>
            </a:pPr>
            <a:r>
              <a:rPr lang="en-US" altLang="en-US" b="1" dirty="0"/>
              <a:t>Union</a:t>
            </a:r>
            <a:endParaRPr lang="en-US" altLang="en-US" sz="2700" b="1" dirty="0">
              <a:latin typeface="Symbol" panose="05050102010706020507" pitchFamily="18" charset="2"/>
            </a:endParaRPr>
          </a:p>
        </p:txBody>
      </p:sp>
      <p:sp>
        <p:nvSpPr>
          <p:cNvPr id="33798" name="Rectangle 4"/>
          <p:cNvSpPr>
            <a:spLocks noChangeArrowheads="1"/>
          </p:cNvSpPr>
          <p:nvPr/>
        </p:nvSpPr>
        <p:spPr bwMode="auto">
          <a:xfrm>
            <a:off x="1485900" y="2114550"/>
            <a:ext cx="62865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a:latin typeface="Times New Roman" panose="02020603050405020304" pitchFamily="18" charset="0"/>
              </a:rPr>
              <a:t>Let </a:t>
            </a:r>
            <a:r>
              <a:rPr lang="en-US" altLang="en-US" sz="2400" i="1">
                <a:latin typeface="Times New Roman" panose="02020603050405020304" pitchFamily="18" charset="0"/>
              </a:rPr>
              <a:t>A </a:t>
            </a:r>
            <a:r>
              <a:rPr lang="en-US" altLang="en-US" sz="2400">
                <a:latin typeface="Times New Roman" panose="02020603050405020304" pitchFamily="18" charset="0"/>
              </a:rPr>
              <a:t>and </a:t>
            </a:r>
            <a:r>
              <a:rPr lang="en-US" altLang="en-US" sz="2400" i="1">
                <a:latin typeface="Times New Roman" panose="02020603050405020304" pitchFamily="18" charset="0"/>
              </a:rPr>
              <a:t>B </a:t>
            </a:r>
            <a:r>
              <a:rPr lang="en-US" altLang="en-US" sz="2400">
                <a:latin typeface="Times New Roman" panose="02020603050405020304" pitchFamily="18" charset="0"/>
              </a:rPr>
              <a:t>be two events, then the </a:t>
            </a:r>
            <a:r>
              <a:rPr lang="en-US" altLang="en-US" sz="2400" b="1">
                <a:latin typeface="Times New Roman" panose="02020603050405020304" pitchFamily="18" charset="0"/>
              </a:rPr>
              <a:t>union </a:t>
            </a:r>
            <a:r>
              <a:rPr lang="en-US" altLang="en-US" sz="2400">
                <a:latin typeface="Times New Roman" panose="02020603050405020304" pitchFamily="18" charset="0"/>
              </a:rPr>
              <a:t> of </a:t>
            </a:r>
            <a:r>
              <a:rPr lang="en-US" altLang="en-US" sz="2400" i="1">
                <a:latin typeface="Times New Roman" panose="02020603050405020304" pitchFamily="18" charset="0"/>
              </a:rPr>
              <a:t>A </a:t>
            </a:r>
            <a:r>
              <a:rPr lang="en-US" altLang="en-US" sz="2400">
                <a:latin typeface="Times New Roman" panose="02020603050405020304" pitchFamily="18" charset="0"/>
              </a:rPr>
              <a:t>and </a:t>
            </a:r>
            <a:r>
              <a:rPr lang="en-US" altLang="en-US" sz="2400" i="1">
                <a:latin typeface="Times New Roman" panose="02020603050405020304" pitchFamily="18" charset="0"/>
              </a:rPr>
              <a:t>B </a:t>
            </a:r>
            <a:r>
              <a:rPr lang="en-US" altLang="en-US" sz="2400">
                <a:latin typeface="Times New Roman" panose="02020603050405020304" pitchFamily="18" charset="0"/>
              </a:rPr>
              <a:t>is the event (denoted by </a:t>
            </a:r>
            <a:r>
              <a:rPr lang="en-US" altLang="en-US" sz="2400" i="1">
                <a:latin typeface="Times New Roman" panose="02020603050405020304" pitchFamily="18" charset="0"/>
              </a:rPr>
              <a:t>A</a:t>
            </a:r>
            <a:r>
              <a:rPr lang="en-US" altLang="en-US" sz="2400">
                <a:latin typeface="Times New Roman" panose="02020603050405020304" pitchFamily="18" charset="0"/>
                <a:sym typeface="Symbol" panose="05050102010706020507" pitchFamily="18" charset="2"/>
              </a:rPr>
              <a:t></a:t>
            </a:r>
            <a:r>
              <a:rPr lang="en-US" altLang="en-US" sz="2400" i="1">
                <a:latin typeface="Times New Roman" panose="02020603050405020304" pitchFamily="18" charset="0"/>
              </a:rPr>
              <a:t>B</a:t>
            </a:r>
            <a:r>
              <a:rPr lang="en-US" altLang="en-US" sz="2400">
                <a:latin typeface="Times New Roman" panose="02020603050405020304" pitchFamily="18" charset="0"/>
              </a:rPr>
              <a:t>) defined by:</a:t>
            </a:r>
            <a:endParaRPr lang="en-US" altLang="en-US" sz="2400">
              <a:latin typeface="Times New Roman" panose="02020603050405020304" pitchFamily="18" charset="0"/>
            </a:endParaRPr>
          </a:p>
        </p:txBody>
      </p:sp>
      <p:sp>
        <p:nvSpPr>
          <p:cNvPr id="33799" name="Rectangle 8"/>
          <p:cNvSpPr>
            <a:spLocks noChangeArrowheads="1"/>
          </p:cNvSpPr>
          <p:nvPr/>
        </p:nvSpPr>
        <p:spPr bwMode="auto">
          <a:xfrm>
            <a:off x="1600200" y="3028950"/>
            <a:ext cx="57721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i="1">
                <a:latin typeface="Times New Roman" panose="02020603050405020304" pitchFamily="18" charset="0"/>
              </a:rPr>
              <a:t>A </a:t>
            </a:r>
            <a:r>
              <a:rPr lang="en-US" altLang="en-US" sz="2400">
                <a:latin typeface="Times New Roman" panose="02020603050405020304" pitchFamily="18" charset="0"/>
                <a:sym typeface="Symbol" panose="05050102010706020507" pitchFamily="18" charset="2"/>
              </a:rPr>
              <a:t></a:t>
            </a:r>
            <a:r>
              <a:rPr lang="en-US" altLang="en-US" sz="2400">
                <a:latin typeface="Times New Roman" panose="02020603050405020304" pitchFamily="18" charset="0"/>
                <a:sym typeface="Math3" pitchFamily="2" charset="2"/>
              </a:rPr>
              <a:t> </a:t>
            </a:r>
            <a:r>
              <a:rPr lang="en-US" altLang="en-US" sz="2400" i="1">
                <a:latin typeface="Times New Roman" panose="02020603050405020304" pitchFamily="18" charset="0"/>
              </a:rPr>
              <a:t>B</a:t>
            </a:r>
            <a:r>
              <a:rPr lang="en-US" altLang="en-US" sz="2400">
                <a:latin typeface="Times New Roman" panose="02020603050405020304" pitchFamily="18" charset="0"/>
              </a:rPr>
              <a:t> = {</a:t>
            </a:r>
            <a:r>
              <a:rPr lang="en-US" altLang="en-US" sz="2400" i="1">
                <a:latin typeface="Times New Roman" panose="02020603050405020304" pitchFamily="18" charset="0"/>
              </a:rPr>
              <a:t>e</a:t>
            </a:r>
            <a:r>
              <a:rPr lang="en-US" altLang="en-US" sz="2400">
                <a:latin typeface="Times New Roman" panose="02020603050405020304" pitchFamily="18" charset="0"/>
              </a:rPr>
              <a:t>| </a:t>
            </a:r>
            <a:r>
              <a:rPr lang="en-US" altLang="en-US" sz="2400" i="1">
                <a:latin typeface="Times New Roman" panose="02020603050405020304" pitchFamily="18" charset="0"/>
              </a:rPr>
              <a:t>e </a:t>
            </a:r>
            <a:r>
              <a:rPr lang="en-US" altLang="en-US" sz="2400">
                <a:latin typeface="Times New Roman" panose="02020603050405020304" pitchFamily="18" charset="0"/>
              </a:rPr>
              <a:t>belongs to </a:t>
            </a:r>
            <a:r>
              <a:rPr lang="en-US" altLang="en-US" sz="2400" i="1">
                <a:latin typeface="Times New Roman" panose="02020603050405020304" pitchFamily="18" charset="0"/>
              </a:rPr>
              <a:t>A </a:t>
            </a:r>
            <a:r>
              <a:rPr lang="en-US" altLang="en-US" sz="2400" b="1">
                <a:latin typeface="Times New Roman" panose="02020603050405020304" pitchFamily="18" charset="0"/>
              </a:rPr>
              <a:t>or</a:t>
            </a:r>
            <a:r>
              <a:rPr lang="en-US" altLang="en-US" sz="2400">
                <a:latin typeface="Times New Roman" panose="02020603050405020304" pitchFamily="18" charset="0"/>
              </a:rPr>
              <a:t> </a:t>
            </a:r>
            <a:r>
              <a:rPr lang="en-US" altLang="en-US" sz="2400" i="1">
                <a:latin typeface="Times New Roman" panose="02020603050405020304" pitchFamily="18" charset="0"/>
              </a:rPr>
              <a:t>e </a:t>
            </a:r>
            <a:r>
              <a:rPr lang="en-US" altLang="en-US" sz="2400">
                <a:latin typeface="Times New Roman" panose="02020603050405020304" pitchFamily="18" charset="0"/>
              </a:rPr>
              <a:t>belongs to </a:t>
            </a:r>
            <a:r>
              <a:rPr lang="en-US" altLang="en-US" sz="2400" i="1">
                <a:latin typeface="Times New Roman" panose="02020603050405020304" pitchFamily="18" charset="0"/>
              </a:rPr>
              <a:t>B</a:t>
            </a:r>
            <a:r>
              <a:rPr lang="en-US" altLang="en-US" sz="2400">
                <a:latin typeface="Times New Roman" panose="02020603050405020304" pitchFamily="18" charset="0"/>
              </a:rPr>
              <a:t>}</a:t>
            </a:r>
            <a:endParaRPr lang="en-US" altLang="en-US" sz="2400">
              <a:latin typeface="Times New Roman" panose="02020603050405020304" pitchFamily="18" charset="0"/>
            </a:endParaRPr>
          </a:p>
        </p:txBody>
      </p:sp>
      <p:sp>
        <p:nvSpPr>
          <p:cNvPr id="33800" name="Rectangle 9"/>
          <p:cNvSpPr>
            <a:spLocks noChangeArrowheads="1"/>
          </p:cNvSpPr>
          <p:nvPr/>
        </p:nvSpPr>
        <p:spPr bwMode="auto">
          <a:xfrm>
            <a:off x="2571750" y="3600450"/>
            <a:ext cx="3943350" cy="2171700"/>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CA" altLang="en-US" sz="2400"/>
          </a:p>
        </p:txBody>
      </p:sp>
      <p:sp>
        <p:nvSpPr>
          <p:cNvPr id="33801" name="Oval 10"/>
          <p:cNvSpPr>
            <a:spLocks noChangeArrowheads="1"/>
          </p:cNvSpPr>
          <p:nvPr/>
        </p:nvSpPr>
        <p:spPr bwMode="auto">
          <a:xfrm>
            <a:off x="3200400" y="4114800"/>
            <a:ext cx="1371600" cy="1085850"/>
          </a:xfrm>
          <a:prstGeom prst="ellipse">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CA" altLang="en-US" sz="2400"/>
          </a:p>
        </p:txBody>
      </p:sp>
      <p:sp>
        <p:nvSpPr>
          <p:cNvPr id="33802" name="Oval 11"/>
          <p:cNvSpPr>
            <a:spLocks noChangeArrowheads="1"/>
          </p:cNvSpPr>
          <p:nvPr/>
        </p:nvSpPr>
        <p:spPr bwMode="auto">
          <a:xfrm>
            <a:off x="4229100" y="4114800"/>
            <a:ext cx="1371600" cy="1085850"/>
          </a:xfrm>
          <a:prstGeom prst="ellipse">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CA" altLang="en-US" sz="2400"/>
          </a:p>
        </p:txBody>
      </p:sp>
      <p:sp>
        <p:nvSpPr>
          <p:cNvPr id="33803" name="Rectangle 12"/>
          <p:cNvSpPr>
            <a:spLocks noChangeArrowheads="1"/>
          </p:cNvSpPr>
          <p:nvPr/>
        </p:nvSpPr>
        <p:spPr bwMode="auto">
          <a:xfrm>
            <a:off x="3943350" y="3657600"/>
            <a:ext cx="1132706"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i="1" dirty="0">
                <a:latin typeface="Times New Roman" panose="02020603050405020304" pitchFamily="18" charset="0"/>
              </a:rPr>
              <a:t>A </a:t>
            </a:r>
            <a:r>
              <a:rPr lang="en-US" altLang="en-US" sz="2400" dirty="0">
                <a:latin typeface="Times New Roman" panose="02020603050405020304" pitchFamily="18" charset="0"/>
                <a:sym typeface="Symbol" panose="05050102010706020507" pitchFamily="18" charset="2"/>
              </a:rPr>
              <a:t></a:t>
            </a:r>
            <a:r>
              <a:rPr lang="en-US" altLang="en-US" sz="2400" dirty="0">
                <a:latin typeface="Times New Roman" panose="02020603050405020304" pitchFamily="18" charset="0"/>
                <a:sym typeface="Math3" pitchFamily="2" charset="2"/>
              </a:rPr>
              <a:t> </a:t>
            </a:r>
            <a:r>
              <a:rPr lang="en-US" altLang="en-US" sz="2400" i="1" dirty="0">
                <a:latin typeface="Times New Roman" panose="02020603050405020304" pitchFamily="18" charset="0"/>
              </a:rPr>
              <a:t>B</a:t>
            </a:r>
            <a:endParaRPr lang="en-US" altLang="en-US" sz="2400" i="1" dirty="0">
              <a:latin typeface="Times New Roman" panose="02020603050405020304" pitchFamily="18" charset="0"/>
            </a:endParaRPr>
          </a:p>
        </p:txBody>
      </p:sp>
      <p:sp>
        <p:nvSpPr>
          <p:cNvPr id="33804" name="Rectangle 13"/>
          <p:cNvSpPr>
            <a:spLocks noChangeArrowheads="1"/>
          </p:cNvSpPr>
          <p:nvPr/>
        </p:nvSpPr>
        <p:spPr bwMode="auto">
          <a:xfrm>
            <a:off x="2914650" y="4914900"/>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i="1">
                <a:latin typeface="Times New Roman" panose="02020603050405020304" pitchFamily="18" charset="0"/>
              </a:rPr>
              <a:t>A</a:t>
            </a:r>
            <a:endParaRPr lang="en-US" altLang="en-US" sz="2400">
              <a:latin typeface="Times New Roman" panose="02020603050405020304" pitchFamily="18" charset="0"/>
            </a:endParaRPr>
          </a:p>
        </p:txBody>
      </p:sp>
      <p:sp>
        <p:nvSpPr>
          <p:cNvPr id="33805" name="Rectangle 14"/>
          <p:cNvSpPr>
            <a:spLocks noChangeArrowheads="1"/>
          </p:cNvSpPr>
          <p:nvPr/>
        </p:nvSpPr>
        <p:spPr bwMode="auto">
          <a:xfrm>
            <a:off x="5600700" y="4914900"/>
            <a:ext cx="342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i="1">
                <a:latin typeface="Times New Roman" panose="02020603050405020304" pitchFamily="18" charset="0"/>
              </a:rPr>
              <a:t>B</a:t>
            </a:r>
            <a:endParaRPr lang="en-US" altLang="en-US" sz="2400">
              <a:latin typeface="Times New Roman" panose="02020603050405020304" pitchFamily="18"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Oval 2"/>
          <p:cNvSpPr>
            <a:spLocks noChangeArrowheads="1"/>
          </p:cNvSpPr>
          <p:nvPr/>
        </p:nvSpPr>
        <p:spPr bwMode="auto">
          <a:xfrm>
            <a:off x="4114800" y="3429000"/>
            <a:ext cx="1371600" cy="1085850"/>
          </a:xfrm>
          <a:prstGeom prst="ellipse">
            <a:avLst/>
          </a:prstGeom>
          <a:solidFill>
            <a:srgbClr val="C0C0C0"/>
          </a:solidFill>
          <a:ln>
            <a:noFill/>
          </a:ln>
          <a:extLst>
            <a:ext uri="{91240B29-F687-4F45-9708-019B960494DF}">
              <a14:hiddenLine xmlns:a14="http://schemas.microsoft.com/office/drawing/2010/main" w="25400">
                <a:solidFill>
                  <a:srgbClr val="000000"/>
                </a:solidFill>
                <a:round/>
              </a14:hiddenLine>
            </a:ext>
          </a:extLst>
        </p:spPr>
        <p:txBody>
          <a:bodyPr wrap="none" anchor="ctr"/>
          <a:lstStyle/>
          <a:p>
            <a:pPr eaLnBrk="1" hangingPunct="1"/>
            <a:endParaRPr lang="en-CA" altLang="en-US" sz="2400"/>
          </a:p>
        </p:txBody>
      </p:sp>
      <p:sp>
        <p:nvSpPr>
          <p:cNvPr id="35843" name="Oval 3"/>
          <p:cNvSpPr>
            <a:spLocks noChangeArrowheads="1"/>
          </p:cNvSpPr>
          <p:nvPr/>
        </p:nvSpPr>
        <p:spPr bwMode="auto">
          <a:xfrm>
            <a:off x="3086100" y="3429000"/>
            <a:ext cx="1371600" cy="1085850"/>
          </a:xfrm>
          <a:prstGeom prst="ellipse">
            <a:avLst/>
          </a:prstGeom>
          <a:solidFill>
            <a:srgbClr val="C0C0C0"/>
          </a:solidFill>
          <a:ln>
            <a:noFill/>
          </a:ln>
          <a:extLst>
            <a:ext uri="{91240B29-F687-4F45-9708-019B960494DF}">
              <a14:hiddenLine xmlns:a14="http://schemas.microsoft.com/office/drawing/2010/main" w="25400">
                <a:solidFill>
                  <a:srgbClr val="000000"/>
                </a:solidFill>
                <a:round/>
              </a14:hiddenLine>
            </a:ext>
          </a:extLst>
        </p:spPr>
        <p:txBody>
          <a:bodyPr wrap="none" anchor="ctr"/>
          <a:lstStyle/>
          <a:p>
            <a:pPr eaLnBrk="1" hangingPunct="1"/>
            <a:endParaRPr lang="en-CA" altLang="en-US" sz="2400"/>
          </a:p>
        </p:txBody>
      </p:sp>
      <p:sp>
        <p:nvSpPr>
          <p:cNvPr id="35844" name="Rectangle 6"/>
          <p:cNvSpPr>
            <a:spLocks noChangeArrowheads="1"/>
          </p:cNvSpPr>
          <p:nvPr/>
        </p:nvSpPr>
        <p:spPr bwMode="auto">
          <a:xfrm>
            <a:off x="1371600" y="1543050"/>
            <a:ext cx="62865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dirty="0">
                <a:latin typeface="Times New Roman" panose="02020603050405020304" pitchFamily="18" charset="0"/>
              </a:rPr>
              <a:t>The event </a:t>
            </a:r>
            <a:r>
              <a:rPr lang="en-US" altLang="en-US" sz="2400" i="1" dirty="0">
                <a:latin typeface="Times New Roman" panose="02020603050405020304" pitchFamily="18" charset="0"/>
              </a:rPr>
              <a:t>A </a:t>
            </a:r>
            <a:r>
              <a:rPr lang="en-US" altLang="en-US" sz="2400" dirty="0">
                <a:latin typeface="Times New Roman" panose="02020603050405020304" pitchFamily="18" charset="0"/>
                <a:sym typeface="Symbol" panose="05050102010706020507" pitchFamily="18" charset="2"/>
              </a:rPr>
              <a:t></a:t>
            </a:r>
            <a:r>
              <a:rPr lang="en-US" altLang="en-US" sz="2400" dirty="0">
                <a:latin typeface="Times New Roman" panose="02020603050405020304" pitchFamily="18" charset="0"/>
                <a:sym typeface="Math3" pitchFamily="2" charset="2"/>
              </a:rPr>
              <a:t> </a:t>
            </a:r>
            <a:r>
              <a:rPr lang="en-US" altLang="en-US" sz="2400" i="1" dirty="0">
                <a:latin typeface="Times New Roman" panose="02020603050405020304" pitchFamily="18" charset="0"/>
              </a:rPr>
              <a:t>B </a:t>
            </a:r>
            <a:r>
              <a:rPr lang="en-US" altLang="en-US" sz="2400" b="1" dirty="0">
                <a:latin typeface="Times New Roman" panose="02020603050405020304" pitchFamily="18" charset="0"/>
              </a:rPr>
              <a:t>occurs </a:t>
            </a:r>
            <a:r>
              <a:rPr lang="en-US" altLang="en-US" sz="2400" dirty="0">
                <a:latin typeface="Times New Roman" panose="02020603050405020304" pitchFamily="18" charset="0"/>
              </a:rPr>
              <a:t>if the event </a:t>
            </a:r>
            <a:r>
              <a:rPr lang="en-US" altLang="en-US" sz="2400" i="1" dirty="0">
                <a:latin typeface="Times New Roman" panose="02020603050405020304" pitchFamily="18" charset="0"/>
              </a:rPr>
              <a:t>A </a:t>
            </a:r>
            <a:r>
              <a:rPr lang="en-US" altLang="en-US" sz="2400" b="1" dirty="0">
                <a:latin typeface="Times New Roman" panose="02020603050405020304" pitchFamily="18" charset="0"/>
              </a:rPr>
              <a:t>occurs or </a:t>
            </a:r>
            <a:r>
              <a:rPr lang="en-US" altLang="en-US" sz="2400" dirty="0">
                <a:latin typeface="Times New Roman" panose="02020603050405020304" pitchFamily="18" charset="0"/>
              </a:rPr>
              <a:t>the event and </a:t>
            </a:r>
            <a:r>
              <a:rPr lang="en-US" altLang="en-US" sz="2400" i="1" dirty="0">
                <a:latin typeface="Times New Roman" panose="02020603050405020304" pitchFamily="18" charset="0"/>
              </a:rPr>
              <a:t>B </a:t>
            </a:r>
            <a:r>
              <a:rPr lang="en-US" altLang="en-US" sz="2400" b="1" dirty="0">
                <a:latin typeface="Times New Roman" panose="02020603050405020304" pitchFamily="18" charset="0"/>
              </a:rPr>
              <a:t>occurs  or both occurs.</a:t>
            </a:r>
            <a:endParaRPr lang="en-US" altLang="en-US" sz="2400" dirty="0">
              <a:latin typeface="Times New Roman" panose="02020603050405020304" pitchFamily="18" charset="0"/>
            </a:endParaRPr>
          </a:p>
        </p:txBody>
      </p:sp>
      <p:sp>
        <p:nvSpPr>
          <p:cNvPr id="35845" name="Rectangle 8"/>
          <p:cNvSpPr>
            <a:spLocks noChangeArrowheads="1"/>
          </p:cNvSpPr>
          <p:nvPr/>
        </p:nvSpPr>
        <p:spPr bwMode="auto">
          <a:xfrm>
            <a:off x="2457450" y="2914650"/>
            <a:ext cx="3943350" cy="2171700"/>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CA" altLang="en-US" sz="2400"/>
          </a:p>
        </p:txBody>
      </p:sp>
      <p:sp>
        <p:nvSpPr>
          <p:cNvPr id="35846" name="Oval 9"/>
          <p:cNvSpPr>
            <a:spLocks noChangeArrowheads="1"/>
          </p:cNvSpPr>
          <p:nvPr/>
        </p:nvSpPr>
        <p:spPr bwMode="auto">
          <a:xfrm>
            <a:off x="3086100" y="3429000"/>
            <a:ext cx="1371600" cy="1085850"/>
          </a:xfrm>
          <a:prstGeom prst="ellipse">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CA" altLang="en-US" sz="2400"/>
          </a:p>
        </p:txBody>
      </p:sp>
      <p:sp>
        <p:nvSpPr>
          <p:cNvPr id="35847" name="Oval 10"/>
          <p:cNvSpPr>
            <a:spLocks noChangeArrowheads="1"/>
          </p:cNvSpPr>
          <p:nvPr/>
        </p:nvSpPr>
        <p:spPr bwMode="auto">
          <a:xfrm>
            <a:off x="4114800" y="3429000"/>
            <a:ext cx="1371600" cy="1085850"/>
          </a:xfrm>
          <a:prstGeom prst="ellipse">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CA" altLang="en-US" sz="2400"/>
          </a:p>
        </p:txBody>
      </p:sp>
      <p:sp>
        <p:nvSpPr>
          <p:cNvPr id="35848" name="Rectangle 11"/>
          <p:cNvSpPr>
            <a:spLocks noChangeArrowheads="1"/>
          </p:cNvSpPr>
          <p:nvPr/>
        </p:nvSpPr>
        <p:spPr bwMode="auto">
          <a:xfrm>
            <a:off x="3829050" y="2971800"/>
            <a:ext cx="110299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i="1" dirty="0">
                <a:latin typeface="Times New Roman" panose="02020603050405020304" pitchFamily="18" charset="0"/>
              </a:rPr>
              <a:t>A </a:t>
            </a:r>
            <a:r>
              <a:rPr lang="en-US" altLang="en-US" sz="2400" dirty="0">
                <a:latin typeface="Times New Roman" panose="02020603050405020304" pitchFamily="18" charset="0"/>
                <a:sym typeface="Symbol" panose="05050102010706020507" pitchFamily="18" charset="2"/>
              </a:rPr>
              <a:t></a:t>
            </a:r>
            <a:r>
              <a:rPr lang="en-US" altLang="en-US" sz="2400" dirty="0">
                <a:latin typeface="Times New Roman" panose="02020603050405020304" pitchFamily="18" charset="0"/>
                <a:sym typeface="Math3" pitchFamily="2" charset="2"/>
              </a:rPr>
              <a:t> </a:t>
            </a:r>
            <a:r>
              <a:rPr lang="en-US" altLang="en-US" sz="2400" i="1" dirty="0">
                <a:latin typeface="Times New Roman" panose="02020603050405020304" pitchFamily="18" charset="0"/>
              </a:rPr>
              <a:t>B</a:t>
            </a:r>
            <a:endParaRPr lang="en-US" altLang="en-US" sz="2400" i="1" dirty="0">
              <a:latin typeface="Times New Roman" panose="02020603050405020304" pitchFamily="18" charset="0"/>
            </a:endParaRPr>
          </a:p>
        </p:txBody>
      </p:sp>
      <p:sp>
        <p:nvSpPr>
          <p:cNvPr id="35849" name="Rectangle 12"/>
          <p:cNvSpPr>
            <a:spLocks noChangeArrowheads="1"/>
          </p:cNvSpPr>
          <p:nvPr/>
        </p:nvSpPr>
        <p:spPr bwMode="auto">
          <a:xfrm>
            <a:off x="2800350" y="4229100"/>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i="1">
                <a:latin typeface="Times New Roman" panose="02020603050405020304" pitchFamily="18" charset="0"/>
              </a:rPr>
              <a:t>A</a:t>
            </a:r>
            <a:endParaRPr lang="en-US" altLang="en-US" sz="2400">
              <a:latin typeface="Times New Roman" panose="02020603050405020304" pitchFamily="18" charset="0"/>
            </a:endParaRPr>
          </a:p>
        </p:txBody>
      </p:sp>
      <p:sp>
        <p:nvSpPr>
          <p:cNvPr id="35850" name="Rectangle 13"/>
          <p:cNvSpPr>
            <a:spLocks noChangeArrowheads="1"/>
          </p:cNvSpPr>
          <p:nvPr/>
        </p:nvSpPr>
        <p:spPr bwMode="auto">
          <a:xfrm>
            <a:off x="5486400" y="4229100"/>
            <a:ext cx="342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i="1">
                <a:latin typeface="Times New Roman" panose="02020603050405020304" pitchFamily="18" charset="0"/>
              </a:rPr>
              <a:t>B</a:t>
            </a:r>
            <a:endParaRPr lang="en-US" altLang="en-US" sz="2400">
              <a:latin typeface="Times New Roman" panose="02020603050405020304" pitchFamily="18"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28950" y="3886200"/>
            <a:ext cx="272891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5"/>
          <p:cNvSpPr>
            <a:spLocks noGrp="1" noChangeArrowheads="1"/>
          </p:cNvSpPr>
          <p:nvPr>
            <p:ph type="body" idx="1"/>
          </p:nvPr>
        </p:nvSpPr>
        <p:spPr>
          <a:xfrm>
            <a:off x="1388282" y="643324"/>
            <a:ext cx="2800350" cy="400050"/>
          </a:xfrm>
        </p:spPr>
        <p:txBody>
          <a:bodyPr>
            <a:normAutofit fontScale="92500" lnSpcReduction="20000"/>
          </a:bodyPr>
          <a:lstStyle/>
          <a:p>
            <a:pPr eaLnBrk="1" hangingPunct="1">
              <a:lnSpc>
                <a:spcPct val="90000"/>
              </a:lnSpc>
              <a:buFontTx/>
              <a:buNone/>
            </a:pPr>
            <a:r>
              <a:rPr lang="en-US" altLang="en-US" b="1" dirty="0"/>
              <a:t>Intersection</a:t>
            </a:r>
            <a:endParaRPr lang="en-US" altLang="en-US" sz="2700" b="1" dirty="0">
              <a:latin typeface="Symbol" panose="05050102010706020507" pitchFamily="18" charset="2"/>
            </a:endParaRPr>
          </a:p>
        </p:txBody>
      </p:sp>
      <p:sp>
        <p:nvSpPr>
          <p:cNvPr id="37892" name="Rectangle 6"/>
          <p:cNvSpPr>
            <a:spLocks noChangeArrowheads="1"/>
          </p:cNvSpPr>
          <p:nvPr/>
        </p:nvSpPr>
        <p:spPr bwMode="auto">
          <a:xfrm>
            <a:off x="1371600" y="1714500"/>
            <a:ext cx="62865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a:latin typeface="Times New Roman" panose="02020603050405020304" pitchFamily="18" charset="0"/>
              </a:rPr>
              <a:t>Let </a:t>
            </a:r>
            <a:r>
              <a:rPr lang="en-US" altLang="en-US" sz="2400" i="1">
                <a:latin typeface="Times New Roman" panose="02020603050405020304" pitchFamily="18" charset="0"/>
              </a:rPr>
              <a:t>A </a:t>
            </a:r>
            <a:r>
              <a:rPr lang="en-US" altLang="en-US" sz="2400">
                <a:latin typeface="Times New Roman" panose="02020603050405020304" pitchFamily="18" charset="0"/>
              </a:rPr>
              <a:t>and </a:t>
            </a:r>
            <a:r>
              <a:rPr lang="en-US" altLang="en-US" sz="2400" i="1">
                <a:latin typeface="Times New Roman" panose="02020603050405020304" pitchFamily="18" charset="0"/>
              </a:rPr>
              <a:t>B </a:t>
            </a:r>
            <a:r>
              <a:rPr lang="en-US" altLang="en-US" sz="2400">
                <a:latin typeface="Times New Roman" panose="02020603050405020304" pitchFamily="18" charset="0"/>
              </a:rPr>
              <a:t>be two events, then the </a:t>
            </a:r>
            <a:r>
              <a:rPr lang="en-US" altLang="en-US" sz="2400" b="1">
                <a:latin typeface="Times New Roman" panose="02020603050405020304" pitchFamily="18" charset="0"/>
              </a:rPr>
              <a:t>intersection </a:t>
            </a:r>
            <a:r>
              <a:rPr lang="en-US" altLang="en-US" sz="2400">
                <a:latin typeface="Times New Roman" panose="02020603050405020304" pitchFamily="18" charset="0"/>
              </a:rPr>
              <a:t> of </a:t>
            </a:r>
            <a:r>
              <a:rPr lang="en-US" altLang="en-US" sz="2400" i="1">
                <a:latin typeface="Times New Roman" panose="02020603050405020304" pitchFamily="18" charset="0"/>
              </a:rPr>
              <a:t>A </a:t>
            </a:r>
            <a:r>
              <a:rPr lang="en-US" altLang="en-US" sz="2400">
                <a:latin typeface="Times New Roman" panose="02020603050405020304" pitchFamily="18" charset="0"/>
              </a:rPr>
              <a:t>and </a:t>
            </a:r>
            <a:r>
              <a:rPr lang="en-US" altLang="en-US" sz="2400" i="1">
                <a:latin typeface="Times New Roman" panose="02020603050405020304" pitchFamily="18" charset="0"/>
              </a:rPr>
              <a:t>B </a:t>
            </a:r>
            <a:r>
              <a:rPr lang="en-US" altLang="en-US" sz="2400">
                <a:latin typeface="Times New Roman" panose="02020603050405020304" pitchFamily="18" charset="0"/>
              </a:rPr>
              <a:t>is the event (denoted by </a:t>
            </a:r>
            <a:r>
              <a:rPr lang="en-US" altLang="en-US" sz="2400" i="1">
                <a:latin typeface="Times New Roman" panose="02020603050405020304" pitchFamily="18" charset="0"/>
              </a:rPr>
              <a:t>A</a:t>
            </a:r>
            <a:r>
              <a:rPr lang="en-US" altLang="en-US" sz="2400">
                <a:latin typeface="Times New Roman" panose="02020603050405020304" pitchFamily="18" charset="0"/>
                <a:sym typeface="Symbol" panose="05050102010706020507" pitchFamily="18" charset="2"/>
              </a:rPr>
              <a:t></a:t>
            </a:r>
            <a:r>
              <a:rPr lang="en-US" altLang="en-US" sz="2400" i="1">
                <a:latin typeface="Times New Roman" panose="02020603050405020304" pitchFamily="18" charset="0"/>
              </a:rPr>
              <a:t>B</a:t>
            </a:r>
            <a:r>
              <a:rPr lang="en-US" altLang="en-US" sz="2400">
                <a:latin typeface="Times New Roman" panose="02020603050405020304" pitchFamily="18" charset="0"/>
              </a:rPr>
              <a:t>) defined by:</a:t>
            </a:r>
            <a:endParaRPr lang="en-US" altLang="en-US" sz="2400">
              <a:latin typeface="Times New Roman" panose="02020603050405020304" pitchFamily="18" charset="0"/>
            </a:endParaRPr>
          </a:p>
        </p:txBody>
      </p:sp>
      <p:sp>
        <p:nvSpPr>
          <p:cNvPr id="37893" name="Rectangle 7"/>
          <p:cNvSpPr>
            <a:spLocks noChangeArrowheads="1"/>
          </p:cNvSpPr>
          <p:nvPr/>
        </p:nvSpPr>
        <p:spPr bwMode="auto">
          <a:xfrm>
            <a:off x="1714500" y="2971800"/>
            <a:ext cx="59436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i="1">
                <a:latin typeface="Times New Roman" panose="02020603050405020304" pitchFamily="18" charset="0"/>
              </a:rPr>
              <a:t>A </a:t>
            </a:r>
            <a:r>
              <a:rPr lang="en-US" altLang="en-US" sz="2400">
                <a:latin typeface="Times New Roman" panose="02020603050405020304" pitchFamily="18" charset="0"/>
                <a:sym typeface="Symbol" panose="05050102010706020507" pitchFamily="18" charset="2"/>
              </a:rPr>
              <a:t></a:t>
            </a:r>
            <a:r>
              <a:rPr lang="en-US" altLang="en-US" sz="2400">
                <a:latin typeface="Times New Roman" panose="02020603050405020304" pitchFamily="18" charset="0"/>
                <a:sym typeface="Math3" pitchFamily="2" charset="2"/>
              </a:rPr>
              <a:t> </a:t>
            </a:r>
            <a:r>
              <a:rPr lang="en-US" altLang="en-US" sz="2400" i="1">
                <a:latin typeface="Times New Roman" panose="02020603050405020304" pitchFamily="18" charset="0"/>
              </a:rPr>
              <a:t>B</a:t>
            </a:r>
            <a:r>
              <a:rPr lang="en-US" altLang="en-US" sz="2400">
                <a:latin typeface="Times New Roman" panose="02020603050405020304" pitchFamily="18" charset="0"/>
              </a:rPr>
              <a:t> = {</a:t>
            </a:r>
            <a:r>
              <a:rPr lang="en-US" altLang="en-US" sz="2400" i="1">
                <a:latin typeface="Times New Roman" panose="02020603050405020304" pitchFamily="18" charset="0"/>
              </a:rPr>
              <a:t>e</a:t>
            </a:r>
            <a:r>
              <a:rPr lang="en-US" altLang="en-US" sz="2400">
                <a:latin typeface="Times New Roman" panose="02020603050405020304" pitchFamily="18" charset="0"/>
              </a:rPr>
              <a:t>| </a:t>
            </a:r>
            <a:r>
              <a:rPr lang="en-US" altLang="en-US" sz="2400" i="1">
                <a:latin typeface="Times New Roman" panose="02020603050405020304" pitchFamily="18" charset="0"/>
              </a:rPr>
              <a:t>e </a:t>
            </a:r>
            <a:r>
              <a:rPr lang="en-US" altLang="en-US" sz="2400">
                <a:latin typeface="Times New Roman" panose="02020603050405020304" pitchFamily="18" charset="0"/>
              </a:rPr>
              <a:t>belongs to </a:t>
            </a:r>
            <a:r>
              <a:rPr lang="en-US" altLang="en-US" sz="2400" i="1">
                <a:latin typeface="Times New Roman" panose="02020603050405020304" pitchFamily="18" charset="0"/>
              </a:rPr>
              <a:t>A </a:t>
            </a:r>
            <a:r>
              <a:rPr lang="en-US" altLang="en-US" sz="2400" b="1">
                <a:latin typeface="Times New Roman" panose="02020603050405020304" pitchFamily="18" charset="0"/>
              </a:rPr>
              <a:t>and</a:t>
            </a:r>
            <a:r>
              <a:rPr lang="en-US" altLang="en-US" sz="2400">
                <a:latin typeface="Times New Roman" panose="02020603050405020304" pitchFamily="18" charset="0"/>
              </a:rPr>
              <a:t> </a:t>
            </a:r>
            <a:r>
              <a:rPr lang="en-US" altLang="en-US" sz="2400" i="1">
                <a:latin typeface="Times New Roman" panose="02020603050405020304" pitchFamily="18" charset="0"/>
              </a:rPr>
              <a:t>e </a:t>
            </a:r>
            <a:r>
              <a:rPr lang="en-US" altLang="en-US" sz="2400">
                <a:latin typeface="Times New Roman" panose="02020603050405020304" pitchFamily="18" charset="0"/>
              </a:rPr>
              <a:t>belongs to </a:t>
            </a:r>
            <a:r>
              <a:rPr lang="en-US" altLang="en-US" sz="2400" i="1">
                <a:latin typeface="Times New Roman" panose="02020603050405020304" pitchFamily="18" charset="0"/>
              </a:rPr>
              <a:t>B</a:t>
            </a:r>
            <a:r>
              <a:rPr lang="en-US" altLang="en-US" sz="2400">
                <a:latin typeface="Times New Roman" panose="02020603050405020304" pitchFamily="18" charset="0"/>
              </a:rPr>
              <a:t>}</a:t>
            </a:r>
            <a:endParaRPr lang="en-US" altLang="en-US" sz="2400">
              <a:latin typeface="Times New Roman" panose="02020603050405020304" pitchFamily="18" charset="0"/>
            </a:endParaRPr>
          </a:p>
        </p:txBody>
      </p:sp>
      <p:sp>
        <p:nvSpPr>
          <p:cNvPr id="37894" name="Rectangle 8"/>
          <p:cNvSpPr>
            <a:spLocks noChangeArrowheads="1"/>
          </p:cNvSpPr>
          <p:nvPr/>
        </p:nvSpPr>
        <p:spPr bwMode="auto">
          <a:xfrm>
            <a:off x="2428875" y="3543300"/>
            <a:ext cx="3943350" cy="2171700"/>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CA" altLang="en-US" sz="2400"/>
          </a:p>
        </p:txBody>
      </p:sp>
      <p:sp>
        <p:nvSpPr>
          <p:cNvPr id="37895" name="Rectangle 11"/>
          <p:cNvSpPr>
            <a:spLocks noChangeArrowheads="1"/>
          </p:cNvSpPr>
          <p:nvPr/>
        </p:nvSpPr>
        <p:spPr bwMode="auto">
          <a:xfrm>
            <a:off x="3943350" y="3657600"/>
            <a:ext cx="106069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i="1">
                <a:latin typeface="Times New Roman" panose="02020603050405020304" pitchFamily="18" charset="0"/>
              </a:rPr>
              <a:t>A </a:t>
            </a:r>
            <a:r>
              <a:rPr lang="en-US" altLang="en-US" sz="2400">
                <a:latin typeface="Times New Roman" panose="02020603050405020304" pitchFamily="18" charset="0"/>
                <a:sym typeface="Symbol" panose="05050102010706020507" pitchFamily="18" charset="2"/>
              </a:rPr>
              <a:t></a:t>
            </a:r>
            <a:r>
              <a:rPr lang="en-US" altLang="en-US" sz="2400">
                <a:latin typeface="Times New Roman" panose="02020603050405020304" pitchFamily="18" charset="0"/>
                <a:sym typeface="Math3" pitchFamily="2" charset="2"/>
              </a:rPr>
              <a:t> </a:t>
            </a:r>
            <a:r>
              <a:rPr lang="en-US" altLang="en-US" sz="2400" i="1">
                <a:latin typeface="Times New Roman" panose="02020603050405020304" pitchFamily="18" charset="0"/>
              </a:rPr>
              <a:t>B</a:t>
            </a:r>
            <a:endParaRPr lang="en-US" altLang="en-US" sz="2400" i="1">
              <a:latin typeface="Times New Roman" panose="02020603050405020304" pitchFamily="18" charset="0"/>
            </a:endParaRPr>
          </a:p>
        </p:txBody>
      </p:sp>
      <p:sp>
        <p:nvSpPr>
          <p:cNvPr id="37896" name="Rectangle 12"/>
          <p:cNvSpPr>
            <a:spLocks noChangeArrowheads="1"/>
          </p:cNvSpPr>
          <p:nvPr/>
        </p:nvSpPr>
        <p:spPr bwMode="auto">
          <a:xfrm>
            <a:off x="2914650" y="4914900"/>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i="1">
                <a:latin typeface="Times New Roman" panose="02020603050405020304" pitchFamily="18" charset="0"/>
              </a:rPr>
              <a:t>A</a:t>
            </a:r>
            <a:endParaRPr lang="en-US" altLang="en-US" sz="2400">
              <a:latin typeface="Times New Roman" panose="02020603050405020304" pitchFamily="18" charset="0"/>
            </a:endParaRPr>
          </a:p>
        </p:txBody>
      </p:sp>
      <p:sp>
        <p:nvSpPr>
          <p:cNvPr id="37897" name="Rectangle 13"/>
          <p:cNvSpPr>
            <a:spLocks noChangeArrowheads="1"/>
          </p:cNvSpPr>
          <p:nvPr/>
        </p:nvSpPr>
        <p:spPr bwMode="auto">
          <a:xfrm>
            <a:off x="5600700" y="4914900"/>
            <a:ext cx="342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i="1">
                <a:latin typeface="Times New Roman" panose="02020603050405020304" pitchFamily="18" charset="0"/>
              </a:rPr>
              <a:t>B</a:t>
            </a:r>
            <a:endParaRPr lang="en-US" altLang="en-US" sz="2400">
              <a:latin typeface="Times New Roman" panose="02020603050405020304" pitchFamily="18"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71800" y="3143250"/>
            <a:ext cx="272891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6"/>
          <p:cNvSpPr>
            <a:spLocks noChangeArrowheads="1"/>
          </p:cNvSpPr>
          <p:nvPr/>
        </p:nvSpPr>
        <p:spPr bwMode="auto">
          <a:xfrm>
            <a:off x="2514600" y="2857500"/>
            <a:ext cx="3943350" cy="2171700"/>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CA" altLang="en-US" sz="2400"/>
          </a:p>
        </p:txBody>
      </p:sp>
      <p:sp>
        <p:nvSpPr>
          <p:cNvPr id="39940" name="Rectangle 7"/>
          <p:cNvSpPr>
            <a:spLocks noChangeArrowheads="1"/>
          </p:cNvSpPr>
          <p:nvPr/>
        </p:nvSpPr>
        <p:spPr bwMode="auto">
          <a:xfrm>
            <a:off x="3886200" y="2914650"/>
            <a:ext cx="111784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i="1" dirty="0">
                <a:latin typeface="Times New Roman" panose="02020603050405020304" pitchFamily="18" charset="0"/>
              </a:rPr>
              <a:t>A </a:t>
            </a:r>
            <a:r>
              <a:rPr lang="en-US" altLang="en-US" sz="2400" dirty="0">
                <a:latin typeface="Times New Roman" panose="02020603050405020304" pitchFamily="18" charset="0"/>
                <a:sym typeface="Symbol" panose="05050102010706020507" pitchFamily="18" charset="2"/>
              </a:rPr>
              <a:t></a:t>
            </a:r>
            <a:r>
              <a:rPr lang="en-US" altLang="en-US" sz="2400" dirty="0">
                <a:latin typeface="Times New Roman" panose="02020603050405020304" pitchFamily="18" charset="0"/>
                <a:sym typeface="Math3" pitchFamily="2" charset="2"/>
              </a:rPr>
              <a:t> </a:t>
            </a:r>
            <a:r>
              <a:rPr lang="en-US" altLang="en-US" sz="2400" i="1" dirty="0">
                <a:latin typeface="Times New Roman" panose="02020603050405020304" pitchFamily="18" charset="0"/>
              </a:rPr>
              <a:t>B</a:t>
            </a:r>
            <a:endParaRPr lang="en-US" altLang="en-US" sz="2400" i="1" dirty="0">
              <a:latin typeface="Times New Roman" panose="02020603050405020304" pitchFamily="18" charset="0"/>
            </a:endParaRPr>
          </a:p>
        </p:txBody>
      </p:sp>
      <p:sp>
        <p:nvSpPr>
          <p:cNvPr id="39941" name="Rectangle 8"/>
          <p:cNvSpPr>
            <a:spLocks noChangeArrowheads="1"/>
          </p:cNvSpPr>
          <p:nvPr/>
        </p:nvSpPr>
        <p:spPr bwMode="auto">
          <a:xfrm>
            <a:off x="2857500" y="4171950"/>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i="1">
                <a:latin typeface="Times New Roman" panose="02020603050405020304" pitchFamily="18" charset="0"/>
              </a:rPr>
              <a:t>A</a:t>
            </a:r>
            <a:endParaRPr lang="en-US" altLang="en-US" sz="2400">
              <a:latin typeface="Times New Roman" panose="02020603050405020304" pitchFamily="18" charset="0"/>
            </a:endParaRPr>
          </a:p>
        </p:txBody>
      </p:sp>
      <p:sp>
        <p:nvSpPr>
          <p:cNvPr id="39942" name="Rectangle 9"/>
          <p:cNvSpPr>
            <a:spLocks noChangeArrowheads="1"/>
          </p:cNvSpPr>
          <p:nvPr/>
        </p:nvSpPr>
        <p:spPr bwMode="auto">
          <a:xfrm>
            <a:off x="5543550" y="4171950"/>
            <a:ext cx="342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i="1">
                <a:latin typeface="Times New Roman" panose="02020603050405020304" pitchFamily="18" charset="0"/>
              </a:rPr>
              <a:t>B</a:t>
            </a:r>
            <a:endParaRPr lang="en-US" altLang="en-US" sz="2400">
              <a:latin typeface="Times New Roman" panose="02020603050405020304" pitchFamily="18" charset="0"/>
            </a:endParaRPr>
          </a:p>
        </p:txBody>
      </p:sp>
      <p:sp>
        <p:nvSpPr>
          <p:cNvPr id="39943" name="Rectangle 11"/>
          <p:cNvSpPr>
            <a:spLocks noChangeArrowheads="1"/>
          </p:cNvSpPr>
          <p:nvPr/>
        </p:nvSpPr>
        <p:spPr bwMode="auto">
          <a:xfrm>
            <a:off x="1543050" y="1543050"/>
            <a:ext cx="63293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spcBef>
                <a:spcPct val="20000"/>
              </a:spcBef>
            </a:pPr>
            <a:r>
              <a:rPr lang="en-US" altLang="en-US" sz="2400">
                <a:latin typeface="Times New Roman" panose="02020603050405020304" pitchFamily="18" charset="0"/>
              </a:rPr>
              <a:t>The event </a:t>
            </a:r>
            <a:r>
              <a:rPr lang="en-US" altLang="en-US" sz="2400" i="1">
                <a:latin typeface="Times New Roman" panose="02020603050405020304" pitchFamily="18" charset="0"/>
              </a:rPr>
              <a:t>A </a:t>
            </a:r>
            <a:r>
              <a:rPr lang="en-US" altLang="en-US" sz="2400">
                <a:sym typeface="Symbol" panose="05050102010706020507" pitchFamily="18" charset="2"/>
              </a:rPr>
              <a:t></a:t>
            </a:r>
            <a:r>
              <a:rPr lang="en-US" altLang="en-US" sz="2400">
                <a:sym typeface="Math3" pitchFamily="2" charset="2"/>
              </a:rPr>
              <a:t> </a:t>
            </a:r>
            <a:r>
              <a:rPr lang="en-US" altLang="en-US" sz="2400" i="1">
                <a:latin typeface="Times New Roman" panose="02020603050405020304" pitchFamily="18" charset="0"/>
              </a:rPr>
              <a:t>B </a:t>
            </a:r>
            <a:r>
              <a:rPr lang="en-US" altLang="en-US" sz="2400" b="1">
                <a:latin typeface="Times New Roman" panose="02020603050405020304" pitchFamily="18" charset="0"/>
              </a:rPr>
              <a:t>occurs </a:t>
            </a:r>
            <a:r>
              <a:rPr lang="en-US" altLang="en-US" sz="2400">
                <a:latin typeface="Times New Roman" panose="02020603050405020304" pitchFamily="18" charset="0"/>
              </a:rPr>
              <a:t>if the event </a:t>
            </a:r>
            <a:r>
              <a:rPr lang="en-US" altLang="en-US" sz="2400" i="1">
                <a:latin typeface="Times New Roman" panose="02020603050405020304" pitchFamily="18" charset="0"/>
              </a:rPr>
              <a:t>A </a:t>
            </a:r>
            <a:r>
              <a:rPr lang="en-US" altLang="en-US" sz="2400" b="1">
                <a:latin typeface="Times New Roman" panose="02020603050405020304" pitchFamily="18" charset="0"/>
              </a:rPr>
              <a:t>occurs and </a:t>
            </a:r>
            <a:r>
              <a:rPr lang="en-US" altLang="en-US" sz="2400">
                <a:latin typeface="Times New Roman" panose="02020603050405020304" pitchFamily="18" charset="0"/>
              </a:rPr>
              <a:t>the event and </a:t>
            </a:r>
            <a:r>
              <a:rPr lang="en-US" altLang="en-US" sz="2400" i="1">
                <a:latin typeface="Times New Roman" panose="02020603050405020304" pitchFamily="18" charset="0"/>
              </a:rPr>
              <a:t>B </a:t>
            </a:r>
            <a:r>
              <a:rPr lang="en-US" altLang="en-US" sz="2400" b="1">
                <a:latin typeface="Times New Roman" panose="02020603050405020304" pitchFamily="18" charset="0"/>
              </a:rPr>
              <a:t>occurs </a:t>
            </a:r>
            <a:r>
              <a:rPr lang="en-US" altLang="en-US" sz="2400">
                <a:latin typeface="Times New Roman" panose="02020603050405020304" pitchFamily="18" charset="0"/>
              </a:rPr>
              <a:t>.</a:t>
            </a:r>
            <a:endParaRPr lang="en-US" altLang="en-US" sz="2400">
              <a:latin typeface="Times New Roman" panose="02020603050405020304" pitchFamily="18"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3"/>
          <p:cNvSpPr>
            <a:spLocks noChangeArrowheads="1"/>
          </p:cNvSpPr>
          <p:nvPr/>
        </p:nvSpPr>
        <p:spPr bwMode="auto">
          <a:xfrm>
            <a:off x="2571750" y="3600450"/>
            <a:ext cx="3943350" cy="2171700"/>
          </a:xfrm>
          <a:prstGeom prst="rect">
            <a:avLst/>
          </a:prstGeom>
          <a:solidFill>
            <a:srgbClr val="969696"/>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p>
            <a:pPr eaLnBrk="1" hangingPunct="1"/>
            <a:endParaRPr lang="en-CA" altLang="en-US" sz="2400"/>
          </a:p>
        </p:txBody>
      </p:sp>
      <p:sp>
        <p:nvSpPr>
          <p:cNvPr id="41987" name="Rectangle 3"/>
          <p:cNvSpPr>
            <a:spLocks noGrp="1" noChangeArrowheads="1"/>
          </p:cNvSpPr>
          <p:nvPr>
            <p:ph type="body" idx="1"/>
          </p:nvPr>
        </p:nvSpPr>
        <p:spPr>
          <a:xfrm>
            <a:off x="1514476" y="788670"/>
            <a:ext cx="2800350" cy="400050"/>
          </a:xfrm>
        </p:spPr>
        <p:txBody>
          <a:bodyPr>
            <a:normAutofit fontScale="92500" lnSpcReduction="20000"/>
          </a:bodyPr>
          <a:lstStyle/>
          <a:p>
            <a:pPr eaLnBrk="1" hangingPunct="1">
              <a:lnSpc>
                <a:spcPct val="90000"/>
              </a:lnSpc>
              <a:buFontTx/>
              <a:buNone/>
            </a:pPr>
            <a:r>
              <a:rPr lang="en-US" altLang="en-US" b="1"/>
              <a:t>Complement</a:t>
            </a:r>
            <a:endParaRPr lang="en-US" altLang="en-US" sz="2700" b="1">
              <a:latin typeface="Symbol" panose="05050102010706020507" pitchFamily="18" charset="2"/>
            </a:endParaRPr>
          </a:p>
        </p:txBody>
      </p:sp>
      <p:sp>
        <p:nvSpPr>
          <p:cNvPr id="41988" name="Rectangle 4"/>
          <p:cNvSpPr>
            <a:spLocks noChangeArrowheads="1"/>
          </p:cNvSpPr>
          <p:nvPr/>
        </p:nvSpPr>
        <p:spPr bwMode="auto">
          <a:xfrm>
            <a:off x="1371600" y="1714500"/>
            <a:ext cx="62865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dirty="0">
                <a:latin typeface="Times New Roman" panose="02020603050405020304" pitchFamily="18" charset="0"/>
              </a:rPr>
              <a:t>Let </a:t>
            </a:r>
            <a:r>
              <a:rPr lang="en-US" altLang="en-US" sz="2400" i="1" dirty="0">
                <a:latin typeface="Times New Roman" panose="02020603050405020304" pitchFamily="18" charset="0"/>
              </a:rPr>
              <a:t>A </a:t>
            </a:r>
            <a:r>
              <a:rPr lang="en-US" altLang="en-US" sz="2400" dirty="0">
                <a:latin typeface="Times New Roman" panose="02020603050405020304" pitchFamily="18" charset="0"/>
              </a:rPr>
              <a:t>be any event, then the </a:t>
            </a:r>
            <a:r>
              <a:rPr lang="en-US" altLang="en-US" sz="2400" b="1" dirty="0">
                <a:latin typeface="Times New Roman" panose="02020603050405020304" pitchFamily="18" charset="0"/>
              </a:rPr>
              <a:t>complement </a:t>
            </a:r>
            <a:r>
              <a:rPr lang="en-US" altLang="en-US" sz="2400" dirty="0">
                <a:latin typeface="Times New Roman" panose="02020603050405020304" pitchFamily="18" charset="0"/>
              </a:rPr>
              <a:t> of </a:t>
            </a:r>
            <a:r>
              <a:rPr lang="en-US" altLang="en-US" sz="2400" i="1" dirty="0">
                <a:latin typeface="Times New Roman" panose="02020603050405020304" pitchFamily="18" charset="0"/>
              </a:rPr>
              <a:t>A </a:t>
            </a:r>
            <a:r>
              <a:rPr lang="en-US" altLang="en-US" sz="2400" dirty="0">
                <a:latin typeface="Times New Roman" panose="02020603050405020304" pitchFamily="18" charset="0"/>
              </a:rPr>
              <a:t>(denoted by </a:t>
            </a:r>
            <a:r>
              <a:rPr lang="en-US" altLang="en-US" sz="2400" i="1" dirty="0">
                <a:latin typeface="Times New Roman" panose="02020603050405020304" pitchFamily="18" charset="0"/>
              </a:rPr>
              <a:t>   </a:t>
            </a:r>
            <a:r>
              <a:rPr lang="en-US" altLang="en-US" sz="2400" dirty="0">
                <a:latin typeface="Times New Roman" panose="02020603050405020304" pitchFamily="18" charset="0"/>
              </a:rPr>
              <a:t>) defined by:</a:t>
            </a:r>
            <a:endParaRPr lang="en-US" altLang="en-US" sz="2400" dirty="0">
              <a:latin typeface="Times New Roman" panose="02020603050405020304" pitchFamily="18" charset="0"/>
            </a:endParaRPr>
          </a:p>
        </p:txBody>
      </p:sp>
      <p:sp>
        <p:nvSpPr>
          <p:cNvPr id="41989" name="Rectangle 5"/>
          <p:cNvSpPr>
            <a:spLocks noChangeArrowheads="1"/>
          </p:cNvSpPr>
          <p:nvPr/>
        </p:nvSpPr>
        <p:spPr bwMode="auto">
          <a:xfrm>
            <a:off x="1714500" y="2971800"/>
            <a:ext cx="59436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i="1">
                <a:latin typeface="Times New Roman" panose="02020603050405020304" pitchFamily="18" charset="0"/>
              </a:rPr>
              <a:t>    </a:t>
            </a:r>
            <a:r>
              <a:rPr lang="en-US" altLang="en-US" sz="2400">
                <a:latin typeface="Times New Roman" panose="02020603050405020304" pitchFamily="18" charset="0"/>
              </a:rPr>
              <a:t> = {</a:t>
            </a:r>
            <a:r>
              <a:rPr lang="en-US" altLang="en-US" sz="2400" i="1">
                <a:latin typeface="Times New Roman" panose="02020603050405020304" pitchFamily="18" charset="0"/>
              </a:rPr>
              <a:t>e</a:t>
            </a:r>
            <a:r>
              <a:rPr lang="en-US" altLang="en-US" sz="2400">
                <a:latin typeface="Times New Roman" panose="02020603050405020304" pitchFamily="18" charset="0"/>
              </a:rPr>
              <a:t>| </a:t>
            </a:r>
            <a:r>
              <a:rPr lang="en-US" altLang="en-US" sz="2400" i="1">
                <a:latin typeface="Times New Roman" panose="02020603050405020304" pitchFamily="18" charset="0"/>
              </a:rPr>
              <a:t>e </a:t>
            </a:r>
            <a:r>
              <a:rPr lang="en-US" altLang="en-US" sz="2400" b="1">
                <a:latin typeface="Times New Roman" panose="02020603050405020304" pitchFamily="18" charset="0"/>
              </a:rPr>
              <a:t>does not</a:t>
            </a:r>
            <a:r>
              <a:rPr lang="en-US" altLang="en-US" sz="2400" i="1">
                <a:latin typeface="Times New Roman" panose="02020603050405020304" pitchFamily="18" charset="0"/>
              </a:rPr>
              <a:t> </a:t>
            </a:r>
            <a:r>
              <a:rPr lang="en-US" altLang="en-US" sz="2400">
                <a:latin typeface="Times New Roman" panose="02020603050405020304" pitchFamily="18" charset="0"/>
              </a:rPr>
              <a:t>belongs to </a:t>
            </a:r>
            <a:r>
              <a:rPr lang="en-US" altLang="en-US" sz="2400" i="1">
                <a:latin typeface="Times New Roman" panose="02020603050405020304" pitchFamily="18" charset="0"/>
              </a:rPr>
              <a:t>A</a:t>
            </a:r>
            <a:r>
              <a:rPr lang="en-US" altLang="en-US" sz="2400">
                <a:latin typeface="Times New Roman" panose="02020603050405020304" pitchFamily="18" charset="0"/>
              </a:rPr>
              <a:t>}</a:t>
            </a:r>
            <a:endParaRPr lang="en-US" altLang="en-US" sz="2400">
              <a:latin typeface="Times New Roman" panose="02020603050405020304" pitchFamily="18" charset="0"/>
            </a:endParaRPr>
          </a:p>
        </p:txBody>
      </p:sp>
      <p:sp>
        <p:nvSpPr>
          <p:cNvPr id="41990" name="Rectangle 6"/>
          <p:cNvSpPr>
            <a:spLocks noChangeArrowheads="1"/>
          </p:cNvSpPr>
          <p:nvPr/>
        </p:nvSpPr>
        <p:spPr bwMode="auto">
          <a:xfrm>
            <a:off x="2571750" y="3600450"/>
            <a:ext cx="3943350" cy="2171700"/>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CA" altLang="en-US" sz="2400"/>
          </a:p>
        </p:txBody>
      </p:sp>
      <p:graphicFrame>
        <p:nvGraphicFramePr>
          <p:cNvPr id="41991" name="Object 10"/>
          <p:cNvGraphicFramePr>
            <a:graphicFrameLocks noChangeAspect="1"/>
          </p:cNvGraphicFramePr>
          <p:nvPr/>
        </p:nvGraphicFramePr>
        <p:xfrm>
          <a:off x="1771651" y="2971800"/>
          <a:ext cx="288131" cy="358379"/>
        </p:xfrm>
        <a:graphic>
          <a:graphicData uri="http://schemas.openxmlformats.org/presentationml/2006/ole">
            <mc:AlternateContent xmlns:mc="http://schemas.openxmlformats.org/markup-compatibility/2006">
              <mc:Choice xmlns:v="urn:schemas-microsoft-com:vml" Requires="v">
                <p:oleObj spid="_x0000_s5121" name="Equation" r:id="rId1" imgW="152400" imgH="190500" progId="Equation.DSMT4">
                  <p:embed/>
                </p:oleObj>
              </mc:Choice>
              <mc:Fallback>
                <p:oleObj name="Equation" r:id="rId1" imgW="152400" imgH="190500" progId="Equation.DSMT4">
                  <p:embed/>
                  <p:pic>
                    <p:nvPicPr>
                      <p:cNvPr id="0" name="Object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651" y="2971800"/>
                        <a:ext cx="288131" cy="3583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2" name="Object 11"/>
          <p:cNvGraphicFramePr>
            <a:graphicFrameLocks noChangeAspect="1"/>
          </p:cNvGraphicFramePr>
          <p:nvPr/>
        </p:nvGraphicFramePr>
        <p:xfrm>
          <a:off x="2914651" y="2114550"/>
          <a:ext cx="288131" cy="358379"/>
        </p:xfrm>
        <a:graphic>
          <a:graphicData uri="http://schemas.openxmlformats.org/presentationml/2006/ole">
            <mc:AlternateContent xmlns:mc="http://schemas.openxmlformats.org/markup-compatibility/2006">
              <mc:Choice xmlns:v="urn:schemas-microsoft-com:vml" Requires="v">
                <p:oleObj spid="_x0000_s5122" name="Equation" r:id="rId3" imgW="152400" imgH="190500" progId="Equation.DSMT4">
                  <p:embed/>
                </p:oleObj>
              </mc:Choice>
              <mc:Fallback>
                <p:oleObj name="Equation" r:id="rId3" imgW="152400" imgH="190500" progId="Equation.DSMT4">
                  <p:embed/>
                  <p:pic>
                    <p:nvPicPr>
                      <p:cNvPr id="0" name="Object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1" y="2114550"/>
                        <a:ext cx="288131" cy="3583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93" name="Oval 12"/>
          <p:cNvSpPr>
            <a:spLocks noChangeArrowheads="1"/>
          </p:cNvSpPr>
          <p:nvPr/>
        </p:nvSpPr>
        <p:spPr bwMode="auto">
          <a:xfrm>
            <a:off x="3771900" y="4229100"/>
            <a:ext cx="1543050" cy="971550"/>
          </a:xfrm>
          <a:prstGeom prst="ellipse">
            <a:avLst/>
          </a:prstGeom>
          <a:solidFill>
            <a:srgbClr val="FFFFFF"/>
          </a:solidFill>
          <a:ln w="25400">
            <a:solidFill>
              <a:schemeClr val="tx1"/>
            </a:solidFill>
            <a:round/>
          </a:ln>
        </p:spPr>
        <p:txBody>
          <a:bodyPr wrap="none" anchor="ctr"/>
          <a:lstStyle/>
          <a:p>
            <a:pPr eaLnBrk="1" hangingPunct="1"/>
            <a:endParaRPr lang="en-CA" altLang="en-US" sz="2400"/>
          </a:p>
        </p:txBody>
      </p:sp>
      <p:sp>
        <p:nvSpPr>
          <p:cNvPr id="41994" name="Rectangle 8"/>
          <p:cNvSpPr>
            <a:spLocks noChangeArrowheads="1"/>
          </p:cNvSpPr>
          <p:nvPr/>
        </p:nvSpPr>
        <p:spPr bwMode="auto">
          <a:xfrm>
            <a:off x="4400550" y="4572000"/>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i="1">
                <a:latin typeface="Times New Roman" panose="02020603050405020304" pitchFamily="18" charset="0"/>
              </a:rPr>
              <a:t>A</a:t>
            </a:r>
            <a:endParaRPr lang="en-US" altLang="en-US" sz="2400">
              <a:latin typeface="Times New Roman" panose="02020603050405020304" pitchFamily="18" charset="0"/>
            </a:endParaRPr>
          </a:p>
        </p:txBody>
      </p:sp>
      <p:graphicFrame>
        <p:nvGraphicFramePr>
          <p:cNvPr id="41995" name="Object 14"/>
          <p:cNvGraphicFramePr>
            <a:graphicFrameLocks noChangeAspect="1"/>
          </p:cNvGraphicFramePr>
          <p:nvPr/>
        </p:nvGraphicFramePr>
        <p:xfrm>
          <a:off x="2971801" y="4171950"/>
          <a:ext cx="288131" cy="358379"/>
        </p:xfrm>
        <a:graphic>
          <a:graphicData uri="http://schemas.openxmlformats.org/presentationml/2006/ole">
            <mc:AlternateContent xmlns:mc="http://schemas.openxmlformats.org/markup-compatibility/2006">
              <mc:Choice xmlns:v="urn:schemas-microsoft-com:vml" Requires="v">
                <p:oleObj spid="_x0000_s5123" name="Equation" r:id="rId4" imgW="152400" imgH="190500" progId="Equation.DSMT4">
                  <p:embed/>
                </p:oleObj>
              </mc:Choice>
              <mc:Fallback>
                <p:oleObj name="Equation" r:id="rId4" imgW="152400" imgH="190500" progId="Equation.DSMT4">
                  <p:embed/>
                  <p:pic>
                    <p:nvPicPr>
                      <p:cNvPr id="0" name="Object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1" y="4171950"/>
                        <a:ext cx="288131" cy="3583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2571750" y="2743200"/>
            <a:ext cx="3943350" cy="2171700"/>
          </a:xfrm>
          <a:prstGeom prst="rect">
            <a:avLst/>
          </a:prstGeom>
          <a:solidFill>
            <a:srgbClr val="969696"/>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p>
            <a:pPr eaLnBrk="1" hangingPunct="1"/>
            <a:endParaRPr lang="en-CA" altLang="en-US" sz="2400"/>
          </a:p>
        </p:txBody>
      </p:sp>
      <p:sp>
        <p:nvSpPr>
          <p:cNvPr id="44035" name="Rectangle 4"/>
          <p:cNvSpPr>
            <a:spLocks noChangeArrowheads="1"/>
          </p:cNvSpPr>
          <p:nvPr/>
        </p:nvSpPr>
        <p:spPr bwMode="auto">
          <a:xfrm>
            <a:off x="1371600" y="1714500"/>
            <a:ext cx="62865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a:latin typeface="Times New Roman" panose="02020603050405020304" pitchFamily="18" charset="0"/>
              </a:rPr>
              <a:t>The event      </a:t>
            </a:r>
            <a:r>
              <a:rPr lang="en-US" altLang="en-US" sz="2400" b="1">
                <a:latin typeface="Times New Roman" panose="02020603050405020304" pitchFamily="18" charset="0"/>
              </a:rPr>
              <a:t>occurs </a:t>
            </a:r>
            <a:r>
              <a:rPr lang="en-US" altLang="en-US" sz="2400">
                <a:latin typeface="Times New Roman" panose="02020603050405020304" pitchFamily="18" charset="0"/>
              </a:rPr>
              <a:t>if the event </a:t>
            </a:r>
            <a:r>
              <a:rPr lang="en-US" altLang="en-US" sz="2400" i="1">
                <a:latin typeface="Times New Roman" panose="02020603050405020304" pitchFamily="18" charset="0"/>
              </a:rPr>
              <a:t>A </a:t>
            </a:r>
            <a:r>
              <a:rPr lang="en-US" altLang="en-US" sz="2400" b="1">
                <a:latin typeface="Times New Roman" panose="02020603050405020304" pitchFamily="18" charset="0"/>
              </a:rPr>
              <a:t>does not occur</a:t>
            </a:r>
            <a:endParaRPr lang="en-US" altLang="en-US" sz="2400" b="1">
              <a:latin typeface="Times New Roman" panose="02020603050405020304" pitchFamily="18" charset="0"/>
            </a:endParaRPr>
          </a:p>
        </p:txBody>
      </p:sp>
      <p:sp>
        <p:nvSpPr>
          <p:cNvPr id="44036" name="Rectangle 6"/>
          <p:cNvSpPr>
            <a:spLocks noChangeArrowheads="1"/>
          </p:cNvSpPr>
          <p:nvPr/>
        </p:nvSpPr>
        <p:spPr bwMode="auto">
          <a:xfrm>
            <a:off x="2571750" y="2743200"/>
            <a:ext cx="3943350" cy="2171700"/>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CA" altLang="en-US" sz="2400"/>
          </a:p>
        </p:txBody>
      </p:sp>
      <p:graphicFrame>
        <p:nvGraphicFramePr>
          <p:cNvPr id="44037" name="Object 8"/>
          <p:cNvGraphicFramePr>
            <a:graphicFrameLocks noChangeAspect="1"/>
          </p:cNvGraphicFramePr>
          <p:nvPr/>
        </p:nvGraphicFramePr>
        <p:xfrm>
          <a:off x="2743201" y="1714500"/>
          <a:ext cx="288131" cy="358379"/>
        </p:xfrm>
        <a:graphic>
          <a:graphicData uri="http://schemas.openxmlformats.org/presentationml/2006/ole">
            <mc:AlternateContent xmlns:mc="http://schemas.openxmlformats.org/markup-compatibility/2006">
              <mc:Choice xmlns:v="urn:schemas-microsoft-com:vml" Requires="v">
                <p:oleObj spid="_x0000_s6145" name="Equation" r:id="rId1" imgW="152400" imgH="190500" progId="Equation.DSMT4">
                  <p:embed/>
                </p:oleObj>
              </mc:Choice>
              <mc:Fallback>
                <p:oleObj name="Equation" r:id="rId1" imgW="152400" imgH="190500" progId="Equation.DSMT4">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1" y="1714500"/>
                        <a:ext cx="288131" cy="3583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38" name="Oval 9"/>
          <p:cNvSpPr>
            <a:spLocks noChangeArrowheads="1"/>
          </p:cNvSpPr>
          <p:nvPr/>
        </p:nvSpPr>
        <p:spPr bwMode="auto">
          <a:xfrm>
            <a:off x="3771900" y="3371850"/>
            <a:ext cx="1543050" cy="971550"/>
          </a:xfrm>
          <a:prstGeom prst="ellipse">
            <a:avLst/>
          </a:prstGeom>
          <a:solidFill>
            <a:srgbClr val="FFFFFF"/>
          </a:solidFill>
          <a:ln w="25400">
            <a:solidFill>
              <a:schemeClr val="tx1"/>
            </a:solidFill>
            <a:round/>
          </a:ln>
        </p:spPr>
        <p:txBody>
          <a:bodyPr wrap="none" anchor="ctr"/>
          <a:lstStyle/>
          <a:p>
            <a:pPr eaLnBrk="1" hangingPunct="1"/>
            <a:endParaRPr lang="en-CA" altLang="en-US" sz="2400"/>
          </a:p>
        </p:txBody>
      </p:sp>
      <p:sp>
        <p:nvSpPr>
          <p:cNvPr id="44039" name="Rectangle 10"/>
          <p:cNvSpPr>
            <a:spLocks noChangeArrowheads="1"/>
          </p:cNvSpPr>
          <p:nvPr/>
        </p:nvSpPr>
        <p:spPr bwMode="auto">
          <a:xfrm>
            <a:off x="4400550" y="3714750"/>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i="1">
                <a:latin typeface="Times New Roman" panose="02020603050405020304" pitchFamily="18" charset="0"/>
              </a:rPr>
              <a:t>A</a:t>
            </a:r>
            <a:endParaRPr lang="en-US" altLang="en-US" sz="2400">
              <a:latin typeface="Times New Roman" panose="02020603050405020304" pitchFamily="18" charset="0"/>
            </a:endParaRPr>
          </a:p>
        </p:txBody>
      </p:sp>
      <p:graphicFrame>
        <p:nvGraphicFramePr>
          <p:cNvPr id="44040" name="Object 11"/>
          <p:cNvGraphicFramePr>
            <a:graphicFrameLocks noChangeAspect="1"/>
          </p:cNvGraphicFramePr>
          <p:nvPr/>
        </p:nvGraphicFramePr>
        <p:xfrm>
          <a:off x="2971801" y="3314700"/>
          <a:ext cx="288131" cy="358379"/>
        </p:xfrm>
        <a:graphic>
          <a:graphicData uri="http://schemas.openxmlformats.org/presentationml/2006/ole">
            <mc:AlternateContent xmlns:mc="http://schemas.openxmlformats.org/markup-compatibility/2006">
              <mc:Choice xmlns:v="urn:schemas-microsoft-com:vml" Requires="v">
                <p:oleObj spid="_x0000_s6146" name="Equation" r:id="rId3" imgW="152400" imgH="190500" progId="Equation.DSMT4">
                  <p:embed/>
                </p:oleObj>
              </mc:Choice>
              <mc:Fallback>
                <p:oleObj name="Equation" r:id="rId3" imgW="152400" imgH="190500" progId="Equation.DSMT4">
                  <p:embed/>
                  <p:pic>
                    <p:nvPicPr>
                      <p:cNvPr id="0" name="Object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1" y="3314700"/>
                        <a:ext cx="288131" cy="3583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title"/>
          </p:nvPr>
        </p:nvSpPr>
        <p:spPr>
          <a:xfrm>
            <a:off x="1450584" y="400050"/>
            <a:ext cx="6172200" cy="857250"/>
          </a:xfrm>
        </p:spPr>
        <p:txBody>
          <a:bodyPr>
            <a:normAutofit/>
          </a:bodyPr>
          <a:lstStyle/>
          <a:p>
            <a:pPr algn="l" eaLnBrk="1" hangingPunct="1"/>
            <a:r>
              <a:rPr lang="en-US" altLang="en-US" sz="3000" b="1" dirty="0"/>
              <a:t>Mutually Exclusive</a:t>
            </a:r>
            <a:endParaRPr lang="en-US" altLang="en-US" sz="3000" b="1" dirty="0"/>
          </a:p>
        </p:txBody>
      </p:sp>
      <p:sp>
        <p:nvSpPr>
          <p:cNvPr id="48131" name="Rectangle 7"/>
          <p:cNvSpPr>
            <a:spLocks noChangeArrowheads="1"/>
          </p:cNvSpPr>
          <p:nvPr/>
        </p:nvSpPr>
        <p:spPr bwMode="auto">
          <a:xfrm>
            <a:off x="1428750" y="1771650"/>
            <a:ext cx="62293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en-US" sz="2700" dirty="0">
                <a:latin typeface="Times New Roman" panose="02020603050405020304" pitchFamily="18" charset="0"/>
              </a:rPr>
              <a:t>Two events </a:t>
            </a:r>
            <a:r>
              <a:rPr lang="en-US" altLang="en-US" sz="2700" i="1" dirty="0">
                <a:latin typeface="Times New Roman" panose="02020603050405020304" pitchFamily="18" charset="0"/>
              </a:rPr>
              <a:t>A </a:t>
            </a:r>
            <a:r>
              <a:rPr lang="en-US" altLang="en-US" sz="2700" dirty="0">
                <a:latin typeface="Times New Roman" panose="02020603050405020304" pitchFamily="18" charset="0"/>
              </a:rPr>
              <a:t>and </a:t>
            </a:r>
            <a:r>
              <a:rPr lang="en-US" altLang="en-US" sz="2700" i="1" dirty="0">
                <a:latin typeface="Times New Roman" panose="02020603050405020304" pitchFamily="18" charset="0"/>
              </a:rPr>
              <a:t>B </a:t>
            </a:r>
            <a:r>
              <a:rPr lang="en-US" altLang="en-US" sz="2700" dirty="0">
                <a:latin typeface="Times New Roman" panose="02020603050405020304" pitchFamily="18" charset="0"/>
              </a:rPr>
              <a:t>are called </a:t>
            </a:r>
            <a:r>
              <a:rPr lang="en-US" altLang="en-US" sz="2700" b="1" dirty="0">
                <a:latin typeface="Times New Roman" panose="02020603050405020304" pitchFamily="18" charset="0"/>
              </a:rPr>
              <a:t>mutually exclusive</a:t>
            </a:r>
            <a:r>
              <a:rPr lang="en-US" altLang="en-US" sz="2700" dirty="0">
                <a:latin typeface="Times New Roman" panose="02020603050405020304" pitchFamily="18" charset="0"/>
              </a:rPr>
              <a:t> if:</a:t>
            </a:r>
            <a:endParaRPr lang="en-US" altLang="en-US" sz="2700" b="1" dirty="0">
              <a:latin typeface="Times New Roman" panose="02020603050405020304" pitchFamily="18" charset="0"/>
            </a:endParaRPr>
          </a:p>
        </p:txBody>
      </p:sp>
      <p:graphicFrame>
        <p:nvGraphicFramePr>
          <p:cNvPr id="48132" name="Object 8"/>
          <p:cNvGraphicFramePr>
            <a:graphicFrameLocks noGrp="1" noChangeAspect="1"/>
          </p:cNvGraphicFramePr>
          <p:nvPr>
            <p:ph idx="1"/>
          </p:nvPr>
        </p:nvGraphicFramePr>
        <p:xfrm>
          <a:off x="3200400" y="2743200"/>
          <a:ext cx="1724025" cy="520304"/>
        </p:xfrm>
        <a:graphic>
          <a:graphicData uri="http://schemas.openxmlformats.org/presentationml/2006/ole">
            <mc:AlternateContent xmlns:mc="http://schemas.openxmlformats.org/markup-compatibility/2006">
              <mc:Choice xmlns:v="urn:schemas-microsoft-com:vml" Requires="v">
                <p:oleObj spid="_x0000_s7169" name="Equation" r:id="rId1" imgW="673100" imgH="203200" progId="Equation.DSMT4">
                  <p:embed/>
                </p:oleObj>
              </mc:Choice>
              <mc:Fallback>
                <p:oleObj name="Equation" r:id="rId1" imgW="673100" imgH="203200" progId="Equation.DSMT4">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2743200"/>
                        <a:ext cx="1724025" cy="520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33" name="Rectangle 10"/>
          <p:cNvSpPr>
            <a:spLocks noChangeArrowheads="1"/>
          </p:cNvSpPr>
          <p:nvPr/>
        </p:nvSpPr>
        <p:spPr bwMode="auto">
          <a:xfrm>
            <a:off x="2171700" y="3543300"/>
            <a:ext cx="4286250" cy="2114550"/>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CA" altLang="en-US" sz="2400"/>
          </a:p>
        </p:txBody>
      </p:sp>
      <p:sp>
        <p:nvSpPr>
          <p:cNvPr id="48134" name="Oval 11"/>
          <p:cNvSpPr>
            <a:spLocks noChangeArrowheads="1"/>
          </p:cNvSpPr>
          <p:nvPr/>
        </p:nvSpPr>
        <p:spPr bwMode="auto">
          <a:xfrm>
            <a:off x="4514850" y="4057650"/>
            <a:ext cx="1428750" cy="1143000"/>
          </a:xfrm>
          <a:prstGeom prst="ellipse">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CA" altLang="en-US" sz="2400"/>
          </a:p>
        </p:txBody>
      </p:sp>
      <p:sp>
        <p:nvSpPr>
          <p:cNvPr id="48135" name="Oval 12"/>
          <p:cNvSpPr>
            <a:spLocks noChangeArrowheads="1"/>
          </p:cNvSpPr>
          <p:nvPr/>
        </p:nvSpPr>
        <p:spPr bwMode="auto">
          <a:xfrm>
            <a:off x="2686050" y="4171950"/>
            <a:ext cx="1428750" cy="1143000"/>
          </a:xfrm>
          <a:prstGeom prst="ellipse">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CA" altLang="en-US" sz="2400"/>
          </a:p>
        </p:txBody>
      </p:sp>
      <p:sp>
        <p:nvSpPr>
          <p:cNvPr id="48136" name="Rectangle 13"/>
          <p:cNvSpPr>
            <a:spLocks noChangeArrowheads="1"/>
          </p:cNvSpPr>
          <p:nvPr/>
        </p:nvSpPr>
        <p:spPr bwMode="auto">
          <a:xfrm>
            <a:off x="2457450" y="3943350"/>
            <a:ext cx="7429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en-US" sz="2700" i="1">
                <a:solidFill>
                  <a:schemeClr val="tx2"/>
                </a:solidFill>
                <a:latin typeface="Times New Roman" panose="02020603050405020304" pitchFamily="18" charset="0"/>
              </a:rPr>
              <a:t>A</a:t>
            </a:r>
            <a:endParaRPr lang="en-US" altLang="en-US" sz="2700" b="1">
              <a:solidFill>
                <a:schemeClr val="tx2"/>
              </a:solidFill>
              <a:latin typeface="Times New Roman" panose="02020603050405020304" pitchFamily="18" charset="0"/>
            </a:endParaRPr>
          </a:p>
        </p:txBody>
      </p:sp>
      <p:sp>
        <p:nvSpPr>
          <p:cNvPr id="48137" name="Rectangle 14"/>
          <p:cNvSpPr>
            <a:spLocks noChangeArrowheads="1"/>
          </p:cNvSpPr>
          <p:nvPr/>
        </p:nvSpPr>
        <p:spPr bwMode="auto">
          <a:xfrm>
            <a:off x="5886450" y="3886200"/>
            <a:ext cx="7429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en-US" sz="2700" i="1">
                <a:solidFill>
                  <a:schemeClr val="tx2"/>
                </a:solidFill>
                <a:latin typeface="Times New Roman" panose="02020603050405020304" pitchFamily="18" charset="0"/>
              </a:rPr>
              <a:t>B</a:t>
            </a:r>
            <a:endParaRPr lang="en-US" altLang="en-US" sz="2700" b="1">
              <a:solidFill>
                <a:schemeClr val="tx2"/>
              </a:solidFill>
              <a:latin typeface="Times New Roman" panose="02020603050405020304" pitchFamily="18"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ChangeArrowheads="1"/>
          </p:cNvSpPr>
          <p:nvPr/>
        </p:nvSpPr>
        <p:spPr bwMode="auto">
          <a:xfrm>
            <a:off x="923924" y="157429"/>
            <a:ext cx="7296151"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en-US" sz="2700" dirty="0">
                <a:latin typeface="Times New Roman" panose="02020603050405020304" pitchFamily="18" charset="0"/>
              </a:rPr>
              <a:t>If two events </a:t>
            </a:r>
            <a:r>
              <a:rPr lang="en-US" altLang="en-US" sz="2700" i="1" dirty="0">
                <a:latin typeface="Times New Roman" panose="02020603050405020304" pitchFamily="18" charset="0"/>
              </a:rPr>
              <a:t>A </a:t>
            </a:r>
            <a:r>
              <a:rPr lang="en-US" altLang="en-US" sz="2700" dirty="0">
                <a:latin typeface="Times New Roman" panose="02020603050405020304" pitchFamily="18" charset="0"/>
              </a:rPr>
              <a:t>and </a:t>
            </a:r>
            <a:r>
              <a:rPr lang="en-US" altLang="en-US" sz="2700" i="1" dirty="0">
                <a:latin typeface="Times New Roman" panose="02020603050405020304" pitchFamily="18" charset="0"/>
              </a:rPr>
              <a:t>B </a:t>
            </a:r>
            <a:r>
              <a:rPr lang="en-US" altLang="en-US" sz="2700" dirty="0">
                <a:latin typeface="Times New Roman" panose="02020603050405020304" pitchFamily="18" charset="0"/>
              </a:rPr>
              <a:t>are </a:t>
            </a:r>
            <a:r>
              <a:rPr lang="en-US" altLang="en-US" sz="2700" b="1" dirty="0">
                <a:latin typeface="Times New Roman" panose="02020603050405020304" pitchFamily="18" charset="0"/>
              </a:rPr>
              <a:t>mutually exclusive</a:t>
            </a:r>
            <a:r>
              <a:rPr lang="en-US" altLang="en-US" sz="2700" dirty="0">
                <a:latin typeface="Times New Roman" panose="02020603050405020304" pitchFamily="18" charset="0"/>
              </a:rPr>
              <a:t> then:</a:t>
            </a:r>
            <a:endParaRPr lang="en-US" altLang="en-US" sz="2700" b="1" dirty="0">
              <a:latin typeface="Times New Roman" panose="02020603050405020304" pitchFamily="18" charset="0"/>
            </a:endParaRPr>
          </a:p>
        </p:txBody>
      </p:sp>
      <p:sp>
        <p:nvSpPr>
          <p:cNvPr id="50179" name="Rectangle 5"/>
          <p:cNvSpPr>
            <a:spLocks noChangeArrowheads="1"/>
          </p:cNvSpPr>
          <p:nvPr/>
        </p:nvSpPr>
        <p:spPr bwMode="auto">
          <a:xfrm>
            <a:off x="2171700" y="3543300"/>
            <a:ext cx="4286250" cy="2114550"/>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CA" altLang="en-US" sz="2400"/>
          </a:p>
        </p:txBody>
      </p:sp>
      <p:sp>
        <p:nvSpPr>
          <p:cNvPr id="50180" name="Oval 6"/>
          <p:cNvSpPr>
            <a:spLocks noChangeArrowheads="1"/>
          </p:cNvSpPr>
          <p:nvPr/>
        </p:nvSpPr>
        <p:spPr bwMode="auto">
          <a:xfrm>
            <a:off x="4514850" y="4057650"/>
            <a:ext cx="1428750" cy="1143000"/>
          </a:xfrm>
          <a:prstGeom prst="ellipse">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CA" altLang="en-US" sz="2400"/>
          </a:p>
        </p:txBody>
      </p:sp>
      <p:sp>
        <p:nvSpPr>
          <p:cNvPr id="50181" name="Oval 7"/>
          <p:cNvSpPr>
            <a:spLocks noChangeArrowheads="1"/>
          </p:cNvSpPr>
          <p:nvPr/>
        </p:nvSpPr>
        <p:spPr bwMode="auto">
          <a:xfrm>
            <a:off x="2686050" y="4171950"/>
            <a:ext cx="1428750" cy="1143000"/>
          </a:xfrm>
          <a:prstGeom prst="ellipse">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CA" altLang="en-US" sz="2400"/>
          </a:p>
        </p:txBody>
      </p:sp>
      <p:sp>
        <p:nvSpPr>
          <p:cNvPr id="50182" name="Rectangle 8"/>
          <p:cNvSpPr>
            <a:spLocks noChangeArrowheads="1"/>
          </p:cNvSpPr>
          <p:nvPr/>
        </p:nvSpPr>
        <p:spPr bwMode="auto">
          <a:xfrm>
            <a:off x="2457450" y="3943350"/>
            <a:ext cx="7429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en-US" sz="2700" i="1">
                <a:solidFill>
                  <a:schemeClr val="tx2"/>
                </a:solidFill>
                <a:latin typeface="Times New Roman" panose="02020603050405020304" pitchFamily="18" charset="0"/>
              </a:rPr>
              <a:t>A</a:t>
            </a:r>
            <a:endParaRPr lang="en-US" altLang="en-US" sz="2700" b="1">
              <a:solidFill>
                <a:schemeClr val="tx2"/>
              </a:solidFill>
              <a:latin typeface="Times New Roman" panose="02020603050405020304" pitchFamily="18" charset="0"/>
            </a:endParaRPr>
          </a:p>
        </p:txBody>
      </p:sp>
      <p:sp>
        <p:nvSpPr>
          <p:cNvPr id="50183" name="Rectangle 9"/>
          <p:cNvSpPr>
            <a:spLocks noChangeArrowheads="1"/>
          </p:cNvSpPr>
          <p:nvPr/>
        </p:nvSpPr>
        <p:spPr bwMode="auto">
          <a:xfrm>
            <a:off x="5886450" y="3886200"/>
            <a:ext cx="7429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en-US" sz="2700" i="1">
                <a:solidFill>
                  <a:schemeClr val="tx2"/>
                </a:solidFill>
                <a:latin typeface="Times New Roman" panose="02020603050405020304" pitchFamily="18" charset="0"/>
              </a:rPr>
              <a:t>B</a:t>
            </a:r>
            <a:endParaRPr lang="en-US" altLang="en-US" sz="2700" b="1">
              <a:solidFill>
                <a:schemeClr val="tx2"/>
              </a:solidFill>
              <a:latin typeface="Times New Roman" panose="02020603050405020304" pitchFamily="18" charset="0"/>
            </a:endParaRPr>
          </a:p>
        </p:txBody>
      </p:sp>
      <p:sp>
        <p:nvSpPr>
          <p:cNvPr id="50184" name="Rectangle 12"/>
          <p:cNvSpPr>
            <a:spLocks noChangeArrowheads="1"/>
          </p:cNvSpPr>
          <p:nvPr/>
        </p:nvSpPr>
        <p:spPr bwMode="auto">
          <a:xfrm>
            <a:off x="1115615" y="2024844"/>
            <a:ext cx="7104460" cy="1404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indent="-342900" algn="just">
              <a:buFontTx/>
              <a:buAutoNum type="arabicPeriod"/>
            </a:pPr>
            <a:r>
              <a:rPr lang="en-US" altLang="en-US" sz="2100" dirty="0">
                <a:latin typeface="Times New Roman" panose="02020603050405020304" pitchFamily="18" charset="0"/>
              </a:rPr>
              <a:t>They have no outcomes in common.</a:t>
            </a:r>
            <a:br>
              <a:rPr lang="en-US" altLang="en-US" sz="2100" dirty="0">
                <a:latin typeface="Times New Roman" panose="02020603050405020304" pitchFamily="18" charset="0"/>
              </a:rPr>
            </a:br>
            <a:r>
              <a:rPr lang="en-US" altLang="en-US" sz="2100" dirty="0">
                <a:latin typeface="Times New Roman" panose="02020603050405020304" pitchFamily="18" charset="0"/>
              </a:rPr>
              <a:t>They can’t occur at the same time. The outcome of the random experiment can not belong to both</a:t>
            </a:r>
            <a:r>
              <a:rPr lang="en-US" altLang="en-US" sz="2100" i="1" dirty="0">
                <a:latin typeface="Times New Roman" panose="02020603050405020304" pitchFamily="18" charset="0"/>
              </a:rPr>
              <a:t> A </a:t>
            </a:r>
            <a:r>
              <a:rPr lang="en-US" altLang="en-US" sz="2100" dirty="0">
                <a:latin typeface="Times New Roman" panose="02020603050405020304" pitchFamily="18" charset="0"/>
              </a:rPr>
              <a:t>and </a:t>
            </a:r>
            <a:r>
              <a:rPr lang="en-US" altLang="en-US" sz="2100" i="1" dirty="0">
                <a:latin typeface="Times New Roman" panose="02020603050405020304" pitchFamily="18" charset="0"/>
              </a:rPr>
              <a:t>B.</a:t>
            </a:r>
            <a:endParaRPr lang="en-US" altLang="en-US" sz="2100" dirty="0">
              <a:latin typeface="Times New Roman" panose="02020603050405020304" pitchFamily="18"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ctrTitle"/>
          </p:nvPr>
        </p:nvSpPr>
        <p:spPr>
          <a:xfrm>
            <a:off x="1143000" y="1699022"/>
            <a:ext cx="6858000" cy="2330053"/>
          </a:xfrm>
        </p:spPr>
        <p:txBody>
          <a:bodyPr>
            <a:normAutofit fontScale="90000"/>
          </a:bodyPr>
          <a:lstStyle/>
          <a:p>
            <a:pPr eaLnBrk="1" hangingPunct="1"/>
            <a:r>
              <a:rPr lang="en-CA" altLang="en-US" dirty="0"/>
              <a:t>Rules of Probability</a:t>
            </a:r>
            <a:br>
              <a:rPr lang="en-CA" altLang="en-US" dirty="0"/>
            </a:br>
            <a:br>
              <a:rPr lang="en-CA" altLang="en-US" dirty="0"/>
            </a:br>
            <a:r>
              <a:rPr lang="en-CA" altLang="en-US" sz="3000" dirty="0"/>
              <a:t>Additive Rule</a:t>
            </a:r>
            <a:br>
              <a:rPr lang="en-CA" altLang="en-US" sz="3000" dirty="0"/>
            </a:br>
            <a:r>
              <a:rPr lang="en-US" altLang="en-US" sz="3000" dirty="0"/>
              <a:t>Rule for complements</a:t>
            </a:r>
            <a:endParaRPr lang="en-CA"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a:t>
            </a:r>
            <a:endParaRPr lang="en-IN" dirty="0"/>
          </a:p>
        </p:txBody>
      </p:sp>
      <p:sp>
        <p:nvSpPr>
          <p:cNvPr id="3" name="Content Placeholder 2"/>
          <p:cNvSpPr>
            <a:spLocks noGrp="1"/>
          </p:cNvSpPr>
          <p:nvPr>
            <p:ph idx="1"/>
          </p:nvPr>
        </p:nvSpPr>
        <p:spPr/>
        <p:txBody>
          <a:bodyPr/>
          <a:lstStyle/>
          <a:p>
            <a:r>
              <a:rPr lang="en-US" dirty="0"/>
              <a:t>It is the </a:t>
            </a:r>
            <a:r>
              <a:rPr lang="en-US" dirty="0">
                <a:highlight>
                  <a:srgbClr val="FFFF00"/>
                </a:highlight>
              </a:rPr>
              <a:t>subset of ML, which mimic human brai</a:t>
            </a:r>
            <a:r>
              <a:rPr lang="en-US" dirty="0"/>
              <a:t>n. </a:t>
            </a:r>
            <a:endParaRPr lang="en-US" dirty="0"/>
          </a:p>
          <a:p>
            <a:endParaRPr lang="en-US" dirty="0"/>
          </a:p>
          <a:p>
            <a:r>
              <a:rPr lang="en-US" dirty="0"/>
              <a:t>Three popular Deep Learning Techniques are:</a:t>
            </a:r>
            <a:endParaRPr lang="en-US" dirty="0"/>
          </a:p>
          <a:p>
            <a:pPr lvl="1"/>
            <a:r>
              <a:rPr lang="en-US" dirty="0">
                <a:solidFill>
                  <a:srgbClr val="FF0000"/>
                </a:solidFill>
              </a:rPr>
              <a:t>ANN – Artificial Neural Network</a:t>
            </a:r>
            <a:endParaRPr lang="en-US" dirty="0">
              <a:solidFill>
                <a:srgbClr val="FF0000"/>
              </a:solidFill>
            </a:endParaRPr>
          </a:p>
          <a:p>
            <a:pPr lvl="1"/>
            <a:r>
              <a:rPr lang="en-US" dirty="0">
                <a:solidFill>
                  <a:srgbClr val="FF0000"/>
                </a:solidFill>
              </a:rPr>
              <a:t>CNN- Convolution Neural Network</a:t>
            </a:r>
            <a:endParaRPr lang="en-US" dirty="0">
              <a:solidFill>
                <a:srgbClr val="FF0000"/>
              </a:solidFill>
            </a:endParaRPr>
          </a:p>
          <a:p>
            <a:pPr lvl="1"/>
            <a:r>
              <a:rPr lang="en-US" dirty="0">
                <a:solidFill>
                  <a:srgbClr val="FF0000"/>
                </a:solidFill>
              </a:rPr>
              <a:t>RNN- Recurrent Neural Network</a:t>
            </a:r>
            <a:endParaRPr lang="en-IN" dirty="0">
              <a:solidFill>
                <a:srgbClr val="FF000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normAutofit fontScale="90000"/>
          </a:bodyPr>
          <a:lstStyle/>
          <a:p>
            <a:pPr algn="l" eaLnBrk="1" hangingPunct="1"/>
            <a:r>
              <a:rPr lang="en-US" altLang="en-US" dirty="0"/>
              <a:t>		Additive rule (General case)</a:t>
            </a:r>
            <a:endParaRPr lang="en-US" altLang="en-US" b="1" dirty="0"/>
          </a:p>
        </p:txBody>
      </p:sp>
      <p:sp>
        <p:nvSpPr>
          <p:cNvPr id="66563" name="Rectangle 3"/>
          <p:cNvSpPr>
            <a:spLocks noGrp="1" noChangeArrowheads="1"/>
          </p:cNvSpPr>
          <p:nvPr>
            <p:ph type="body" idx="1"/>
          </p:nvPr>
        </p:nvSpPr>
        <p:spPr>
          <a:xfrm>
            <a:off x="1857375" y="2903935"/>
            <a:ext cx="4925616" cy="490538"/>
          </a:xfrm>
        </p:spPr>
        <p:txBody>
          <a:bodyPr>
            <a:normAutofit fontScale="92500" lnSpcReduction="10000"/>
          </a:bodyPr>
          <a:lstStyle/>
          <a:p>
            <a:pPr marL="0" indent="0">
              <a:buNone/>
            </a:pPr>
            <a:r>
              <a:rPr lang="en-US" altLang="en-US" i="1"/>
              <a:t>P</a:t>
            </a:r>
            <a:r>
              <a:rPr lang="en-US" altLang="en-US"/>
              <a:t>[</a:t>
            </a:r>
            <a:r>
              <a:rPr lang="en-US" altLang="en-US" i="1"/>
              <a:t>A </a:t>
            </a:r>
            <a:r>
              <a:rPr lang="en-US" altLang="en-US">
                <a:sym typeface="Symbol" panose="05050102010706020507" pitchFamily="18" charset="2"/>
              </a:rPr>
              <a:t></a:t>
            </a:r>
            <a:r>
              <a:rPr lang="en-US" altLang="en-US">
                <a:sym typeface="Math3" pitchFamily="2" charset="2"/>
              </a:rPr>
              <a:t> </a:t>
            </a:r>
            <a:r>
              <a:rPr lang="en-US" altLang="en-US" i="1">
                <a:sym typeface="Math3" pitchFamily="2" charset="2"/>
              </a:rPr>
              <a:t>B</a:t>
            </a:r>
            <a:r>
              <a:rPr lang="en-US" altLang="en-US">
                <a:sym typeface="Math3" pitchFamily="2" charset="2"/>
              </a:rPr>
              <a:t>] = </a:t>
            </a:r>
            <a:r>
              <a:rPr lang="en-US" altLang="en-US" i="1">
                <a:sym typeface="Math3" pitchFamily="2" charset="2"/>
              </a:rPr>
              <a:t>P</a:t>
            </a:r>
            <a:r>
              <a:rPr lang="en-US" altLang="en-US">
                <a:sym typeface="Math3" pitchFamily="2" charset="2"/>
              </a:rPr>
              <a:t>[</a:t>
            </a:r>
            <a:r>
              <a:rPr lang="en-US" altLang="en-US" i="1">
                <a:sym typeface="Math3" pitchFamily="2" charset="2"/>
              </a:rPr>
              <a:t>A</a:t>
            </a:r>
            <a:r>
              <a:rPr lang="en-US" altLang="en-US">
                <a:sym typeface="Math3" pitchFamily="2" charset="2"/>
              </a:rPr>
              <a:t>] + </a:t>
            </a:r>
            <a:r>
              <a:rPr lang="en-US" altLang="en-US" i="1">
                <a:sym typeface="Math3" pitchFamily="2" charset="2"/>
              </a:rPr>
              <a:t>P</a:t>
            </a:r>
            <a:r>
              <a:rPr lang="en-US" altLang="en-US">
                <a:sym typeface="Math3" pitchFamily="2" charset="2"/>
              </a:rPr>
              <a:t>[</a:t>
            </a:r>
            <a:r>
              <a:rPr lang="en-US" altLang="en-US" i="1">
                <a:sym typeface="Math3" pitchFamily="2" charset="2"/>
              </a:rPr>
              <a:t>B</a:t>
            </a:r>
            <a:r>
              <a:rPr lang="en-US" altLang="en-US">
                <a:sym typeface="Math3" pitchFamily="2" charset="2"/>
              </a:rPr>
              <a:t>] – </a:t>
            </a:r>
            <a:r>
              <a:rPr lang="en-US" altLang="en-US" i="1">
                <a:sym typeface="Math3" pitchFamily="2" charset="2"/>
              </a:rPr>
              <a:t>P</a:t>
            </a:r>
            <a:r>
              <a:rPr lang="en-US" altLang="en-US">
                <a:sym typeface="Math3" pitchFamily="2" charset="2"/>
              </a:rPr>
              <a:t>[</a:t>
            </a:r>
            <a:r>
              <a:rPr lang="en-US" altLang="en-US" i="1">
                <a:sym typeface="Math3" pitchFamily="2" charset="2"/>
              </a:rPr>
              <a:t>A </a:t>
            </a:r>
            <a:r>
              <a:rPr lang="en-US" altLang="en-US">
                <a:sym typeface="Symbol" panose="05050102010706020507" pitchFamily="18" charset="2"/>
              </a:rPr>
              <a:t></a:t>
            </a:r>
            <a:r>
              <a:rPr lang="en-US" altLang="en-US" i="1">
                <a:sym typeface="Math3" pitchFamily="2" charset="2"/>
              </a:rPr>
              <a:t> B</a:t>
            </a:r>
            <a:r>
              <a:rPr lang="en-US" altLang="en-US">
                <a:sym typeface="Math3" pitchFamily="2" charset="2"/>
              </a:rPr>
              <a:t>]</a:t>
            </a:r>
            <a:endParaRPr lang="en-US" altLang="en-US">
              <a:sym typeface="Math3" pitchFamily="2" charset="2"/>
            </a:endParaRPr>
          </a:p>
        </p:txBody>
      </p:sp>
      <p:sp>
        <p:nvSpPr>
          <p:cNvPr id="66565" name="Rectangle 7"/>
          <p:cNvSpPr>
            <a:spLocks noChangeArrowheads="1"/>
          </p:cNvSpPr>
          <p:nvPr/>
        </p:nvSpPr>
        <p:spPr bwMode="auto">
          <a:xfrm>
            <a:off x="2712244" y="3502819"/>
            <a:ext cx="4368404"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700">
                <a:latin typeface="Times New Roman" panose="02020603050405020304" pitchFamily="18" charset="0"/>
              </a:rPr>
              <a:t>or</a:t>
            </a:r>
            <a:endParaRPr lang="en-US" altLang="en-US" sz="2700">
              <a:latin typeface="Symbol" panose="05050102010706020507" pitchFamily="18" charset="2"/>
              <a:sym typeface="Math3" pitchFamily="2" charset="2"/>
            </a:endParaRPr>
          </a:p>
        </p:txBody>
      </p:sp>
      <p:sp>
        <p:nvSpPr>
          <p:cNvPr id="66566" name="Rectangle 8"/>
          <p:cNvSpPr>
            <a:spLocks noChangeArrowheads="1"/>
          </p:cNvSpPr>
          <p:nvPr/>
        </p:nvSpPr>
        <p:spPr bwMode="auto">
          <a:xfrm>
            <a:off x="1885950" y="4111228"/>
            <a:ext cx="4925616"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i="1">
                <a:latin typeface="Times New Roman" panose="02020603050405020304" pitchFamily="18" charset="0"/>
              </a:rPr>
              <a:t>P</a:t>
            </a:r>
            <a:r>
              <a:rPr lang="en-US" altLang="en-US" sz="2400">
                <a:latin typeface="Times New Roman" panose="02020603050405020304" pitchFamily="18" charset="0"/>
              </a:rPr>
              <a:t>[</a:t>
            </a:r>
            <a:r>
              <a:rPr lang="en-US" altLang="en-US" sz="2400" i="1">
                <a:latin typeface="Times New Roman" panose="02020603050405020304" pitchFamily="18" charset="0"/>
              </a:rPr>
              <a:t>A </a:t>
            </a:r>
            <a:r>
              <a:rPr lang="en-US" altLang="en-US" sz="2400">
                <a:latin typeface="Times New Roman" panose="02020603050405020304" pitchFamily="18" charset="0"/>
              </a:rPr>
              <a:t>or</a:t>
            </a:r>
            <a:r>
              <a:rPr lang="en-US" altLang="en-US" sz="2400">
                <a:latin typeface="Times New Roman" panose="02020603050405020304" pitchFamily="18" charset="0"/>
                <a:sym typeface="Math3" pitchFamily="2" charset="2"/>
              </a:rPr>
              <a:t> </a:t>
            </a:r>
            <a:r>
              <a:rPr lang="en-US" altLang="en-US" sz="2400" i="1">
                <a:latin typeface="Times New Roman" panose="02020603050405020304" pitchFamily="18" charset="0"/>
                <a:sym typeface="Math3" pitchFamily="2" charset="2"/>
              </a:rPr>
              <a:t>B</a:t>
            </a:r>
            <a:r>
              <a:rPr lang="en-US" altLang="en-US" sz="2400">
                <a:latin typeface="Times New Roman" panose="02020603050405020304" pitchFamily="18" charset="0"/>
                <a:sym typeface="Math3" pitchFamily="2" charset="2"/>
              </a:rPr>
              <a:t>] = </a:t>
            </a:r>
            <a:r>
              <a:rPr lang="en-US" altLang="en-US" sz="2400" i="1">
                <a:latin typeface="Times New Roman" panose="02020603050405020304" pitchFamily="18" charset="0"/>
                <a:sym typeface="Math3" pitchFamily="2" charset="2"/>
              </a:rPr>
              <a:t>P</a:t>
            </a:r>
            <a:r>
              <a:rPr lang="en-US" altLang="en-US" sz="2400">
                <a:latin typeface="Times New Roman" panose="02020603050405020304" pitchFamily="18" charset="0"/>
                <a:sym typeface="Math3" pitchFamily="2" charset="2"/>
              </a:rPr>
              <a:t>[</a:t>
            </a:r>
            <a:r>
              <a:rPr lang="en-US" altLang="en-US" sz="2400" i="1">
                <a:latin typeface="Times New Roman" panose="02020603050405020304" pitchFamily="18" charset="0"/>
                <a:sym typeface="Math3" pitchFamily="2" charset="2"/>
              </a:rPr>
              <a:t>A</a:t>
            </a:r>
            <a:r>
              <a:rPr lang="en-US" altLang="en-US" sz="2400">
                <a:latin typeface="Times New Roman" panose="02020603050405020304" pitchFamily="18" charset="0"/>
                <a:sym typeface="Math3" pitchFamily="2" charset="2"/>
              </a:rPr>
              <a:t>] + </a:t>
            </a:r>
            <a:r>
              <a:rPr lang="en-US" altLang="en-US" sz="2400" i="1">
                <a:latin typeface="Times New Roman" panose="02020603050405020304" pitchFamily="18" charset="0"/>
                <a:sym typeface="Math3" pitchFamily="2" charset="2"/>
              </a:rPr>
              <a:t>P</a:t>
            </a:r>
            <a:r>
              <a:rPr lang="en-US" altLang="en-US" sz="2400">
                <a:latin typeface="Times New Roman" panose="02020603050405020304" pitchFamily="18" charset="0"/>
                <a:sym typeface="Math3" pitchFamily="2" charset="2"/>
              </a:rPr>
              <a:t>[</a:t>
            </a:r>
            <a:r>
              <a:rPr lang="en-US" altLang="en-US" sz="2400" i="1">
                <a:latin typeface="Times New Roman" panose="02020603050405020304" pitchFamily="18" charset="0"/>
                <a:sym typeface="Math3" pitchFamily="2" charset="2"/>
              </a:rPr>
              <a:t>B</a:t>
            </a:r>
            <a:r>
              <a:rPr lang="en-US" altLang="en-US" sz="2400">
                <a:latin typeface="Times New Roman" panose="02020603050405020304" pitchFamily="18" charset="0"/>
                <a:sym typeface="Math3" pitchFamily="2" charset="2"/>
              </a:rPr>
              <a:t>] – </a:t>
            </a:r>
            <a:r>
              <a:rPr lang="en-US" altLang="en-US" sz="2400" i="1">
                <a:latin typeface="Times New Roman" panose="02020603050405020304" pitchFamily="18" charset="0"/>
                <a:sym typeface="Math3" pitchFamily="2" charset="2"/>
              </a:rPr>
              <a:t>P</a:t>
            </a:r>
            <a:r>
              <a:rPr lang="en-US" altLang="en-US" sz="2400">
                <a:latin typeface="Times New Roman" panose="02020603050405020304" pitchFamily="18" charset="0"/>
                <a:sym typeface="Math3" pitchFamily="2" charset="2"/>
              </a:rPr>
              <a:t>[</a:t>
            </a:r>
            <a:r>
              <a:rPr lang="en-US" altLang="en-US" sz="2400" i="1">
                <a:latin typeface="Times New Roman" panose="02020603050405020304" pitchFamily="18" charset="0"/>
                <a:sym typeface="Math3" pitchFamily="2" charset="2"/>
              </a:rPr>
              <a:t>A </a:t>
            </a:r>
            <a:r>
              <a:rPr lang="en-US" altLang="en-US" sz="2400">
                <a:latin typeface="Times New Roman" panose="02020603050405020304" pitchFamily="18" charset="0"/>
                <a:sym typeface="Math3" pitchFamily="2" charset="2"/>
              </a:rPr>
              <a:t>and</a:t>
            </a:r>
            <a:r>
              <a:rPr lang="en-US" altLang="en-US" sz="2400" i="1">
                <a:latin typeface="Times New Roman" panose="02020603050405020304" pitchFamily="18" charset="0"/>
                <a:sym typeface="Math3" pitchFamily="2" charset="2"/>
              </a:rPr>
              <a:t> B</a:t>
            </a:r>
            <a:r>
              <a:rPr lang="en-US" altLang="en-US" sz="2400">
                <a:latin typeface="Times New Roman" panose="02020603050405020304" pitchFamily="18" charset="0"/>
                <a:sym typeface="Math3" pitchFamily="2" charset="2"/>
              </a:rPr>
              <a:t>]</a:t>
            </a:r>
            <a:endParaRPr lang="en-US" altLang="en-US" sz="2400">
              <a:latin typeface="Times New Roman" panose="02020603050405020304" pitchFamily="18" charset="0"/>
              <a:sym typeface="Math3" pitchFamily="2" charset="2"/>
            </a:endParaRPr>
          </a:p>
        </p:txBody>
      </p:sp>
      <p:sp>
        <p:nvSpPr>
          <p:cNvPr id="66567" name="Rectangle 9"/>
          <p:cNvSpPr>
            <a:spLocks noChangeArrowheads="1"/>
          </p:cNvSpPr>
          <p:nvPr/>
        </p:nvSpPr>
        <p:spPr bwMode="auto">
          <a:xfrm>
            <a:off x="1458517" y="2782492"/>
            <a:ext cx="5644753" cy="2031206"/>
          </a:xfrm>
          <a:prstGeom prst="rect">
            <a:avLst/>
          </a:prstGeom>
          <a:noFill/>
          <a:ln w="381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CA" altLang="en-US" sz="240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64878" y="1464340"/>
            <a:ext cx="8424936" cy="994172"/>
          </a:xfrm>
        </p:spPr>
        <p:txBody>
          <a:bodyPr>
            <a:normAutofit fontScale="90000"/>
          </a:bodyPr>
          <a:lstStyle/>
          <a:p>
            <a:r>
              <a:rPr lang="en-US" altLang="en-US" sz="3100" dirty="0"/>
              <a:t>The additive rule (Mutually exclusive events) </a:t>
            </a:r>
            <a:r>
              <a:rPr lang="en-US" altLang="en-US" sz="3100" dirty="0">
                <a:latin typeface="Times New Roman" panose="02020603050405020304" pitchFamily="18" charset="0"/>
              </a:rPr>
              <a:t>if </a:t>
            </a:r>
            <a:r>
              <a:rPr lang="en-US" altLang="en-US" sz="3100" dirty="0">
                <a:latin typeface="Times New Roman" panose="02020603050405020304" pitchFamily="18" charset="0"/>
                <a:sym typeface="Math3" pitchFamily="2" charset="2"/>
              </a:rPr>
              <a:t> </a:t>
            </a:r>
            <a:r>
              <a:rPr lang="en-US" altLang="en-US" sz="3100" i="1" dirty="0">
                <a:latin typeface="Times New Roman" panose="02020603050405020304" pitchFamily="18" charset="0"/>
                <a:sym typeface="Math3" pitchFamily="2" charset="2"/>
              </a:rPr>
              <a:t>A </a:t>
            </a:r>
            <a:r>
              <a:rPr lang="en-US" altLang="en-US" sz="3100" dirty="0">
                <a:latin typeface="Times New Roman" panose="02020603050405020304" pitchFamily="18" charset="0"/>
                <a:sym typeface="Symbol" panose="05050102010706020507" pitchFamily="18" charset="2"/>
              </a:rPr>
              <a:t></a:t>
            </a:r>
            <a:r>
              <a:rPr lang="en-US" altLang="en-US" sz="3100" i="1" dirty="0">
                <a:latin typeface="Times New Roman" panose="02020603050405020304" pitchFamily="18" charset="0"/>
                <a:sym typeface="Math3" pitchFamily="2" charset="2"/>
              </a:rPr>
              <a:t> B</a:t>
            </a:r>
            <a:r>
              <a:rPr lang="en-US" altLang="en-US" sz="3100" dirty="0">
                <a:latin typeface="Times New Roman" panose="02020603050405020304" pitchFamily="18" charset="0"/>
                <a:sym typeface="Math3" pitchFamily="2" charset="2"/>
              </a:rPr>
              <a:t> = </a:t>
            </a:r>
            <a:r>
              <a:rPr lang="en-US" altLang="en-US" sz="3100" i="1" dirty="0">
                <a:latin typeface="Symbol" panose="05050102010706020507" pitchFamily="18" charset="2"/>
                <a:sym typeface="Math3" pitchFamily="2" charset="2"/>
              </a:rPr>
              <a:t>f</a:t>
            </a:r>
            <a:br>
              <a:rPr lang="en-US" altLang="en-US" sz="2700" i="1" dirty="0">
                <a:latin typeface="Symbol" panose="05050102010706020507" pitchFamily="18" charset="2"/>
                <a:sym typeface="Math3" pitchFamily="2" charset="2"/>
              </a:rPr>
            </a:br>
            <a:endParaRPr lang="en-US" altLang="en-US" sz="2700" b="1" dirty="0"/>
          </a:p>
        </p:txBody>
      </p:sp>
      <p:sp>
        <p:nvSpPr>
          <p:cNvPr id="60419" name="Rectangle 4"/>
          <p:cNvSpPr>
            <a:spLocks noChangeArrowheads="1"/>
          </p:cNvSpPr>
          <p:nvPr/>
        </p:nvSpPr>
        <p:spPr bwMode="auto">
          <a:xfrm>
            <a:off x="2065736" y="2738437"/>
            <a:ext cx="492561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a:latin typeface="Times New Roman" panose="02020603050405020304" pitchFamily="18" charset="0"/>
                <a:sym typeface="Math3" pitchFamily="2" charset="2"/>
              </a:rPr>
              <a:t>i.e.</a:t>
            </a:r>
            <a:endParaRPr lang="en-US" altLang="en-US" sz="2400">
              <a:latin typeface="Times New Roman" panose="02020603050405020304" pitchFamily="18" charset="0"/>
              <a:sym typeface="Math3" pitchFamily="2" charset="2"/>
            </a:endParaRPr>
          </a:p>
        </p:txBody>
      </p:sp>
      <p:sp>
        <p:nvSpPr>
          <p:cNvPr id="60420" name="Rectangle 5"/>
          <p:cNvSpPr>
            <a:spLocks noChangeArrowheads="1"/>
          </p:cNvSpPr>
          <p:nvPr/>
        </p:nvSpPr>
        <p:spPr bwMode="auto">
          <a:xfrm>
            <a:off x="1657351" y="4169569"/>
            <a:ext cx="429577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dirty="0">
                <a:latin typeface="Times New Roman" panose="02020603050405020304" pitchFamily="18" charset="0"/>
              </a:rPr>
              <a:t>if </a:t>
            </a:r>
            <a:r>
              <a:rPr lang="en-US" altLang="en-US" sz="2400" dirty="0">
                <a:latin typeface="Times New Roman" panose="02020603050405020304" pitchFamily="18" charset="0"/>
                <a:sym typeface="Math3" pitchFamily="2" charset="2"/>
              </a:rPr>
              <a:t> </a:t>
            </a:r>
            <a:r>
              <a:rPr lang="en-US" altLang="en-US" sz="2400" i="1" dirty="0">
                <a:latin typeface="Times New Roman" panose="02020603050405020304" pitchFamily="18" charset="0"/>
                <a:sym typeface="Math3" pitchFamily="2" charset="2"/>
              </a:rPr>
              <a:t>A </a:t>
            </a:r>
            <a:r>
              <a:rPr lang="en-US" altLang="en-US" sz="2400" dirty="0">
                <a:latin typeface="Times New Roman" panose="02020603050405020304" pitchFamily="18" charset="0"/>
                <a:sym typeface="Symbol" panose="05050102010706020507" pitchFamily="18" charset="2"/>
              </a:rPr>
              <a:t></a:t>
            </a:r>
            <a:r>
              <a:rPr lang="en-US" altLang="en-US" sz="2400" i="1" dirty="0">
                <a:latin typeface="Times New Roman" panose="02020603050405020304" pitchFamily="18" charset="0"/>
                <a:sym typeface="Math3" pitchFamily="2" charset="2"/>
              </a:rPr>
              <a:t> B</a:t>
            </a:r>
            <a:r>
              <a:rPr lang="en-US" altLang="en-US" sz="2400" dirty="0">
                <a:latin typeface="Times New Roman" panose="02020603050405020304" pitchFamily="18" charset="0"/>
                <a:sym typeface="Math3" pitchFamily="2" charset="2"/>
              </a:rPr>
              <a:t> = </a:t>
            </a:r>
            <a:r>
              <a:rPr lang="en-US" altLang="en-US" sz="2400" i="1" dirty="0">
                <a:latin typeface="Symbol" panose="05050102010706020507" pitchFamily="18" charset="2"/>
                <a:sym typeface="Math3" pitchFamily="2" charset="2"/>
              </a:rPr>
              <a:t>f</a:t>
            </a:r>
            <a:endParaRPr lang="en-US" altLang="en-US" sz="2400" i="1" dirty="0">
              <a:latin typeface="Symbol" panose="05050102010706020507" pitchFamily="18" charset="2"/>
              <a:sym typeface="Math3" pitchFamily="2" charset="2"/>
            </a:endParaRPr>
          </a:p>
          <a:p>
            <a:pPr eaLnBrk="1" hangingPunct="1">
              <a:spcBef>
                <a:spcPct val="20000"/>
              </a:spcBef>
            </a:pPr>
            <a:r>
              <a:rPr lang="en-US" altLang="en-US" sz="2400" i="1" dirty="0">
                <a:latin typeface="Times New Roman" panose="02020603050405020304" pitchFamily="18" charset="0"/>
                <a:sym typeface="Math3" pitchFamily="2" charset="2"/>
              </a:rPr>
              <a:t>(A </a:t>
            </a:r>
            <a:r>
              <a:rPr lang="en-US" altLang="en-US" sz="2400" dirty="0">
                <a:latin typeface="Times New Roman" panose="02020603050405020304" pitchFamily="18" charset="0"/>
                <a:sym typeface="Math3" pitchFamily="2" charset="2"/>
              </a:rPr>
              <a:t>and </a:t>
            </a:r>
            <a:r>
              <a:rPr lang="en-US" altLang="en-US" sz="2400" i="1" dirty="0">
                <a:latin typeface="Times New Roman" panose="02020603050405020304" pitchFamily="18" charset="0"/>
                <a:sym typeface="Math3" pitchFamily="2" charset="2"/>
              </a:rPr>
              <a:t>B </a:t>
            </a:r>
            <a:r>
              <a:rPr lang="en-US" altLang="en-US" sz="2400" dirty="0">
                <a:latin typeface="Times New Roman" panose="02020603050405020304" pitchFamily="18" charset="0"/>
                <a:sym typeface="Math3" pitchFamily="2" charset="2"/>
              </a:rPr>
              <a:t>mutually exclusive)</a:t>
            </a:r>
            <a:endParaRPr lang="en-US" altLang="en-US" sz="2400" i="1" dirty="0">
              <a:latin typeface="Times New Roman" panose="02020603050405020304" pitchFamily="18" charset="0"/>
              <a:sym typeface="Math3" pitchFamily="2" charset="2"/>
            </a:endParaRPr>
          </a:p>
        </p:txBody>
      </p:sp>
      <p:sp>
        <p:nvSpPr>
          <p:cNvPr id="60421" name="Rectangle 6"/>
          <p:cNvSpPr>
            <a:spLocks noChangeArrowheads="1"/>
          </p:cNvSpPr>
          <p:nvPr/>
        </p:nvSpPr>
        <p:spPr bwMode="auto">
          <a:xfrm>
            <a:off x="2014538" y="2258616"/>
            <a:ext cx="4925616"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i="1">
                <a:latin typeface="Times New Roman" panose="02020603050405020304" pitchFamily="18" charset="0"/>
              </a:rPr>
              <a:t>P</a:t>
            </a:r>
            <a:r>
              <a:rPr lang="en-US" altLang="en-US" sz="2400">
                <a:latin typeface="Times New Roman" panose="02020603050405020304" pitchFamily="18" charset="0"/>
              </a:rPr>
              <a:t>[</a:t>
            </a:r>
            <a:r>
              <a:rPr lang="en-US" altLang="en-US" sz="2400" i="1">
                <a:latin typeface="Times New Roman" panose="02020603050405020304" pitchFamily="18" charset="0"/>
              </a:rPr>
              <a:t>A </a:t>
            </a:r>
            <a:r>
              <a:rPr lang="en-US" altLang="en-US" sz="2400">
                <a:latin typeface="Times New Roman" panose="02020603050405020304" pitchFamily="18" charset="0"/>
                <a:sym typeface="Symbol" panose="05050102010706020507" pitchFamily="18" charset="2"/>
              </a:rPr>
              <a:t></a:t>
            </a:r>
            <a:r>
              <a:rPr lang="en-US" altLang="en-US" sz="2400">
                <a:latin typeface="Times New Roman" panose="02020603050405020304" pitchFamily="18" charset="0"/>
                <a:sym typeface="Math3" pitchFamily="2" charset="2"/>
              </a:rPr>
              <a:t> </a:t>
            </a:r>
            <a:r>
              <a:rPr lang="en-US" altLang="en-US" sz="2400" i="1">
                <a:latin typeface="Times New Roman" panose="02020603050405020304" pitchFamily="18" charset="0"/>
                <a:sym typeface="Math3" pitchFamily="2" charset="2"/>
              </a:rPr>
              <a:t>B</a:t>
            </a:r>
            <a:r>
              <a:rPr lang="en-US" altLang="en-US" sz="2400">
                <a:latin typeface="Times New Roman" panose="02020603050405020304" pitchFamily="18" charset="0"/>
                <a:sym typeface="Math3" pitchFamily="2" charset="2"/>
              </a:rPr>
              <a:t>] = </a:t>
            </a:r>
            <a:r>
              <a:rPr lang="en-US" altLang="en-US" sz="2400" i="1">
                <a:latin typeface="Times New Roman" panose="02020603050405020304" pitchFamily="18" charset="0"/>
                <a:sym typeface="Math3" pitchFamily="2" charset="2"/>
              </a:rPr>
              <a:t>P</a:t>
            </a:r>
            <a:r>
              <a:rPr lang="en-US" altLang="en-US" sz="2400">
                <a:latin typeface="Times New Roman" panose="02020603050405020304" pitchFamily="18" charset="0"/>
                <a:sym typeface="Math3" pitchFamily="2" charset="2"/>
              </a:rPr>
              <a:t>[</a:t>
            </a:r>
            <a:r>
              <a:rPr lang="en-US" altLang="en-US" sz="2400" i="1">
                <a:latin typeface="Times New Roman" panose="02020603050405020304" pitchFamily="18" charset="0"/>
                <a:sym typeface="Math3" pitchFamily="2" charset="2"/>
              </a:rPr>
              <a:t>A</a:t>
            </a:r>
            <a:r>
              <a:rPr lang="en-US" altLang="en-US" sz="2400">
                <a:latin typeface="Times New Roman" panose="02020603050405020304" pitchFamily="18" charset="0"/>
                <a:sym typeface="Math3" pitchFamily="2" charset="2"/>
              </a:rPr>
              <a:t>] + </a:t>
            </a:r>
            <a:r>
              <a:rPr lang="en-US" altLang="en-US" sz="2400" i="1">
                <a:latin typeface="Times New Roman" panose="02020603050405020304" pitchFamily="18" charset="0"/>
                <a:sym typeface="Math3" pitchFamily="2" charset="2"/>
              </a:rPr>
              <a:t>P</a:t>
            </a:r>
            <a:r>
              <a:rPr lang="en-US" altLang="en-US" sz="2400">
                <a:latin typeface="Times New Roman" panose="02020603050405020304" pitchFamily="18" charset="0"/>
                <a:sym typeface="Math3" pitchFamily="2" charset="2"/>
              </a:rPr>
              <a:t>[</a:t>
            </a:r>
            <a:r>
              <a:rPr lang="en-US" altLang="en-US" sz="2400" i="1">
                <a:latin typeface="Times New Roman" panose="02020603050405020304" pitchFamily="18" charset="0"/>
                <a:sym typeface="Math3" pitchFamily="2" charset="2"/>
              </a:rPr>
              <a:t>B</a:t>
            </a:r>
            <a:r>
              <a:rPr lang="en-US" altLang="en-US" sz="2400">
                <a:latin typeface="Times New Roman" panose="02020603050405020304" pitchFamily="18" charset="0"/>
                <a:sym typeface="Math3" pitchFamily="2" charset="2"/>
              </a:rPr>
              <a:t>]</a:t>
            </a:r>
            <a:endParaRPr lang="en-US" altLang="en-US" sz="2400">
              <a:latin typeface="Times New Roman" panose="02020603050405020304" pitchFamily="18" charset="0"/>
              <a:sym typeface="Math3" pitchFamily="2" charset="2"/>
            </a:endParaRPr>
          </a:p>
        </p:txBody>
      </p:sp>
      <p:sp>
        <p:nvSpPr>
          <p:cNvPr id="60422" name="Rectangle 8"/>
          <p:cNvSpPr>
            <a:spLocks noChangeArrowheads="1"/>
          </p:cNvSpPr>
          <p:nvPr/>
        </p:nvSpPr>
        <p:spPr bwMode="auto">
          <a:xfrm>
            <a:off x="1965009" y="3265884"/>
            <a:ext cx="3349942"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i="1">
                <a:latin typeface="Times New Roman" panose="02020603050405020304" pitchFamily="18" charset="0"/>
              </a:rPr>
              <a:t>P</a:t>
            </a:r>
            <a:r>
              <a:rPr lang="en-US" altLang="en-US" sz="2400">
                <a:latin typeface="Times New Roman" panose="02020603050405020304" pitchFamily="18" charset="0"/>
              </a:rPr>
              <a:t>[</a:t>
            </a:r>
            <a:r>
              <a:rPr lang="en-US" altLang="en-US" sz="2400" i="1">
                <a:latin typeface="Times New Roman" panose="02020603050405020304" pitchFamily="18" charset="0"/>
              </a:rPr>
              <a:t>A </a:t>
            </a:r>
            <a:r>
              <a:rPr lang="en-US" altLang="en-US" sz="2400">
                <a:latin typeface="Times New Roman" panose="02020603050405020304" pitchFamily="18" charset="0"/>
              </a:rPr>
              <a:t>or</a:t>
            </a:r>
            <a:r>
              <a:rPr lang="en-US" altLang="en-US" sz="2400">
                <a:latin typeface="Times New Roman" panose="02020603050405020304" pitchFamily="18" charset="0"/>
                <a:sym typeface="Math3" pitchFamily="2" charset="2"/>
              </a:rPr>
              <a:t> </a:t>
            </a:r>
            <a:r>
              <a:rPr lang="en-US" altLang="en-US" sz="2400" i="1">
                <a:latin typeface="Times New Roman" panose="02020603050405020304" pitchFamily="18" charset="0"/>
                <a:sym typeface="Math3" pitchFamily="2" charset="2"/>
              </a:rPr>
              <a:t>B</a:t>
            </a:r>
            <a:r>
              <a:rPr lang="en-US" altLang="en-US" sz="2400">
                <a:latin typeface="Times New Roman" panose="02020603050405020304" pitchFamily="18" charset="0"/>
                <a:sym typeface="Math3" pitchFamily="2" charset="2"/>
              </a:rPr>
              <a:t>] = </a:t>
            </a:r>
            <a:r>
              <a:rPr lang="en-US" altLang="en-US" sz="2400" i="1">
                <a:latin typeface="Times New Roman" panose="02020603050405020304" pitchFamily="18" charset="0"/>
                <a:sym typeface="Math3" pitchFamily="2" charset="2"/>
              </a:rPr>
              <a:t>P</a:t>
            </a:r>
            <a:r>
              <a:rPr lang="en-US" altLang="en-US" sz="2400">
                <a:latin typeface="Times New Roman" panose="02020603050405020304" pitchFamily="18" charset="0"/>
                <a:sym typeface="Math3" pitchFamily="2" charset="2"/>
              </a:rPr>
              <a:t>[</a:t>
            </a:r>
            <a:r>
              <a:rPr lang="en-US" altLang="en-US" sz="2400" i="1">
                <a:latin typeface="Times New Roman" panose="02020603050405020304" pitchFamily="18" charset="0"/>
                <a:sym typeface="Math3" pitchFamily="2" charset="2"/>
              </a:rPr>
              <a:t>A</a:t>
            </a:r>
            <a:r>
              <a:rPr lang="en-US" altLang="en-US" sz="2400">
                <a:latin typeface="Times New Roman" panose="02020603050405020304" pitchFamily="18" charset="0"/>
                <a:sym typeface="Math3" pitchFamily="2" charset="2"/>
              </a:rPr>
              <a:t>] + </a:t>
            </a:r>
            <a:r>
              <a:rPr lang="en-US" altLang="en-US" sz="2400" i="1">
                <a:latin typeface="Times New Roman" panose="02020603050405020304" pitchFamily="18" charset="0"/>
                <a:sym typeface="Math3" pitchFamily="2" charset="2"/>
              </a:rPr>
              <a:t>P</a:t>
            </a:r>
            <a:r>
              <a:rPr lang="en-US" altLang="en-US" sz="2400">
                <a:latin typeface="Times New Roman" panose="02020603050405020304" pitchFamily="18" charset="0"/>
                <a:sym typeface="Math3" pitchFamily="2" charset="2"/>
              </a:rPr>
              <a:t>[</a:t>
            </a:r>
            <a:r>
              <a:rPr lang="en-US" altLang="en-US" sz="2400" i="1">
                <a:latin typeface="Times New Roman" panose="02020603050405020304" pitchFamily="18" charset="0"/>
                <a:sym typeface="Math3" pitchFamily="2" charset="2"/>
              </a:rPr>
              <a:t>B</a:t>
            </a:r>
            <a:r>
              <a:rPr lang="en-US" altLang="en-US" sz="2400">
                <a:latin typeface="Times New Roman" panose="02020603050405020304" pitchFamily="18" charset="0"/>
                <a:sym typeface="Math3" pitchFamily="2" charset="2"/>
              </a:rPr>
              <a:t>]</a:t>
            </a:r>
            <a:endParaRPr lang="en-US" altLang="en-US" sz="2400">
              <a:latin typeface="Times New Roman" panose="02020603050405020304" pitchFamily="18" charset="0"/>
              <a:sym typeface="Math3" pitchFamily="2" charset="2"/>
            </a:endParaRPr>
          </a:p>
        </p:txBody>
      </p:sp>
      <p:sp>
        <p:nvSpPr>
          <p:cNvPr id="60423" name="Rectangle 9"/>
          <p:cNvSpPr>
            <a:spLocks noChangeArrowheads="1"/>
          </p:cNvSpPr>
          <p:nvPr/>
        </p:nvSpPr>
        <p:spPr bwMode="auto">
          <a:xfrm>
            <a:off x="1362075" y="2202657"/>
            <a:ext cx="4105275" cy="1732360"/>
          </a:xfrm>
          <a:prstGeom prst="rect">
            <a:avLst/>
          </a:prstGeom>
          <a:noFill/>
          <a:ln w="381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CA" altLang="en-US" sz="2400"/>
          </a:p>
        </p:txBody>
      </p:sp>
      <p:pic>
        <p:nvPicPr>
          <p:cNvPr id="3" name="Picture 2"/>
          <p:cNvPicPr>
            <a:picLocks noChangeAspect="1"/>
          </p:cNvPicPr>
          <p:nvPr/>
        </p:nvPicPr>
        <p:blipFill>
          <a:blip r:embed="rId1"/>
          <a:stretch>
            <a:fillRect/>
          </a:stretch>
        </p:blipFill>
        <p:spPr>
          <a:xfrm>
            <a:off x="5543047" y="3662075"/>
            <a:ext cx="3600953" cy="2064832"/>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11" name="Object 4"/>
          <p:cNvGraphicFramePr>
            <a:graphicFrameLocks noGrp="1" noChangeAspect="1"/>
          </p:cNvGraphicFramePr>
          <p:nvPr>
            <p:ph sz="half" idx="2"/>
          </p:nvPr>
        </p:nvGraphicFramePr>
        <p:xfrm>
          <a:off x="944648" y="1740099"/>
          <a:ext cx="1341835" cy="528638"/>
        </p:xfrm>
        <a:graphic>
          <a:graphicData uri="http://schemas.openxmlformats.org/presentationml/2006/ole">
            <mc:AlternateContent xmlns:mc="http://schemas.openxmlformats.org/markup-compatibility/2006">
              <mc:Choice xmlns:v="urn:schemas-microsoft-com:vml" Requires="v">
                <p:oleObj spid="_x0000_s8193" name="Equation" r:id="rId1" imgW="419100" imgH="165100" progId="Equation.DSMT4">
                  <p:embed/>
                </p:oleObj>
              </mc:Choice>
              <mc:Fallback>
                <p:oleObj name="Equation" r:id="rId1" imgW="419100" imgH="1651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648" y="1740099"/>
                        <a:ext cx="1341835" cy="528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8612" name="Group 19"/>
          <p:cNvGrpSpPr/>
          <p:nvPr/>
        </p:nvGrpSpPr>
        <p:grpSpPr bwMode="auto">
          <a:xfrm>
            <a:off x="2300289" y="1819276"/>
            <a:ext cx="4436269" cy="2113360"/>
            <a:chOff x="1083" y="1524"/>
            <a:chExt cx="3726" cy="1775"/>
          </a:xfrm>
        </p:grpSpPr>
        <p:graphicFrame>
          <p:nvGraphicFramePr>
            <p:cNvPr id="68616" name="Object 6"/>
            <p:cNvGraphicFramePr>
              <a:graphicFrameLocks noChangeAspect="1"/>
            </p:cNvGraphicFramePr>
            <p:nvPr/>
          </p:nvGraphicFramePr>
          <p:xfrm>
            <a:off x="4016" y="1770"/>
            <a:ext cx="242" cy="263"/>
          </p:xfrm>
          <a:graphic>
            <a:graphicData uri="http://schemas.openxmlformats.org/presentationml/2006/ole">
              <mc:AlternateContent xmlns:mc="http://schemas.openxmlformats.org/markup-compatibility/2006">
                <mc:Choice xmlns:v="urn:schemas-microsoft-com:vml" Requires="v">
                  <p:oleObj spid="_x0000_s8194" name="Equation" r:id="rId3" imgW="152400" imgH="165100" progId="Equation.DSMT4">
                    <p:embed/>
                  </p:oleObj>
                </mc:Choice>
                <mc:Fallback>
                  <p:oleObj name="Equation" r:id="rId3" imgW="152400" imgH="1651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6" y="1770"/>
                          <a:ext cx="242"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17" name="Rectangle 8"/>
            <p:cNvSpPr>
              <a:spLocks noChangeArrowheads="1"/>
            </p:cNvSpPr>
            <p:nvPr/>
          </p:nvSpPr>
          <p:spPr bwMode="auto">
            <a:xfrm>
              <a:off x="1083" y="1524"/>
              <a:ext cx="3726" cy="177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CA" altLang="en-US" sz="2400"/>
            </a:p>
          </p:txBody>
        </p:sp>
        <p:sp>
          <p:nvSpPr>
            <p:cNvPr id="68618" name="Oval 9"/>
            <p:cNvSpPr>
              <a:spLocks noChangeArrowheads="1"/>
            </p:cNvSpPr>
            <p:nvPr/>
          </p:nvSpPr>
          <p:spPr bwMode="auto">
            <a:xfrm>
              <a:off x="2636" y="1857"/>
              <a:ext cx="1373" cy="1209"/>
            </a:xfrm>
            <a:prstGeom prst="ellipse">
              <a:avLst/>
            </a:prstGeom>
            <a:solidFill>
              <a:srgbClr val="808080"/>
            </a:solidFill>
            <a:ln w="9525">
              <a:solidFill>
                <a:schemeClr val="tx1"/>
              </a:solidFill>
              <a:round/>
            </a:ln>
          </p:spPr>
          <p:txBody>
            <a:bodyPr wrap="none" anchor="ctr"/>
            <a:lstStyle/>
            <a:p>
              <a:pPr eaLnBrk="1" hangingPunct="1"/>
              <a:endParaRPr lang="en-CA" altLang="en-US" sz="2400"/>
            </a:p>
          </p:txBody>
        </p:sp>
        <p:sp>
          <p:nvSpPr>
            <p:cNvPr id="68619" name="Oval 10"/>
            <p:cNvSpPr>
              <a:spLocks noChangeArrowheads="1"/>
            </p:cNvSpPr>
            <p:nvPr/>
          </p:nvSpPr>
          <p:spPr bwMode="auto">
            <a:xfrm>
              <a:off x="1746" y="1840"/>
              <a:ext cx="1373" cy="1209"/>
            </a:xfrm>
            <a:prstGeom prst="ellipse">
              <a:avLst/>
            </a:prstGeom>
            <a:solidFill>
              <a:srgbClr val="808080"/>
            </a:solidFill>
            <a:ln w="9525">
              <a:solidFill>
                <a:schemeClr val="tx1"/>
              </a:solidFill>
              <a:round/>
            </a:ln>
          </p:spPr>
          <p:txBody>
            <a:bodyPr wrap="none" anchor="ctr"/>
            <a:lstStyle/>
            <a:p>
              <a:pPr eaLnBrk="1" hangingPunct="1"/>
              <a:endParaRPr lang="en-CA" altLang="en-US" sz="2400"/>
            </a:p>
          </p:txBody>
        </p:sp>
        <p:sp>
          <p:nvSpPr>
            <p:cNvPr id="68620" name="Oval 11"/>
            <p:cNvSpPr>
              <a:spLocks noChangeArrowheads="1"/>
            </p:cNvSpPr>
            <p:nvPr/>
          </p:nvSpPr>
          <p:spPr bwMode="auto">
            <a:xfrm>
              <a:off x="2633" y="1855"/>
              <a:ext cx="1373" cy="1209"/>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CA" altLang="en-US" sz="2400"/>
            </a:p>
          </p:txBody>
        </p:sp>
        <p:graphicFrame>
          <p:nvGraphicFramePr>
            <p:cNvPr id="68621" name="Object 12"/>
            <p:cNvGraphicFramePr>
              <a:graphicFrameLocks noChangeAspect="1"/>
            </p:cNvGraphicFramePr>
            <p:nvPr/>
          </p:nvGraphicFramePr>
          <p:xfrm>
            <a:off x="1604" y="1752"/>
            <a:ext cx="242" cy="262"/>
          </p:xfrm>
          <a:graphic>
            <a:graphicData uri="http://schemas.openxmlformats.org/presentationml/2006/ole">
              <mc:AlternateContent xmlns:mc="http://schemas.openxmlformats.org/markup-compatibility/2006">
                <mc:Choice xmlns:v="urn:schemas-microsoft-com:vml" Requires="v">
                  <p:oleObj spid="_x0000_s8195" name="Equation" r:id="rId5" imgW="152400" imgH="165100" progId="Equation.DSMT4">
                    <p:embed/>
                  </p:oleObj>
                </mc:Choice>
                <mc:Fallback>
                  <p:oleObj name="Equation" r:id="rId5" imgW="152400" imgH="165100"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4" y="1752"/>
                          <a:ext cx="242"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22" name="Object 15"/>
            <p:cNvGraphicFramePr>
              <a:graphicFrameLocks noChangeAspect="1"/>
            </p:cNvGraphicFramePr>
            <p:nvPr/>
          </p:nvGraphicFramePr>
          <p:xfrm>
            <a:off x="2606" y="2322"/>
            <a:ext cx="524" cy="216"/>
          </p:xfrm>
          <a:graphic>
            <a:graphicData uri="http://schemas.openxmlformats.org/presentationml/2006/ole">
              <mc:AlternateContent xmlns:mc="http://schemas.openxmlformats.org/markup-compatibility/2006">
                <mc:Choice xmlns:v="urn:schemas-microsoft-com:vml" Requires="v">
                  <p:oleObj spid="_x0000_s8196" name="Equation" r:id="rId7" imgW="419100" imgH="165100" progId="Equation.DSMT4">
                    <p:embed/>
                  </p:oleObj>
                </mc:Choice>
                <mc:Fallback>
                  <p:oleObj name="Equation" r:id="rId7" imgW="419100" imgH="165100" progId="Equation.DSMT4">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6" y="2322"/>
                          <a:ext cx="524"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8613" name="Rectangle 16"/>
          <p:cNvSpPr>
            <a:spLocks noChangeArrowheads="1"/>
          </p:cNvSpPr>
          <p:nvPr/>
        </p:nvSpPr>
        <p:spPr bwMode="auto">
          <a:xfrm>
            <a:off x="251520" y="4229101"/>
            <a:ext cx="8787705" cy="1065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en-US" sz="2400" dirty="0"/>
              <a:t>When P[A] is added to P[B] the outcome in A </a:t>
            </a:r>
            <a:r>
              <a:rPr lang="en-US" altLang="en-US" sz="2400" dirty="0">
                <a:sym typeface="Symbol" panose="05050102010706020507" pitchFamily="18" charset="2"/>
              </a:rPr>
              <a:t></a:t>
            </a:r>
            <a:r>
              <a:rPr lang="en-US" altLang="en-US" sz="2400" dirty="0"/>
              <a:t> B are counted twice</a:t>
            </a:r>
            <a:endParaRPr lang="en-US" altLang="en-US" sz="2400" dirty="0"/>
          </a:p>
        </p:txBody>
      </p:sp>
      <p:sp>
        <p:nvSpPr>
          <p:cNvPr id="68614" name="Rectangle 20"/>
          <p:cNvSpPr>
            <a:spLocks noGrp="1" noChangeArrowheads="1"/>
          </p:cNvSpPr>
          <p:nvPr>
            <p:ph type="body" idx="1"/>
          </p:nvPr>
        </p:nvSpPr>
        <p:spPr>
          <a:xfrm>
            <a:off x="657225" y="5916859"/>
            <a:ext cx="5163767" cy="490538"/>
          </a:xfrm>
          <a:noFill/>
        </p:spPr>
        <p:txBody>
          <a:bodyPr>
            <a:normAutofit fontScale="92500" lnSpcReduction="10000"/>
          </a:bodyPr>
          <a:lstStyle/>
          <a:p>
            <a:pPr marL="0" indent="0">
              <a:buNone/>
            </a:pPr>
            <a:r>
              <a:rPr lang="en-US" altLang="en-US" i="1" dirty="0"/>
              <a:t>P</a:t>
            </a:r>
            <a:r>
              <a:rPr lang="en-US" altLang="en-US" dirty="0"/>
              <a:t>[</a:t>
            </a:r>
            <a:r>
              <a:rPr lang="en-US" altLang="en-US" i="1" dirty="0"/>
              <a:t>A </a:t>
            </a:r>
            <a:r>
              <a:rPr lang="en-US" altLang="en-US" dirty="0">
                <a:sym typeface="Symbol" panose="05050102010706020507" pitchFamily="18" charset="2"/>
              </a:rPr>
              <a:t></a:t>
            </a:r>
            <a:r>
              <a:rPr lang="en-US" altLang="en-US" dirty="0">
                <a:sym typeface="Math3" pitchFamily="2" charset="2"/>
              </a:rPr>
              <a:t> </a:t>
            </a:r>
            <a:r>
              <a:rPr lang="en-US" altLang="en-US" i="1" dirty="0">
                <a:sym typeface="Math3" pitchFamily="2" charset="2"/>
              </a:rPr>
              <a:t>B</a:t>
            </a:r>
            <a:r>
              <a:rPr lang="en-US" altLang="en-US" dirty="0">
                <a:sym typeface="Math3" pitchFamily="2" charset="2"/>
              </a:rPr>
              <a:t>] = </a:t>
            </a:r>
            <a:r>
              <a:rPr lang="en-US" altLang="en-US" i="1" dirty="0">
                <a:sym typeface="Math3" pitchFamily="2" charset="2"/>
              </a:rPr>
              <a:t>P</a:t>
            </a:r>
            <a:r>
              <a:rPr lang="en-US" altLang="en-US" dirty="0">
                <a:sym typeface="Math3" pitchFamily="2" charset="2"/>
              </a:rPr>
              <a:t>[</a:t>
            </a:r>
            <a:r>
              <a:rPr lang="en-US" altLang="en-US" i="1" dirty="0">
                <a:sym typeface="Math3" pitchFamily="2" charset="2"/>
              </a:rPr>
              <a:t>A</a:t>
            </a:r>
            <a:r>
              <a:rPr lang="en-US" altLang="en-US" dirty="0">
                <a:sym typeface="Math3" pitchFamily="2" charset="2"/>
              </a:rPr>
              <a:t>] + </a:t>
            </a:r>
            <a:r>
              <a:rPr lang="en-US" altLang="en-US" i="1" dirty="0">
                <a:sym typeface="Math3" pitchFamily="2" charset="2"/>
              </a:rPr>
              <a:t>P</a:t>
            </a:r>
            <a:r>
              <a:rPr lang="en-US" altLang="en-US" dirty="0">
                <a:sym typeface="Math3" pitchFamily="2" charset="2"/>
              </a:rPr>
              <a:t>[</a:t>
            </a:r>
            <a:r>
              <a:rPr lang="en-US" altLang="en-US" i="1" dirty="0">
                <a:sym typeface="Math3" pitchFamily="2" charset="2"/>
              </a:rPr>
              <a:t>B</a:t>
            </a:r>
            <a:r>
              <a:rPr lang="en-US" altLang="en-US" dirty="0">
                <a:sym typeface="Math3" pitchFamily="2" charset="2"/>
              </a:rPr>
              <a:t>] – </a:t>
            </a:r>
            <a:r>
              <a:rPr lang="en-US" altLang="en-US" i="1" dirty="0">
                <a:sym typeface="Math3" pitchFamily="2" charset="2"/>
              </a:rPr>
              <a:t>P</a:t>
            </a:r>
            <a:r>
              <a:rPr lang="en-US" altLang="en-US" dirty="0">
                <a:sym typeface="Math3" pitchFamily="2" charset="2"/>
              </a:rPr>
              <a:t>[</a:t>
            </a:r>
            <a:r>
              <a:rPr lang="en-US" altLang="en-US" i="1" dirty="0">
                <a:sym typeface="Math3" pitchFamily="2" charset="2"/>
              </a:rPr>
              <a:t>A </a:t>
            </a:r>
            <a:r>
              <a:rPr lang="en-US" altLang="en-US" dirty="0">
                <a:sym typeface="Symbol" panose="05050102010706020507" pitchFamily="18" charset="2"/>
              </a:rPr>
              <a:t></a:t>
            </a:r>
            <a:r>
              <a:rPr lang="en-US" altLang="en-US" i="1" dirty="0">
                <a:sym typeface="Math3" pitchFamily="2" charset="2"/>
              </a:rPr>
              <a:t> B</a:t>
            </a:r>
            <a:r>
              <a:rPr lang="en-US" altLang="en-US" dirty="0">
                <a:sym typeface="Math3" pitchFamily="2" charset="2"/>
              </a:rPr>
              <a:t>]</a:t>
            </a:r>
            <a:endParaRPr lang="en-US" altLang="en-US" dirty="0">
              <a:sym typeface="Math3" pitchFamily="2" charset="2"/>
            </a:endParaRPr>
          </a:p>
        </p:txBody>
      </p:sp>
      <p:sp>
        <p:nvSpPr>
          <p:cNvPr id="68615" name="Rectangle 21"/>
          <p:cNvSpPr>
            <a:spLocks noChangeArrowheads="1"/>
          </p:cNvSpPr>
          <p:nvPr/>
        </p:nvSpPr>
        <p:spPr bwMode="auto">
          <a:xfrm>
            <a:off x="826596" y="5294803"/>
            <a:ext cx="4368403"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pPr>
            <a:r>
              <a:rPr lang="en-US" altLang="en-US" sz="2400" dirty="0">
                <a:latin typeface="Times New Roman" panose="02020603050405020304" pitchFamily="18" charset="0"/>
              </a:rPr>
              <a:t>hence</a:t>
            </a:r>
            <a:endParaRPr lang="en-US" altLang="en-US" sz="2400" dirty="0">
              <a:latin typeface="Symbol" panose="05050102010706020507" pitchFamily="18" charset="2"/>
              <a:sym typeface="Math3" pitchFamily="2" charset="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58" name="Object 3"/>
          <p:cNvGraphicFramePr>
            <a:graphicFrameLocks noChangeAspect="1"/>
          </p:cNvGraphicFramePr>
          <p:nvPr/>
        </p:nvGraphicFramePr>
        <p:xfrm>
          <a:off x="2843808" y="577453"/>
          <a:ext cx="3860006" cy="428625"/>
        </p:xfrm>
        <a:graphic>
          <a:graphicData uri="http://schemas.openxmlformats.org/presentationml/2006/ole">
            <mc:AlternateContent xmlns:mc="http://schemas.openxmlformats.org/markup-compatibility/2006">
              <mc:Choice xmlns:v="urn:schemas-microsoft-com:vml" Requires="v">
                <p:oleObj spid="_x0000_s9217" name="Equation" r:id="rId1" imgW="2286000" imgH="254000" progId="Equation.DSMT4">
                  <p:embed/>
                </p:oleObj>
              </mc:Choice>
              <mc:Fallback>
                <p:oleObj name="Equation" r:id="rId1" imgW="2286000" imgH="254000" progId="Equation.DSMT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577453"/>
                        <a:ext cx="3860006"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59" name="Rectangle 4"/>
          <p:cNvSpPr>
            <a:spLocks noChangeArrowheads="1"/>
          </p:cNvSpPr>
          <p:nvPr/>
        </p:nvSpPr>
        <p:spPr bwMode="auto">
          <a:xfrm>
            <a:off x="2511028" y="283368"/>
            <a:ext cx="4525566" cy="1016794"/>
          </a:xfrm>
          <a:prstGeom prst="rect">
            <a:avLst/>
          </a:prstGeom>
          <a:noFill/>
          <a:ln w="508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CA" altLang="en-US" sz="2400"/>
          </a:p>
        </p:txBody>
      </p:sp>
      <p:sp>
        <p:nvSpPr>
          <p:cNvPr id="70660" name="Rectangle 5"/>
          <p:cNvSpPr>
            <a:spLocks noChangeArrowheads="1"/>
          </p:cNvSpPr>
          <p:nvPr/>
        </p:nvSpPr>
        <p:spPr bwMode="auto">
          <a:xfrm>
            <a:off x="107504" y="1421458"/>
            <a:ext cx="8928992" cy="4859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2400" dirty="0">
                <a:latin typeface="+mj-lt"/>
                <a:ea typeface="+mj-ea"/>
                <a:cs typeface="+mj-cs"/>
              </a:rPr>
              <a:t>Example:</a:t>
            </a:r>
            <a:br>
              <a:rPr lang="en-US" altLang="en-US" sz="2400" dirty="0">
                <a:latin typeface="+mj-lt"/>
                <a:ea typeface="+mj-ea"/>
                <a:cs typeface="+mj-cs"/>
              </a:rPr>
            </a:br>
            <a:r>
              <a:rPr lang="en-US" altLang="en-US" sz="2400" dirty="0">
                <a:latin typeface="+mj-lt"/>
                <a:ea typeface="+mj-ea"/>
                <a:cs typeface="+mj-cs"/>
              </a:rPr>
              <a:t>Bangalore and Mohali are two of the cities competing for the National university games. (There are also many others). </a:t>
            </a:r>
            <a:endParaRPr lang="en-US" altLang="en-US" sz="2400" dirty="0">
              <a:latin typeface="+mj-lt"/>
              <a:ea typeface="+mj-ea"/>
              <a:cs typeface="+mj-cs"/>
            </a:endParaRPr>
          </a:p>
          <a:p>
            <a:pPr eaLnBrk="1" hangingPunct="1"/>
            <a:endParaRPr lang="en-US" altLang="en-US" sz="2400" dirty="0">
              <a:latin typeface="+mj-lt"/>
              <a:ea typeface="+mj-ea"/>
              <a:cs typeface="+mj-cs"/>
            </a:endParaRPr>
          </a:p>
          <a:p>
            <a:pPr eaLnBrk="1" hangingPunct="1"/>
            <a:r>
              <a:rPr lang="en-US" altLang="en-US" sz="2400" dirty="0">
                <a:latin typeface="+mj-lt"/>
                <a:ea typeface="+mj-ea"/>
                <a:cs typeface="+mj-cs"/>
              </a:rPr>
              <a:t>The organizers are narrowing the competition to the final 5 cities.</a:t>
            </a:r>
            <a:br>
              <a:rPr lang="en-US" altLang="en-US" sz="2400" dirty="0">
                <a:latin typeface="+mj-lt"/>
                <a:ea typeface="+mj-ea"/>
                <a:cs typeface="+mj-cs"/>
              </a:rPr>
            </a:br>
            <a:endParaRPr lang="en-US" altLang="en-US" sz="2400" dirty="0">
              <a:latin typeface="+mj-lt"/>
              <a:ea typeface="+mj-ea"/>
              <a:cs typeface="+mj-cs"/>
            </a:endParaRPr>
          </a:p>
          <a:p>
            <a:pPr eaLnBrk="1" hangingPunct="1"/>
            <a:r>
              <a:rPr lang="en-US" altLang="en-US" sz="2400" dirty="0">
                <a:latin typeface="+mj-lt"/>
                <a:ea typeface="+mj-ea"/>
                <a:cs typeface="+mj-cs"/>
              </a:rPr>
              <a:t>There is a 20% chance that Bangalore will be amongst the final 5. </a:t>
            </a:r>
            <a:endParaRPr lang="en-US" altLang="en-US" sz="2400" dirty="0">
              <a:latin typeface="+mj-lt"/>
              <a:ea typeface="+mj-ea"/>
              <a:cs typeface="+mj-cs"/>
            </a:endParaRPr>
          </a:p>
          <a:p>
            <a:pPr eaLnBrk="1" hangingPunct="1"/>
            <a:endParaRPr lang="en-US" altLang="en-US" sz="2400" dirty="0">
              <a:latin typeface="+mj-lt"/>
              <a:ea typeface="+mj-ea"/>
              <a:cs typeface="+mj-cs"/>
            </a:endParaRPr>
          </a:p>
          <a:p>
            <a:pPr eaLnBrk="1" hangingPunct="1"/>
            <a:r>
              <a:rPr lang="en-US" altLang="en-US" sz="2400" dirty="0">
                <a:latin typeface="+mj-lt"/>
                <a:ea typeface="+mj-ea"/>
                <a:cs typeface="+mj-cs"/>
              </a:rPr>
              <a:t>There is a 35% chance that Mohali will be amongst the final 5 and</a:t>
            </a:r>
            <a:endParaRPr lang="en-US" altLang="en-US" sz="2400" dirty="0">
              <a:latin typeface="+mj-lt"/>
              <a:ea typeface="+mj-ea"/>
              <a:cs typeface="+mj-cs"/>
            </a:endParaRPr>
          </a:p>
          <a:p>
            <a:pPr eaLnBrk="1" hangingPunct="1"/>
            <a:r>
              <a:rPr lang="en-US" altLang="en-US" sz="2400" dirty="0">
                <a:latin typeface="+mj-lt"/>
                <a:ea typeface="+mj-ea"/>
                <a:cs typeface="+mj-cs"/>
              </a:rPr>
              <a:t> an 8% chance that both Bangalore and Mohali will be amongst the final 5. </a:t>
            </a:r>
            <a:endParaRPr lang="en-US" altLang="en-US" sz="2400" dirty="0">
              <a:latin typeface="+mj-lt"/>
              <a:ea typeface="+mj-ea"/>
              <a:cs typeface="+mj-cs"/>
            </a:endParaRPr>
          </a:p>
          <a:p>
            <a:pPr eaLnBrk="1" hangingPunct="1"/>
            <a:r>
              <a:rPr lang="en-US" altLang="en-US" sz="2400" dirty="0">
                <a:latin typeface="+mj-lt"/>
                <a:ea typeface="+mj-ea"/>
                <a:cs typeface="+mj-cs"/>
              </a:rPr>
              <a:t> </a:t>
            </a:r>
            <a:endParaRPr lang="en-US" altLang="en-US" sz="2400" dirty="0">
              <a:latin typeface="+mj-lt"/>
              <a:ea typeface="+mj-ea"/>
              <a:cs typeface="+mj-cs"/>
            </a:endParaRPr>
          </a:p>
          <a:p>
            <a:pPr eaLnBrk="1" hangingPunct="1"/>
            <a:r>
              <a:rPr lang="en-US" altLang="en-US" sz="2400" dirty="0">
                <a:latin typeface="+mj-lt"/>
                <a:ea typeface="+mj-ea"/>
                <a:cs typeface="+mj-cs"/>
              </a:rPr>
              <a:t>What is the probability that </a:t>
            </a:r>
            <a:r>
              <a:rPr lang="en-US" altLang="en-US" sz="2400" dirty="0">
                <a:solidFill>
                  <a:srgbClr val="FF0000"/>
                </a:solidFill>
                <a:latin typeface="+mj-lt"/>
                <a:ea typeface="+mj-ea"/>
                <a:cs typeface="+mj-cs"/>
              </a:rPr>
              <a:t>Bangalore or Mohali </a:t>
            </a:r>
            <a:r>
              <a:rPr lang="en-US" altLang="en-US" sz="2400" dirty="0">
                <a:latin typeface="+mj-lt"/>
                <a:ea typeface="+mj-ea"/>
                <a:cs typeface="+mj-cs"/>
              </a:rPr>
              <a:t>will be amongst the final 5.</a:t>
            </a:r>
            <a:endParaRPr lang="en-US" altLang="en-US" sz="2400" dirty="0">
              <a:latin typeface="+mj-lt"/>
              <a:ea typeface="+mj-ea"/>
              <a:cs typeface="+mj-c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4"/>
          <p:cNvSpPr>
            <a:spLocks noChangeArrowheads="1"/>
          </p:cNvSpPr>
          <p:nvPr/>
        </p:nvSpPr>
        <p:spPr bwMode="auto">
          <a:xfrm>
            <a:off x="0" y="1556791"/>
            <a:ext cx="9144000" cy="3856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2800" b="1" dirty="0">
                <a:latin typeface="Times New Roman" panose="02020603050405020304" pitchFamily="18" charset="0"/>
              </a:rPr>
              <a:t>Solution:</a:t>
            </a:r>
            <a:br>
              <a:rPr lang="en-US" altLang="en-US" sz="2800" b="1" dirty="0">
                <a:latin typeface="Times New Roman" panose="02020603050405020304" pitchFamily="18" charset="0"/>
              </a:rPr>
            </a:br>
            <a:r>
              <a:rPr lang="en-US" altLang="en-US" sz="2800" dirty="0">
                <a:latin typeface="Times New Roman" panose="02020603050405020304" pitchFamily="18" charset="0"/>
              </a:rPr>
              <a:t>Let </a:t>
            </a:r>
            <a:r>
              <a:rPr lang="en-US" altLang="en-US" sz="2800" i="1" dirty="0">
                <a:latin typeface="Times New Roman" panose="02020603050405020304" pitchFamily="18" charset="0"/>
              </a:rPr>
              <a:t>A = </a:t>
            </a:r>
            <a:r>
              <a:rPr lang="en-US" altLang="en-US" sz="2800" dirty="0">
                <a:latin typeface="Times New Roman" panose="02020603050405020304" pitchFamily="18" charset="0"/>
              </a:rPr>
              <a:t>the event that Bangalore is amongst the </a:t>
            </a:r>
            <a:r>
              <a:rPr lang="en-US" altLang="en-US" sz="2800" b="1" dirty="0">
                <a:latin typeface="Times New Roman" panose="02020603050405020304" pitchFamily="18" charset="0"/>
              </a:rPr>
              <a:t>final 5</a:t>
            </a:r>
            <a:r>
              <a:rPr lang="en-US" altLang="en-US" sz="2800" dirty="0">
                <a:latin typeface="Times New Roman" panose="02020603050405020304" pitchFamily="18" charset="0"/>
              </a:rPr>
              <a:t>.</a:t>
            </a:r>
            <a:br>
              <a:rPr lang="en-US" altLang="en-US" sz="2800" dirty="0">
                <a:latin typeface="Times New Roman" panose="02020603050405020304" pitchFamily="18" charset="0"/>
              </a:rPr>
            </a:br>
            <a:r>
              <a:rPr lang="en-US" altLang="en-US" sz="2800" dirty="0">
                <a:latin typeface="Times New Roman" panose="02020603050405020304" pitchFamily="18" charset="0"/>
              </a:rPr>
              <a:t>Let </a:t>
            </a:r>
            <a:r>
              <a:rPr lang="en-US" altLang="en-US" sz="2800" i="1" dirty="0">
                <a:latin typeface="Times New Roman" panose="02020603050405020304" pitchFamily="18" charset="0"/>
              </a:rPr>
              <a:t>B </a:t>
            </a:r>
            <a:r>
              <a:rPr lang="en-US" altLang="en-US" sz="2800" dirty="0">
                <a:latin typeface="Times New Roman" panose="02020603050405020304" pitchFamily="18" charset="0"/>
              </a:rPr>
              <a:t>= the event that Mohali is amongst the </a:t>
            </a:r>
            <a:r>
              <a:rPr lang="en-US" altLang="en-US" sz="2800" b="1" dirty="0">
                <a:latin typeface="Times New Roman" panose="02020603050405020304" pitchFamily="18" charset="0"/>
              </a:rPr>
              <a:t>final 5</a:t>
            </a:r>
            <a:r>
              <a:rPr lang="en-US" altLang="en-US" sz="2800" dirty="0">
                <a:latin typeface="Times New Roman" panose="02020603050405020304" pitchFamily="18" charset="0"/>
              </a:rPr>
              <a:t>.</a:t>
            </a:r>
            <a:endParaRPr lang="en-US" altLang="en-US" sz="2800" dirty="0">
              <a:latin typeface="Times New Roman" panose="02020603050405020304" pitchFamily="18" charset="0"/>
            </a:endParaRPr>
          </a:p>
          <a:p>
            <a:pPr eaLnBrk="1" hangingPunct="1"/>
            <a:br>
              <a:rPr lang="en-US" altLang="en-US" sz="2800" dirty="0">
                <a:latin typeface="Times New Roman" panose="02020603050405020304" pitchFamily="18" charset="0"/>
              </a:rPr>
            </a:br>
            <a:r>
              <a:rPr lang="en-US" altLang="en-US" sz="2800" dirty="0">
                <a:latin typeface="Times New Roman" panose="02020603050405020304" pitchFamily="18" charset="0"/>
              </a:rPr>
              <a:t>Given </a:t>
            </a:r>
            <a:r>
              <a:rPr lang="en-US" altLang="en-US" sz="2800" i="1" dirty="0">
                <a:latin typeface="Times New Roman" panose="02020603050405020304" pitchFamily="18" charset="0"/>
              </a:rPr>
              <a:t>P</a:t>
            </a:r>
            <a:r>
              <a:rPr lang="en-US" altLang="en-US" sz="2800" dirty="0">
                <a:latin typeface="Times New Roman" panose="02020603050405020304" pitchFamily="18" charset="0"/>
              </a:rPr>
              <a:t>[</a:t>
            </a:r>
            <a:r>
              <a:rPr lang="en-US" altLang="en-US" sz="2800" i="1" dirty="0">
                <a:latin typeface="Times New Roman" panose="02020603050405020304" pitchFamily="18" charset="0"/>
              </a:rPr>
              <a:t>A</a:t>
            </a:r>
            <a:r>
              <a:rPr lang="en-US" altLang="en-US" sz="2800" dirty="0">
                <a:latin typeface="Times New Roman" panose="02020603050405020304" pitchFamily="18" charset="0"/>
              </a:rPr>
              <a:t>] = 0.20, </a:t>
            </a:r>
            <a:r>
              <a:rPr lang="en-US" altLang="en-US" sz="2800" i="1" dirty="0">
                <a:latin typeface="Times New Roman" panose="02020603050405020304" pitchFamily="18" charset="0"/>
              </a:rPr>
              <a:t>P</a:t>
            </a:r>
            <a:r>
              <a:rPr lang="en-US" altLang="en-US" sz="2800" dirty="0">
                <a:latin typeface="Times New Roman" panose="02020603050405020304" pitchFamily="18" charset="0"/>
              </a:rPr>
              <a:t>[</a:t>
            </a:r>
            <a:r>
              <a:rPr lang="en-US" altLang="en-US" sz="2800" i="1" dirty="0">
                <a:latin typeface="Times New Roman" panose="02020603050405020304" pitchFamily="18" charset="0"/>
              </a:rPr>
              <a:t>B</a:t>
            </a:r>
            <a:r>
              <a:rPr lang="en-US" altLang="en-US" sz="2800" dirty="0">
                <a:latin typeface="Times New Roman" panose="02020603050405020304" pitchFamily="18" charset="0"/>
              </a:rPr>
              <a:t>] = 0.35, and </a:t>
            </a:r>
            <a:r>
              <a:rPr lang="en-US" altLang="en-US" sz="2800" i="1" dirty="0">
                <a:latin typeface="Times New Roman" panose="02020603050405020304" pitchFamily="18" charset="0"/>
              </a:rPr>
              <a:t>P</a:t>
            </a:r>
            <a:r>
              <a:rPr lang="en-US" altLang="en-US" sz="2800" dirty="0">
                <a:latin typeface="Times New Roman" panose="02020603050405020304" pitchFamily="18" charset="0"/>
              </a:rPr>
              <a:t>[</a:t>
            </a:r>
            <a:r>
              <a:rPr lang="en-US" altLang="en-US" sz="2800" i="1" dirty="0">
                <a:latin typeface="Times New Roman" panose="02020603050405020304" pitchFamily="18" charset="0"/>
              </a:rPr>
              <a:t>A </a:t>
            </a:r>
            <a:r>
              <a:rPr lang="en-US"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800" i="1" dirty="0">
                <a:latin typeface="Times New Roman" panose="02020603050405020304" pitchFamily="18" charset="0"/>
              </a:rPr>
              <a:t> B</a:t>
            </a:r>
            <a:r>
              <a:rPr lang="en-US" altLang="en-US" sz="2800" dirty="0">
                <a:latin typeface="Times New Roman" panose="02020603050405020304" pitchFamily="18" charset="0"/>
              </a:rPr>
              <a:t>] = 0.08</a:t>
            </a:r>
            <a:br>
              <a:rPr lang="en-US" altLang="en-US" sz="2800" dirty="0">
                <a:latin typeface="Times New Roman" panose="02020603050405020304" pitchFamily="18" charset="0"/>
              </a:rPr>
            </a:br>
            <a:endParaRPr lang="en-US" altLang="en-US" sz="2800" dirty="0">
              <a:latin typeface="Times New Roman" panose="02020603050405020304" pitchFamily="18" charset="0"/>
            </a:endParaRPr>
          </a:p>
          <a:p>
            <a:pPr eaLnBrk="1" hangingPunct="1"/>
            <a:r>
              <a:rPr lang="en-US" altLang="en-US" sz="2800" dirty="0">
                <a:latin typeface="Times New Roman" panose="02020603050405020304" pitchFamily="18" charset="0"/>
              </a:rPr>
              <a:t>What is </a:t>
            </a:r>
            <a:r>
              <a:rPr lang="en-US" altLang="en-US" sz="2800" i="1" dirty="0">
                <a:latin typeface="Times New Roman" panose="02020603050405020304" pitchFamily="18" charset="0"/>
              </a:rPr>
              <a:t>P</a:t>
            </a:r>
            <a:r>
              <a:rPr lang="en-US" altLang="en-US" sz="2800" dirty="0">
                <a:latin typeface="Times New Roman" panose="02020603050405020304" pitchFamily="18" charset="0"/>
              </a:rPr>
              <a:t>[</a:t>
            </a:r>
            <a:r>
              <a:rPr lang="en-US" altLang="en-US" sz="2800" i="1" dirty="0">
                <a:latin typeface="Times New Roman" panose="02020603050405020304" pitchFamily="18" charset="0"/>
              </a:rPr>
              <a:t>A </a:t>
            </a:r>
            <a:r>
              <a:rPr lang="en-US" altLang="en-US" sz="2800" dirty="0">
                <a:latin typeface="Times New Roman" panose="02020603050405020304" pitchFamily="18" charset="0"/>
                <a:sym typeface="Symbol" panose="05050102010706020507" pitchFamily="18" charset="2"/>
              </a:rPr>
              <a:t></a:t>
            </a:r>
            <a:r>
              <a:rPr lang="en-US" altLang="en-US" sz="2800" i="1" dirty="0">
                <a:latin typeface="Times New Roman" panose="02020603050405020304" pitchFamily="18" charset="0"/>
              </a:rPr>
              <a:t> B</a:t>
            </a:r>
            <a:r>
              <a:rPr lang="en-US" altLang="en-US" sz="2800" dirty="0">
                <a:latin typeface="Times New Roman" panose="02020603050405020304" pitchFamily="18" charset="0"/>
              </a:rPr>
              <a:t>]?</a:t>
            </a:r>
            <a:br>
              <a:rPr lang="en-US" altLang="en-US" sz="2800" dirty="0">
                <a:latin typeface="Times New Roman" panose="02020603050405020304" pitchFamily="18" charset="0"/>
              </a:rPr>
            </a:br>
            <a:r>
              <a:rPr lang="en-US" altLang="en-US" sz="2800" b="1" dirty="0">
                <a:latin typeface="Times New Roman" panose="02020603050405020304" pitchFamily="18" charset="0"/>
              </a:rPr>
              <a:t>Note: “</a:t>
            </a:r>
            <a:r>
              <a:rPr lang="en-US" altLang="en-US" sz="2800" dirty="0">
                <a:latin typeface="Times New Roman" panose="02020603050405020304" pitchFamily="18" charset="0"/>
              </a:rPr>
              <a:t>and”</a:t>
            </a:r>
            <a:r>
              <a:rPr lang="en-US" altLang="en-US" sz="2800" b="1" dirty="0">
                <a:latin typeface="Times New Roman" panose="02020603050405020304" pitchFamily="18" charset="0"/>
              </a:rPr>
              <a:t> </a:t>
            </a:r>
            <a:r>
              <a:rPr lang="en-US" altLang="en-US" sz="2800" dirty="0">
                <a:latin typeface="Times New Roman" panose="02020603050405020304" pitchFamily="18" charset="0"/>
                <a:cs typeface="Times New Roman" panose="02020603050405020304" pitchFamily="18" charset="0"/>
              </a:rPr>
              <a:t>≡ </a:t>
            </a:r>
            <a:r>
              <a:rPr lang="en-US" alt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800" b="1" dirty="0">
                <a:latin typeface="Times New Roman" panose="02020603050405020304" pitchFamily="18" charset="0"/>
                <a:cs typeface="Times New Roman" panose="02020603050405020304" pitchFamily="18" charset="0"/>
                <a:sym typeface="Math3" pitchFamily="2" charset="2"/>
              </a:rPr>
              <a:t>, </a:t>
            </a:r>
            <a:r>
              <a:rPr lang="en-US" altLang="en-US" sz="2800" dirty="0">
                <a:latin typeface="Times New Roman" panose="02020603050405020304" pitchFamily="18" charset="0"/>
              </a:rPr>
              <a:t>“or” </a:t>
            </a:r>
            <a:r>
              <a:rPr lang="en-US" altLang="en-US" sz="2800" dirty="0">
                <a:latin typeface="Times New Roman" panose="02020603050405020304" pitchFamily="18" charset="0"/>
                <a:cs typeface="Times New Roman" panose="02020603050405020304" pitchFamily="18" charset="0"/>
              </a:rPr>
              <a:t>≡ </a:t>
            </a:r>
            <a:r>
              <a:rPr lang="en-US" altLang="en-US" sz="2800" dirty="0">
                <a:latin typeface="Times New Roman" panose="02020603050405020304" pitchFamily="18" charset="0"/>
                <a:sym typeface="Symbol" panose="05050102010706020507" pitchFamily="18" charset="2"/>
              </a:rPr>
              <a:t></a:t>
            </a:r>
            <a:r>
              <a:rPr lang="en-US" altLang="en-US" sz="2800" dirty="0">
                <a:latin typeface="Times New Roman" panose="02020603050405020304" pitchFamily="18" charset="0"/>
              </a:rPr>
              <a:t> .</a:t>
            </a:r>
            <a:endParaRPr lang="en-US" altLang="en-US" sz="2800" dirty="0">
              <a:latin typeface="Times New Roman" panose="02020603050405020304" pitchFamily="18" charset="0"/>
            </a:endParaRPr>
          </a:p>
        </p:txBody>
      </p:sp>
      <p:graphicFrame>
        <p:nvGraphicFramePr>
          <p:cNvPr id="72707" name="Object 5"/>
          <p:cNvGraphicFramePr>
            <a:graphicFrameLocks noChangeAspect="1"/>
          </p:cNvGraphicFramePr>
          <p:nvPr/>
        </p:nvGraphicFramePr>
        <p:xfrm>
          <a:off x="1619672" y="5413399"/>
          <a:ext cx="3860006" cy="428625"/>
        </p:xfrm>
        <a:graphic>
          <a:graphicData uri="http://schemas.openxmlformats.org/presentationml/2006/ole">
            <mc:AlternateContent xmlns:mc="http://schemas.openxmlformats.org/markup-compatibility/2006">
              <mc:Choice xmlns:v="urn:schemas-microsoft-com:vml" Requires="v">
                <p:oleObj spid="_x0000_s10241" name="Equation" r:id="rId1" imgW="2286000" imgH="254000" progId="Equation.DSMT4">
                  <p:embed/>
                </p:oleObj>
              </mc:Choice>
              <mc:Fallback>
                <p:oleObj name="Equation" r:id="rId1" imgW="2286000" imgH="254000" progId="Equation.DSMT4">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5413399"/>
                        <a:ext cx="3860006"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08" name="Object 6"/>
          <p:cNvGraphicFramePr>
            <a:graphicFrameLocks noChangeAspect="1"/>
          </p:cNvGraphicFramePr>
          <p:nvPr/>
        </p:nvGraphicFramePr>
        <p:xfrm>
          <a:off x="2051720" y="6165304"/>
          <a:ext cx="2765822" cy="300038"/>
        </p:xfrm>
        <a:graphic>
          <a:graphicData uri="http://schemas.openxmlformats.org/presentationml/2006/ole">
            <mc:AlternateContent xmlns:mc="http://schemas.openxmlformats.org/markup-compatibility/2006">
              <mc:Choice xmlns:v="urn:schemas-microsoft-com:vml" Requires="v">
                <p:oleObj spid="_x0000_s10242" name="Equation" r:id="rId3" imgW="1637665" imgH="177800" progId="Equation.DSMT4">
                  <p:embed/>
                </p:oleObj>
              </mc:Choice>
              <mc:Fallback>
                <p:oleObj name="Equation" r:id="rId3" imgW="1637665" imgH="1778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720" y="6165304"/>
                        <a:ext cx="2765822" cy="30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4"/>
          <p:cNvSpPr>
            <a:spLocks noChangeArrowheads="1"/>
          </p:cNvSpPr>
          <p:nvPr/>
        </p:nvSpPr>
        <p:spPr bwMode="auto">
          <a:xfrm>
            <a:off x="107505" y="404664"/>
            <a:ext cx="9036496" cy="6453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altLang="en-US" sz="2800" dirty="0">
                <a:solidFill>
                  <a:srgbClr val="FF0000"/>
                </a:solidFill>
                <a:latin typeface="Times New Roman" panose="02020603050405020304" pitchFamily="18" charset="0"/>
              </a:rPr>
              <a:t>Find the probability of drawing an ace or a spade from a deck of cards.</a:t>
            </a:r>
            <a:endParaRPr lang="en-US" altLang="en-US" sz="2800" dirty="0">
              <a:solidFill>
                <a:srgbClr val="FF0000"/>
              </a:solidFill>
              <a:latin typeface="Times New Roman" panose="02020603050405020304" pitchFamily="18" charset="0"/>
            </a:endParaRPr>
          </a:p>
          <a:p>
            <a:pPr eaLnBrk="1" hangingPunct="1"/>
            <a:endParaRPr lang="en-US" altLang="en-US" sz="2100" dirty="0">
              <a:latin typeface="Times New Roman" panose="02020603050405020304" pitchFamily="18" charset="0"/>
            </a:endParaRPr>
          </a:p>
          <a:p>
            <a:pPr eaLnBrk="1" hangingPunct="1"/>
            <a:r>
              <a:rPr lang="en-US" altLang="en-US" sz="2400" dirty="0">
                <a:latin typeface="Times New Roman" panose="02020603050405020304" pitchFamily="18" charset="0"/>
              </a:rPr>
              <a:t>There are 52 cards in a deck; 13 are spades, 4 are aces. </a:t>
            </a:r>
            <a:endParaRPr lang="en-US" altLang="en-US" sz="2400" dirty="0">
              <a:latin typeface="Times New Roman" panose="02020603050405020304" pitchFamily="18" charset="0"/>
            </a:endParaRPr>
          </a:p>
          <a:p>
            <a:pPr eaLnBrk="1" hangingPunct="1"/>
            <a:endParaRPr lang="en-US" altLang="en-US" sz="2400" dirty="0">
              <a:latin typeface="Times New Roman" panose="02020603050405020304" pitchFamily="18" charset="0"/>
            </a:endParaRPr>
          </a:p>
          <a:p>
            <a:pPr eaLnBrk="1" hangingPunct="1"/>
            <a:r>
              <a:rPr lang="en-US" altLang="en-US" sz="2400" dirty="0">
                <a:solidFill>
                  <a:schemeClr val="accent6"/>
                </a:solidFill>
                <a:latin typeface="Times New Roman" panose="02020603050405020304" pitchFamily="18" charset="0"/>
              </a:rPr>
              <a:t>Probability of a single card being spade is: 13/52 		 = 1/4.</a:t>
            </a:r>
            <a:endParaRPr lang="en-US" altLang="en-US" sz="2400" dirty="0">
              <a:solidFill>
                <a:schemeClr val="accent6"/>
              </a:solidFill>
              <a:latin typeface="Times New Roman" panose="02020603050405020304" pitchFamily="18" charset="0"/>
            </a:endParaRPr>
          </a:p>
          <a:p>
            <a:pPr eaLnBrk="1" hangingPunct="1"/>
            <a:r>
              <a:rPr lang="en-US" altLang="en-US" sz="2400" dirty="0">
                <a:solidFill>
                  <a:schemeClr val="accent6"/>
                </a:solidFill>
                <a:latin typeface="Times New Roman" panose="02020603050405020304" pitchFamily="18" charset="0"/>
              </a:rPr>
              <a:t>Probability of drawing an Ace is : 4/52  			 = 1/13.</a:t>
            </a:r>
            <a:endParaRPr lang="en-US" altLang="en-US" sz="2400" dirty="0">
              <a:solidFill>
                <a:schemeClr val="accent6"/>
              </a:solidFill>
              <a:latin typeface="Times New Roman" panose="02020603050405020304" pitchFamily="18" charset="0"/>
            </a:endParaRPr>
          </a:p>
          <a:p>
            <a:pPr eaLnBrk="1" hangingPunct="1"/>
            <a:endParaRPr lang="en-US" altLang="en-US" sz="2400" dirty="0">
              <a:solidFill>
                <a:schemeClr val="accent6"/>
              </a:solidFill>
              <a:latin typeface="Times New Roman" panose="02020603050405020304" pitchFamily="18" charset="0"/>
            </a:endParaRPr>
          </a:p>
          <a:p>
            <a:pPr eaLnBrk="1" hangingPunct="1"/>
            <a:r>
              <a:rPr lang="en-US" altLang="en-US" sz="2400" dirty="0">
                <a:solidFill>
                  <a:schemeClr val="accent6"/>
                </a:solidFill>
                <a:latin typeface="Times New Roman" panose="02020603050405020304" pitchFamily="18" charset="0"/>
              </a:rPr>
              <a:t>Probability of a single card being both Spade and Ace  	= 1/52.</a:t>
            </a:r>
            <a:endParaRPr lang="en-US" altLang="en-US" sz="2400" dirty="0">
              <a:solidFill>
                <a:schemeClr val="accent6"/>
              </a:solidFill>
              <a:latin typeface="Times New Roman" panose="02020603050405020304" pitchFamily="18" charset="0"/>
            </a:endParaRPr>
          </a:p>
          <a:p>
            <a:pPr eaLnBrk="1" hangingPunct="1"/>
            <a:br>
              <a:rPr lang="en-US" altLang="en-US" sz="2400" dirty="0">
                <a:latin typeface="Times New Roman" panose="02020603050405020304" pitchFamily="18" charset="0"/>
              </a:rPr>
            </a:br>
            <a:r>
              <a:rPr lang="en-US" altLang="en-US" sz="2400" dirty="0">
                <a:solidFill>
                  <a:srgbClr val="FF0000"/>
                </a:solidFill>
                <a:latin typeface="Times New Roman" panose="02020603050405020304" pitchFamily="18" charset="0"/>
              </a:rPr>
              <a:t>Let </a:t>
            </a:r>
            <a:r>
              <a:rPr lang="en-US" altLang="en-US" sz="2400" i="1" dirty="0">
                <a:solidFill>
                  <a:srgbClr val="FF0000"/>
                </a:solidFill>
                <a:latin typeface="Times New Roman" panose="02020603050405020304" pitchFamily="18" charset="0"/>
              </a:rPr>
              <a:t>A = </a:t>
            </a:r>
            <a:r>
              <a:rPr lang="en-US" altLang="en-US" sz="2400" dirty="0">
                <a:solidFill>
                  <a:srgbClr val="FF0000"/>
                </a:solidFill>
                <a:latin typeface="Times New Roman" panose="02020603050405020304" pitchFamily="18" charset="0"/>
              </a:rPr>
              <a:t>Event of drawing a spade .</a:t>
            </a:r>
            <a:br>
              <a:rPr lang="en-US" altLang="en-US" sz="2400" dirty="0">
                <a:solidFill>
                  <a:srgbClr val="FF0000"/>
                </a:solidFill>
                <a:latin typeface="Times New Roman" panose="02020603050405020304" pitchFamily="18" charset="0"/>
              </a:rPr>
            </a:br>
            <a:r>
              <a:rPr lang="en-US" altLang="en-US" sz="2400" dirty="0">
                <a:solidFill>
                  <a:srgbClr val="FF0000"/>
                </a:solidFill>
                <a:latin typeface="Times New Roman" panose="02020603050405020304" pitchFamily="18" charset="0"/>
              </a:rPr>
              <a:t>Let </a:t>
            </a:r>
            <a:r>
              <a:rPr lang="en-US" altLang="en-US" sz="2400" i="1" dirty="0">
                <a:solidFill>
                  <a:srgbClr val="FF0000"/>
                </a:solidFill>
                <a:latin typeface="Times New Roman" panose="02020603050405020304" pitchFamily="18" charset="0"/>
              </a:rPr>
              <a:t>B </a:t>
            </a:r>
            <a:r>
              <a:rPr lang="en-US" altLang="en-US" sz="2400" dirty="0">
                <a:solidFill>
                  <a:srgbClr val="FF0000"/>
                </a:solidFill>
                <a:latin typeface="Times New Roman" panose="02020603050405020304" pitchFamily="18" charset="0"/>
              </a:rPr>
              <a:t>= Event drawing Ace.</a:t>
            </a:r>
            <a:endParaRPr lang="en-US" altLang="en-US" sz="2400" dirty="0">
              <a:solidFill>
                <a:srgbClr val="FF0000"/>
              </a:solidFill>
              <a:latin typeface="Times New Roman" panose="02020603050405020304" pitchFamily="18" charset="0"/>
            </a:endParaRPr>
          </a:p>
          <a:p>
            <a:pPr eaLnBrk="1" hangingPunct="1"/>
            <a:endParaRPr lang="en-US" altLang="en-US" sz="2400" dirty="0">
              <a:latin typeface="Times New Roman" panose="02020603050405020304" pitchFamily="18" charset="0"/>
            </a:endParaRPr>
          </a:p>
          <a:p>
            <a:pPr eaLnBrk="1" hangingPunct="1"/>
            <a:r>
              <a:rPr lang="en-US" altLang="en-US" sz="2400" dirty="0">
                <a:latin typeface="Times New Roman" panose="02020603050405020304" pitchFamily="18" charset="0"/>
              </a:rPr>
              <a:t>Given </a:t>
            </a:r>
            <a:r>
              <a:rPr lang="en-US" altLang="en-US" sz="2400" i="1" dirty="0">
                <a:latin typeface="Times New Roman" panose="02020603050405020304" pitchFamily="18" charset="0"/>
              </a:rPr>
              <a:t>P</a:t>
            </a:r>
            <a:r>
              <a:rPr lang="en-US" altLang="en-US" sz="2400" dirty="0">
                <a:latin typeface="Times New Roman" panose="02020603050405020304" pitchFamily="18" charset="0"/>
              </a:rPr>
              <a:t>[</a:t>
            </a:r>
            <a:r>
              <a:rPr lang="en-US" altLang="en-US" sz="2400" i="1" dirty="0">
                <a:latin typeface="Times New Roman" panose="02020603050405020304" pitchFamily="18" charset="0"/>
              </a:rPr>
              <a:t>A</a:t>
            </a:r>
            <a:r>
              <a:rPr lang="en-US" altLang="en-US" sz="2400" dirty="0">
                <a:latin typeface="Times New Roman" panose="02020603050405020304" pitchFamily="18" charset="0"/>
              </a:rPr>
              <a:t>] =1/4, </a:t>
            </a:r>
            <a:r>
              <a:rPr lang="en-US" altLang="en-US" sz="2400" i="1" dirty="0">
                <a:latin typeface="Times New Roman" panose="02020603050405020304" pitchFamily="18" charset="0"/>
              </a:rPr>
              <a:t>P</a:t>
            </a:r>
            <a:r>
              <a:rPr lang="en-US" altLang="en-US" sz="2400" dirty="0">
                <a:latin typeface="Times New Roman" panose="02020603050405020304" pitchFamily="18" charset="0"/>
              </a:rPr>
              <a:t>[</a:t>
            </a:r>
            <a:r>
              <a:rPr lang="en-US" altLang="en-US" sz="2400" i="1" dirty="0">
                <a:latin typeface="Times New Roman" panose="02020603050405020304" pitchFamily="18" charset="0"/>
              </a:rPr>
              <a:t>B</a:t>
            </a:r>
            <a:r>
              <a:rPr lang="en-US" altLang="en-US" sz="2400" dirty="0">
                <a:latin typeface="Times New Roman" panose="02020603050405020304" pitchFamily="18" charset="0"/>
              </a:rPr>
              <a:t>] =1/13, and </a:t>
            </a:r>
            <a:r>
              <a:rPr lang="en-US" altLang="en-US" sz="2400" i="1" dirty="0">
                <a:latin typeface="Times New Roman" panose="02020603050405020304" pitchFamily="18" charset="0"/>
              </a:rPr>
              <a:t>P</a:t>
            </a:r>
            <a:r>
              <a:rPr lang="en-US" altLang="en-US" sz="2400" dirty="0">
                <a:latin typeface="Times New Roman" panose="02020603050405020304" pitchFamily="18" charset="0"/>
              </a:rPr>
              <a:t>[</a:t>
            </a:r>
            <a:r>
              <a:rPr lang="en-US" altLang="en-US" sz="2400" i="1" dirty="0">
                <a:latin typeface="Times New Roman" panose="02020603050405020304" pitchFamily="18" charset="0"/>
              </a:rPr>
              <a:t>A </a:t>
            </a:r>
            <a:r>
              <a:rPr lang="en-US" altLang="en-US"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2400" i="1" dirty="0">
                <a:latin typeface="Times New Roman" panose="02020603050405020304" pitchFamily="18" charset="0"/>
              </a:rPr>
              <a:t> B</a:t>
            </a:r>
            <a:r>
              <a:rPr lang="en-US" altLang="en-US" sz="2400" dirty="0">
                <a:latin typeface="Times New Roman" panose="02020603050405020304" pitchFamily="18" charset="0"/>
              </a:rPr>
              <a:t>] = 1/52</a:t>
            </a:r>
            <a:endParaRPr lang="en-US" altLang="en-US" sz="2400" dirty="0">
              <a:latin typeface="Times New Roman" panose="02020603050405020304" pitchFamily="18" charset="0"/>
            </a:endParaRPr>
          </a:p>
          <a:p>
            <a:pPr eaLnBrk="1" hangingPunct="1"/>
            <a:endParaRPr lang="en-US" altLang="en-US" sz="2400" dirty="0">
              <a:latin typeface="Times New Roman" panose="02020603050405020304" pitchFamily="18" charset="0"/>
            </a:endParaRPr>
          </a:p>
          <a:p>
            <a:pPr eaLnBrk="1" hangingPunct="1"/>
            <a:endParaRPr lang="en-US" altLang="en-US" sz="2400" dirty="0">
              <a:latin typeface="Times New Roman" panose="02020603050405020304" pitchFamily="18" charset="0"/>
            </a:endParaRPr>
          </a:p>
          <a:p>
            <a:pPr eaLnBrk="1" hangingPunct="1"/>
            <a:r>
              <a:rPr lang="en-US" altLang="en-US" sz="2400" dirty="0">
                <a:latin typeface="Times New Roman" panose="02020603050405020304" pitchFamily="18" charset="0"/>
              </a:rPr>
              <a:t>             		    </a:t>
            </a:r>
            <a:r>
              <a:rPr lang="en-US" altLang="en-US" sz="2400" i="1" dirty="0">
                <a:latin typeface="Times New Roman" panose="02020603050405020304" pitchFamily="18" charset="0"/>
              </a:rPr>
              <a:t>P</a:t>
            </a:r>
            <a:r>
              <a:rPr lang="en-US" altLang="en-US" sz="2400" dirty="0">
                <a:latin typeface="Times New Roman" panose="02020603050405020304" pitchFamily="18" charset="0"/>
              </a:rPr>
              <a:t>[</a:t>
            </a:r>
            <a:r>
              <a:rPr lang="en-US" altLang="en-US" sz="2400" i="1" dirty="0">
                <a:latin typeface="Times New Roman" panose="02020603050405020304" pitchFamily="18" charset="0"/>
              </a:rPr>
              <a:t>A </a:t>
            </a:r>
            <a:r>
              <a:rPr lang="en-US" altLang="en-US" sz="2400" dirty="0">
                <a:latin typeface="Times New Roman" panose="02020603050405020304" pitchFamily="18" charset="0"/>
                <a:sym typeface="Symbol" panose="05050102010706020507" pitchFamily="18" charset="2"/>
              </a:rPr>
              <a:t></a:t>
            </a:r>
            <a:r>
              <a:rPr lang="en-US" altLang="en-US" sz="2400" i="1" dirty="0">
                <a:latin typeface="Times New Roman" panose="02020603050405020304" pitchFamily="18" charset="0"/>
              </a:rPr>
              <a:t> B</a:t>
            </a:r>
            <a:r>
              <a:rPr lang="en-US" altLang="en-US" sz="2400" dirty="0">
                <a:latin typeface="Times New Roman" panose="02020603050405020304" pitchFamily="18" charset="0"/>
              </a:rPr>
              <a:t>] = 1/4 + 1/13 – 1/52</a:t>
            </a:r>
            <a:br>
              <a:rPr lang="en-US" altLang="en-US" sz="2400" dirty="0">
                <a:latin typeface="Times New Roman" panose="02020603050405020304" pitchFamily="18" charset="0"/>
              </a:rPr>
            </a:br>
            <a:endParaRPr lang="en-US" altLang="en-US" sz="2400" dirty="0">
              <a:latin typeface="Times New Roman" panose="02020603050405020304" pitchFamily="18" charset="0"/>
            </a:endParaRPr>
          </a:p>
          <a:p>
            <a:pPr eaLnBrk="1" hangingPunct="1"/>
            <a:endParaRPr lang="en-US" altLang="en-US" sz="2100" dirty="0">
              <a:solidFill>
                <a:schemeClr val="tx2"/>
              </a:solidFill>
              <a:latin typeface="Times New Roman" panose="02020603050405020304" pitchFamily="18" charset="0"/>
            </a:endParaRPr>
          </a:p>
        </p:txBody>
      </p:sp>
      <p:graphicFrame>
        <p:nvGraphicFramePr>
          <p:cNvPr id="72707" name="Object 5"/>
          <p:cNvGraphicFramePr>
            <a:graphicFrameLocks noChangeAspect="1"/>
          </p:cNvGraphicFramePr>
          <p:nvPr/>
        </p:nvGraphicFramePr>
        <p:xfrm>
          <a:off x="3059832" y="5805264"/>
          <a:ext cx="3860006" cy="428625"/>
        </p:xfrm>
        <a:graphic>
          <a:graphicData uri="http://schemas.openxmlformats.org/presentationml/2006/ole">
            <mc:AlternateContent xmlns:mc="http://schemas.openxmlformats.org/markup-compatibility/2006">
              <mc:Choice xmlns:v="urn:schemas-microsoft-com:vml" Requires="v">
                <p:oleObj spid="_x0000_s11265" name="Equation" r:id="rId1" imgW="2286000" imgH="254000" progId="Equation.DSMT4">
                  <p:embed/>
                </p:oleObj>
              </mc:Choice>
              <mc:Fallback>
                <p:oleObj name="Equation" r:id="rId1" imgW="2286000" imgH="254000" progId="Equation.DSMT4">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5805264"/>
                        <a:ext cx="3860006"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81"/>
          <p:cNvSpPr txBox="1">
            <a:spLocks noGrp="1"/>
          </p:cNvSpPr>
          <p:nvPr>
            <p:ph type="title"/>
          </p:nvPr>
        </p:nvSpPr>
        <p:spPr>
          <a:xfrm>
            <a:off x="152401" y="1589516"/>
            <a:ext cx="8229600" cy="241905"/>
          </a:xfrm>
          <a:prstGeom prst="rect">
            <a:avLst/>
          </a:prstGeom>
          <a:noFill/>
          <a:ln>
            <a:noFill/>
          </a:ln>
        </p:spPr>
        <p:txBody>
          <a:bodyPr spcFirstLastPara="1" vert="horz" wrap="square" lIns="58048" tIns="29016" rIns="58048" bIns="29016" anchor="ctr" anchorCtr="0">
            <a:normAutofit fontScale="90000"/>
          </a:bodyPr>
          <a:lstStyle/>
          <a:p>
            <a:pPr algn="ctr">
              <a:spcBef>
                <a:spcPts val="0"/>
              </a:spcBef>
              <a:buClr>
                <a:schemeClr val="dk1"/>
              </a:buClr>
              <a:buSzPct val="100000"/>
            </a:pPr>
            <a:r>
              <a:rPr lang="en-US" sz="2030"/>
              <a:t>Rule for complements</a:t>
            </a:r>
            <a:endParaRPr lang="en-US" sz="2030"/>
          </a:p>
        </p:txBody>
      </p:sp>
      <p:pic>
        <p:nvPicPr>
          <p:cNvPr id="1010" name="Google Shape;1010;p81"/>
          <p:cNvPicPr preferRelativeResize="0"/>
          <p:nvPr/>
        </p:nvPicPr>
        <p:blipFill rotWithShape="1">
          <a:blip r:embed="rId1"/>
          <a:srcRect/>
          <a:stretch>
            <a:fillRect/>
          </a:stretch>
        </p:blipFill>
        <p:spPr>
          <a:xfrm>
            <a:off x="1416050" y="2229557"/>
            <a:ext cx="4051301" cy="514048"/>
          </a:xfrm>
          <a:prstGeom prst="rect">
            <a:avLst/>
          </a:prstGeom>
          <a:noFill/>
          <a:ln>
            <a:noFill/>
          </a:ln>
        </p:spPr>
      </p:pic>
      <p:sp>
        <p:nvSpPr>
          <p:cNvPr id="1011" name="Google Shape;1011;p81"/>
          <p:cNvSpPr/>
          <p:nvPr/>
        </p:nvSpPr>
        <p:spPr>
          <a:xfrm>
            <a:off x="1350965" y="2944183"/>
            <a:ext cx="2825752" cy="345722"/>
          </a:xfrm>
          <a:prstGeom prst="rect">
            <a:avLst/>
          </a:prstGeom>
          <a:noFill/>
          <a:ln>
            <a:noFill/>
          </a:ln>
        </p:spPr>
        <p:txBody>
          <a:bodyPr spcFirstLastPara="1" wrap="square" lIns="58048" tIns="29016" rIns="58048" bIns="29016" anchor="ctr" anchorCtr="0">
            <a:noAutofit/>
          </a:bodyPr>
          <a:lstStyle/>
          <a:p>
            <a:pPr>
              <a:spcBef>
                <a:spcPts val="0"/>
              </a:spcBef>
              <a:spcAft>
                <a:spcPts val="0"/>
              </a:spcAft>
              <a:buClr>
                <a:srgbClr val="000000"/>
              </a:buClr>
              <a:buSzPts val="3200"/>
            </a:pPr>
            <a:r>
              <a:rPr lang="en-US" sz="2030">
                <a:solidFill>
                  <a:schemeClr val="dk2"/>
                </a:solidFill>
                <a:latin typeface="Times New Roman" panose="02020603050405020304"/>
                <a:ea typeface="Times New Roman" panose="02020603050405020304"/>
                <a:cs typeface="Times New Roman" panose="02020603050405020304"/>
                <a:sym typeface="Times New Roman" panose="02020603050405020304"/>
              </a:rPr>
              <a:t>or</a:t>
            </a:r>
            <a:endParaRPr sz="890">
              <a:solidFill>
                <a:srgbClr val="000000"/>
              </a:solidFill>
              <a:latin typeface="Arial" panose="020B0604020202020204"/>
              <a:ea typeface="Arial" panose="020B0604020202020204"/>
              <a:cs typeface="Arial" panose="020B0604020202020204"/>
              <a:sym typeface="Arial" panose="020B0604020202020204"/>
            </a:endParaRPr>
          </a:p>
        </p:txBody>
      </p:sp>
      <p:pic>
        <p:nvPicPr>
          <p:cNvPr id="1012" name="Google Shape;1012;p81"/>
          <p:cNvPicPr preferRelativeResize="0"/>
          <p:nvPr/>
        </p:nvPicPr>
        <p:blipFill rotWithShape="1">
          <a:blip r:embed="rId2"/>
          <a:srcRect/>
          <a:stretch>
            <a:fillRect/>
          </a:stretch>
        </p:blipFill>
        <p:spPr>
          <a:xfrm>
            <a:off x="2276478" y="3349373"/>
            <a:ext cx="3719513" cy="466674"/>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82"/>
          <p:cNvSpPr/>
          <p:nvPr/>
        </p:nvSpPr>
        <p:spPr>
          <a:xfrm>
            <a:off x="1905000" y="3574143"/>
            <a:ext cx="5257801" cy="1838476"/>
          </a:xfrm>
          <a:prstGeom prst="rect">
            <a:avLst/>
          </a:prstGeom>
          <a:solidFill>
            <a:srgbClr val="969696"/>
          </a:solidFill>
          <a:ln>
            <a:noFill/>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19" name="Google Shape;1019;p82"/>
          <p:cNvSpPr txBox="1">
            <a:spLocks noGrp="1"/>
          </p:cNvSpPr>
          <p:nvPr>
            <p:ph type="body" idx="1"/>
          </p:nvPr>
        </p:nvSpPr>
        <p:spPr>
          <a:xfrm>
            <a:off x="304802" y="1493762"/>
            <a:ext cx="3733800" cy="338667"/>
          </a:xfrm>
          <a:prstGeom prst="rect">
            <a:avLst/>
          </a:prstGeom>
          <a:noFill/>
          <a:ln>
            <a:noFill/>
          </a:ln>
        </p:spPr>
        <p:txBody>
          <a:bodyPr spcFirstLastPara="1" vert="horz" wrap="square" lIns="58048" tIns="29016" rIns="58048" bIns="29016" anchor="t" anchorCtr="0">
            <a:normAutofit fontScale="85000" lnSpcReduction="20000"/>
          </a:bodyPr>
          <a:lstStyle/>
          <a:p>
            <a:pPr marL="217805" indent="-217805">
              <a:lnSpc>
                <a:spcPct val="90000"/>
              </a:lnSpc>
              <a:spcBef>
                <a:spcPts val="0"/>
              </a:spcBef>
              <a:buClr>
                <a:schemeClr val="dk1"/>
              </a:buClr>
              <a:buSzPts val="3200"/>
              <a:buNone/>
            </a:pPr>
            <a:r>
              <a:rPr lang="en-US" b="1"/>
              <a:t>Complement</a:t>
            </a:r>
            <a:endParaRPr sz="2285" b="1">
              <a:latin typeface="Noto Sans Symbols"/>
              <a:ea typeface="Noto Sans Symbols"/>
              <a:cs typeface="Noto Sans Symbols"/>
              <a:sym typeface="Noto Sans Symbols"/>
            </a:endParaRPr>
          </a:p>
        </p:txBody>
      </p:sp>
      <p:sp>
        <p:nvSpPr>
          <p:cNvPr id="1020" name="Google Shape;1020;p82"/>
          <p:cNvSpPr/>
          <p:nvPr/>
        </p:nvSpPr>
        <p:spPr>
          <a:xfrm>
            <a:off x="304800" y="1977572"/>
            <a:ext cx="8382001" cy="677333"/>
          </a:xfrm>
          <a:prstGeom prst="rect">
            <a:avLst/>
          </a:prstGeom>
          <a:noFill/>
          <a:ln>
            <a:noFill/>
          </a:ln>
        </p:spPr>
        <p:txBody>
          <a:bodyPr spcFirstLastPara="1" wrap="square" lIns="58048" tIns="29016" rIns="58048" bIns="29016" anchor="t" anchorCtr="0">
            <a:noAutofit/>
          </a:bodyPr>
          <a:lstStyle/>
          <a:p>
            <a:pPr>
              <a:spcBef>
                <a:spcPts val="0"/>
              </a:spcBef>
              <a:spcAft>
                <a:spcPts val="0"/>
              </a:spcAft>
              <a:buClr>
                <a:srgbClr val="000000"/>
              </a:buClr>
              <a:buSzPts val="3200"/>
            </a:pPr>
            <a:r>
              <a:rPr lang="en-US" sz="2030">
                <a:solidFill>
                  <a:schemeClr val="dk1"/>
                </a:solidFill>
                <a:latin typeface="Times New Roman" panose="02020603050405020304"/>
                <a:ea typeface="Times New Roman" panose="02020603050405020304"/>
                <a:cs typeface="Times New Roman" panose="02020603050405020304"/>
                <a:sym typeface="Times New Roman" panose="02020603050405020304"/>
              </a:rPr>
              <a:t>Let </a:t>
            </a:r>
            <a:r>
              <a:rPr lang="en-US" sz="2030" i="1">
                <a:solidFill>
                  <a:schemeClr val="dk1"/>
                </a:solidFill>
                <a:latin typeface="Times New Roman" panose="02020603050405020304"/>
                <a:ea typeface="Times New Roman" panose="02020603050405020304"/>
                <a:cs typeface="Times New Roman" panose="02020603050405020304"/>
                <a:sym typeface="Times New Roman" panose="02020603050405020304"/>
              </a:rPr>
              <a:t>A </a:t>
            </a:r>
            <a:r>
              <a:rPr lang="en-US" sz="2030">
                <a:solidFill>
                  <a:schemeClr val="dk1"/>
                </a:solidFill>
                <a:latin typeface="Times New Roman" panose="02020603050405020304"/>
                <a:ea typeface="Times New Roman" panose="02020603050405020304"/>
                <a:cs typeface="Times New Roman" panose="02020603050405020304"/>
                <a:sym typeface="Times New Roman" panose="02020603050405020304"/>
              </a:rPr>
              <a:t>be any event, then the </a:t>
            </a:r>
            <a:r>
              <a:rPr lang="en-US" sz="2030" b="1">
                <a:solidFill>
                  <a:schemeClr val="dk1"/>
                </a:solidFill>
                <a:latin typeface="Times New Roman" panose="02020603050405020304"/>
                <a:ea typeface="Times New Roman" panose="02020603050405020304"/>
                <a:cs typeface="Times New Roman" panose="02020603050405020304"/>
                <a:sym typeface="Times New Roman" panose="02020603050405020304"/>
              </a:rPr>
              <a:t>complement </a:t>
            </a:r>
            <a:r>
              <a:rPr lang="en-US" sz="2030">
                <a:solidFill>
                  <a:schemeClr val="dk1"/>
                </a:solidFill>
                <a:latin typeface="Times New Roman" panose="02020603050405020304"/>
                <a:ea typeface="Times New Roman" panose="02020603050405020304"/>
                <a:cs typeface="Times New Roman" panose="02020603050405020304"/>
                <a:sym typeface="Times New Roman" panose="02020603050405020304"/>
              </a:rPr>
              <a:t> of </a:t>
            </a:r>
            <a:r>
              <a:rPr lang="en-US" sz="2030" i="1">
                <a:solidFill>
                  <a:schemeClr val="dk1"/>
                </a:solidFill>
                <a:latin typeface="Times New Roman" panose="02020603050405020304"/>
                <a:ea typeface="Times New Roman" panose="02020603050405020304"/>
                <a:cs typeface="Times New Roman" panose="02020603050405020304"/>
                <a:sym typeface="Times New Roman" panose="02020603050405020304"/>
              </a:rPr>
              <a:t>A </a:t>
            </a:r>
            <a:r>
              <a:rPr lang="en-US" sz="2030">
                <a:solidFill>
                  <a:schemeClr val="dk1"/>
                </a:solidFill>
                <a:latin typeface="Times New Roman" panose="02020603050405020304"/>
                <a:ea typeface="Times New Roman" panose="02020603050405020304"/>
                <a:cs typeface="Times New Roman" panose="02020603050405020304"/>
                <a:sym typeface="Times New Roman" panose="02020603050405020304"/>
              </a:rPr>
              <a:t>(denoted by </a:t>
            </a:r>
            <a:r>
              <a:rPr lang="en-US" sz="2030" i="1">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2030">
                <a:solidFill>
                  <a:schemeClr val="dk1"/>
                </a:solidFill>
                <a:latin typeface="Times New Roman" panose="02020603050405020304"/>
                <a:ea typeface="Times New Roman" panose="02020603050405020304"/>
                <a:cs typeface="Times New Roman" panose="02020603050405020304"/>
                <a:sym typeface="Times New Roman" panose="02020603050405020304"/>
              </a:rPr>
              <a:t>) defined by:</a:t>
            </a:r>
            <a:endParaRPr sz="890">
              <a:solidFill>
                <a:srgbClr val="000000"/>
              </a:solidFill>
              <a:latin typeface="Arial" panose="020B0604020202020204"/>
              <a:ea typeface="Arial" panose="020B0604020202020204"/>
              <a:cs typeface="Arial" panose="020B0604020202020204"/>
              <a:sym typeface="Arial" panose="020B0604020202020204"/>
            </a:endParaRPr>
          </a:p>
        </p:txBody>
      </p:sp>
      <p:sp>
        <p:nvSpPr>
          <p:cNvPr id="1021" name="Google Shape;1021;p82"/>
          <p:cNvSpPr/>
          <p:nvPr/>
        </p:nvSpPr>
        <p:spPr>
          <a:xfrm>
            <a:off x="762001" y="3041952"/>
            <a:ext cx="7924800" cy="435429"/>
          </a:xfrm>
          <a:prstGeom prst="rect">
            <a:avLst/>
          </a:prstGeom>
          <a:noFill/>
          <a:ln>
            <a:noFill/>
          </a:ln>
        </p:spPr>
        <p:txBody>
          <a:bodyPr spcFirstLastPara="1" wrap="square" lIns="58048" tIns="29016" rIns="58048" bIns="29016" anchor="t" anchorCtr="0">
            <a:noAutofit/>
          </a:bodyPr>
          <a:lstStyle/>
          <a:p>
            <a:pPr>
              <a:spcBef>
                <a:spcPts val="0"/>
              </a:spcBef>
              <a:spcAft>
                <a:spcPts val="0"/>
              </a:spcAft>
              <a:buClr>
                <a:srgbClr val="000000"/>
              </a:buClr>
              <a:buSzPts val="3200"/>
            </a:pPr>
            <a:r>
              <a:rPr lang="en-US" sz="2030" i="1">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2030">
                <a:solidFill>
                  <a:schemeClr val="dk1"/>
                </a:solidFill>
                <a:latin typeface="Times New Roman" panose="02020603050405020304"/>
                <a:ea typeface="Times New Roman" panose="02020603050405020304"/>
                <a:cs typeface="Times New Roman" panose="02020603050405020304"/>
                <a:sym typeface="Times New Roman" panose="02020603050405020304"/>
              </a:rPr>
              <a:t> = {</a:t>
            </a:r>
            <a:r>
              <a:rPr lang="en-US" sz="2030" i="1">
                <a:solidFill>
                  <a:schemeClr val="dk1"/>
                </a:solidFill>
                <a:latin typeface="Times New Roman" panose="02020603050405020304"/>
                <a:ea typeface="Times New Roman" panose="02020603050405020304"/>
                <a:cs typeface="Times New Roman" panose="02020603050405020304"/>
                <a:sym typeface="Times New Roman" panose="02020603050405020304"/>
              </a:rPr>
              <a:t>e</a:t>
            </a:r>
            <a:r>
              <a:rPr lang="en-US" sz="203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2030" i="1">
                <a:solidFill>
                  <a:schemeClr val="dk1"/>
                </a:solidFill>
                <a:latin typeface="Times New Roman" panose="02020603050405020304"/>
                <a:ea typeface="Times New Roman" panose="02020603050405020304"/>
                <a:cs typeface="Times New Roman" panose="02020603050405020304"/>
                <a:sym typeface="Times New Roman" panose="02020603050405020304"/>
              </a:rPr>
              <a:t>e </a:t>
            </a:r>
            <a:r>
              <a:rPr lang="en-US" sz="2030" b="1">
                <a:solidFill>
                  <a:schemeClr val="dk1"/>
                </a:solidFill>
                <a:latin typeface="Times New Roman" panose="02020603050405020304"/>
                <a:ea typeface="Times New Roman" panose="02020603050405020304"/>
                <a:cs typeface="Times New Roman" panose="02020603050405020304"/>
                <a:sym typeface="Times New Roman" panose="02020603050405020304"/>
              </a:rPr>
              <a:t>does not</a:t>
            </a:r>
            <a:r>
              <a:rPr lang="en-US" sz="2030" i="1">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2030">
                <a:solidFill>
                  <a:schemeClr val="dk1"/>
                </a:solidFill>
                <a:latin typeface="Times New Roman" panose="02020603050405020304"/>
                <a:ea typeface="Times New Roman" panose="02020603050405020304"/>
                <a:cs typeface="Times New Roman" panose="02020603050405020304"/>
                <a:sym typeface="Times New Roman" panose="02020603050405020304"/>
              </a:rPr>
              <a:t>belongs to </a:t>
            </a:r>
            <a:r>
              <a:rPr lang="en-US" sz="2030" i="1">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r>
              <a:rPr lang="en-US" sz="203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endParaRPr sz="890">
              <a:solidFill>
                <a:srgbClr val="000000"/>
              </a:solidFill>
              <a:latin typeface="Arial" panose="020B0604020202020204"/>
              <a:ea typeface="Arial" panose="020B0604020202020204"/>
              <a:cs typeface="Arial" panose="020B0604020202020204"/>
              <a:sym typeface="Arial" panose="020B0604020202020204"/>
            </a:endParaRPr>
          </a:p>
        </p:txBody>
      </p:sp>
      <p:sp>
        <p:nvSpPr>
          <p:cNvPr id="1022" name="Google Shape;1022;p82"/>
          <p:cNvSpPr/>
          <p:nvPr/>
        </p:nvSpPr>
        <p:spPr>
          <a:xfrm>
            <a:off x="1905000" y="3574143"/>
            <a:ext cx="5257801" cy="1838476"/>
          </a:xfrm>
          <a:prstGeom prst="rect">
            <a:avLst/>
          </a:prstGeom>
          <a:noFill/>
          <a:ln w="25400" cap="flat" cmpd="sng">
            <a:solidFill>
              <a:schemeClr val="dk1"/>
            </a:solidFill>
            <a:prstDash val="solid"/>
            <a:miter lim="800000"/>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023" name="Google Shape;1023;p82"/>
          <p:cNvPicPr preferRelativeResize="0"/>
          <p:nvPr/>
        </p:nvPicPr>
        <p:blipFill rotWithShape="1">
          <a:blip r:embed="rId1"/>
          <a:srcRect/>
          <a:stretch>
            <a:fillRect/>
          </a:stretch>
        </p:blipFill>
        <p:spPr>
          <a:xfrm>
            <a:off x="838203" y="3041952"/>
            <a:ext cx="384175" cy="303389"/>
          </a:xfrm>
          <a:prstGeom prst="rect">
            <a:avLst/>
          </a:prstGeom>
          <a:noFill/>
          <a:ln>
            <a:noFill/>
          </a:ln>
        </p:spPr>
      </p:pic>
      <p:pic>
        <p:nvPicPr>
          <p:cNvPr id="1024" name="Google Shape;1024;p82"/>
          <p:cNvPicPr preferRelativeResize="0"/>
          <p:nvPr/>
        </p:nvPicPr>
        <p:blipFill rotWithShape="1">
          <a:blip r:embed="rId1"/>
          <a:srcRect/>
          <a:stretch>
            <a:fillRect/>
          </a:stretch>
        </p:blipFill>
        <p:spPr>
          <a:xfrm>
            <a:off x="2362203" y="2316238"/>
            <a:ext cx="384175" cy="303389"/>
          </a:xfrm>
          <a:prstGeom prst="rect">
            <a:avLst/>
          </a:prstGeom>
          <a:noFill/>
          <a:ln>
            <a:noFill/>
          </a:ln>
        </p:spPr>
      </p:pic>
      <p:sp>
        <p:nvSpPr>
          <p:cNvPr id="1025" name="Google Shape;1025;p82"/>
          <p:cNvSpPr/>
          <p:nvPr/>
        </p:nvSpPr>
        <p:spPr>
          <a:xfrm>
            <a:off x="3505201" y="4106333"/>
            <a:ext cx="2057399" cy="822476"/>
          </a:xfrm>
          <a:prstGeom prst="ellipse">
            <a:avLst/>
          </a:prstGeom>
          <a:solidFill>
            <a:srgbClr val="FFFFFF"/>
          </a:solidFill>
          <a:ln w="25400"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26" name="Google Shape;1026;p82"/>
          <p:cNvSpPr/>
          <p:nvPr/>
        </p:nvSpPr>
        <p:spPr>
          <a:xfrm>
            <a:off x="4343401" y="4396619"/>
            <a:ext cx="457201" cy="290286"/>
          </a:xfrm>
          <a:prstGeom prst="rect">
            <a:avLst/>
          </a:prstGeom>
          <a:noFill/>
          <a:ln>
            <a:noFill/>
          </a:ln>
        </p:spPr>
        <p:txBody>
          <a:bodyPr spcFirstLastPara="1" wrap="square" lIns="58048" tIns="29016" rIns="58048" bIns="29016" anchor="t" anchorCtr="0">
            <a:noAutofit/>
          </a:bodyPr>
          <a:lstStyle/>
          <a:p>
            <a:pPr>
              <a:spcBef>
                <a:spcPts val="0"/>
              </a:spcBef>
              <a:spcAft>
                <a:spcPts val="0"/>
              </a:spcAft>
              <a:buClr>
                <a:srgbClr val="000000"/>
              </a:buClr>
              <a:buSzPts val="3200"/>
            </a:pPr>
            <a:r>
              <a:rPr lang="en-US" sz="2030" i="1">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endParaRPr sz="203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027" name="Google Shape;1027;p82"/>
          <p:cNvPicPr preferRelativeResize="0"/>
          <p:nvPr/>
        </p:nvPicPr>
        <p:blipFill rotWithShape="1">
          <a:blip r:embed="rId1"/>
          <a:srcRect/>
          <a:stretch>
            <a:fillRect/>
          </a:stretch>
        </p:blipFill>
        <p:spPr>
          <a:xfrm>
            <a:off x="2438401" y="4057952"/>
            <a:ext cx="384175" cy="303389"/>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83"/>
          <p:cNvSpPr/>
          <p:nvPr/>
        </p:nvSpPr>
        <p:spPr>
          <a:xfrm>
            <a:off x="1905000" y="2848429"/>
            <a:ext cx="5257801" cy="1838476"/>
          </a:xfrm>
          <a:prstGeom prst="rect">
            <a:avLst/>
          </a:prstGeom>
          <a:solidFill>
            <a:srgbClr val="969696"/>
          </a:solidFill>
          <a:ln>
            <a:noFill/>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34" name="Google Shape;1034;p83"/>
          <p:cNvSpPr/>
          <p:nvPr/>
        </p:nvSpPr>
        <p:spPr>
          <a:xfrm>
            <a:off x="304800" y="1977572"/>
            <a:ext cx="8382001" cy="677333"/>
          </a:xfrm>
          <a:prstGeom prst="rect">
            <a:avLst/>
          </a:prstGeom>
          <a:noFill/>
          <a:ln>
            <a:noFill/>
          </a:ln>
        </p:spPr>
        <p:txBody>
          <a:bodyPr spcFirstLastPara="1" wrap="square" lIns="58048" tIns="29016" rIns="58048" bIns="29016" anchor="t" anchorCtr="0">
            <a:noAutofit/>
          </a:bodyPr>
          <a:lstStyle/>
          <a:p>
            <a:pPr>
              <a:spcBef>
                <a:spcPts val="0"/>
              </a:spcBef>
              <a:spcAft>
                <a:spcPts val="0"/>
              </a:spcAft>
              <a:buClr>
                <a:srgbClr val="000000"/>
              </a:buClr>
              <a:buSzPts val="3200"/>
            </a:pPr>
            <a:r>
              <a:rPr lang="en-US" sz="203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The event </a:t>
            </a:r>
            <a:r>
              <a:rPr lang="en-US" sz="203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occurs      </a:t>
            </a:r>
            <a:r>
              <a:rPr lang="en-US" sz="203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if the event </a:t>
            </a:r>
            <a:r>
              <a:rPr lang="en-US" sz="2030" i="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 </a:t>
            </a:r>
            <a:r>
              <a:rPr lang="en-US" sz="203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does not occur</a:t>
            </a:r>
            <a:endParaRPr sz="890"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035" name="Google Shape;1035;p83"/>
          <p:cNvSpPr/>
          <p:nvPr/>
        </p:nvSpPr>
        <p:spPr>
          <a:xfrm>
            <a:off x="1905000" y="2848429"/>
            <a:ext cx="5257801" cy="1838476"/>
          </a:xfrm>
          <a:prstGeom prst="rect">
            <a:avLst/>
          </a:prstGeom>
          <a:noFill/>
          <a:ln w="25400" cap="flat" cmpd="sng">
            <a:solidFill>
              <a:schemeClr val="dk1"/>
            </a:solidFill>
            <a:prstDash val="solid"/>
            <a:miter lim="800000"/>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036" name="Google Shape;1036;p83"/>
          <p:cNvPicPr preferRelativeResize="0"/>
          <p:nvPr/>
        </p:nvPicPr>
        <p:blipFill rotWithShape="1">
          <a:blip r:embed="rId1"/>
          <a:srcRect/>
          <a:stretch>
            <a:fillRect/>
          </a:stretch>
        </p:blipFill>
        <p:spPr>
          <a:xfrm>
            <a:off x="2133602" y="1977572"/>
            <a:ext cx="384175" cy="303389"/>
          </a:xfrm>
          <a:prstGeom prst="rect">
            <a:avLst/>
          </a:prstGeom>
          <a:noFill/>
          <a:ln>
            <a:noFill/>
          </a:ln>
        </p:spPr>
      </p:pic>
      <p:sp>
        <p:nvSpPr>
          <p:cNvPr id="1037" name="Google Shape;1037;p83"/>
          <p:cNvSpPr/>
          <p:nvPr/>
        </p:nvSpPr>
        <p:spPr>
          <a:xfrm>
            <a:off x="3505201" y="3380619"/>
            <a:ext cx="2057399" cy="822476"/>
          </a:xfrm>
          <a:prstGeom prst="ellipse">
            <a:avLst/>
          </a:prstGeom>
          <a:solidFill>
            <a:srgbClr val="FFFFFF"/>
          </a:solidFill>
          <a:ln w="25400"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38" name="Google Shape;1038;p83"/>
          <p:cNvSpPr/>
          <p:nvPr/>
        </p:nvSpPr>
        <p:spPr>
          <a:xfrm>
            <a:off x="4343401" y="3670905"/>
            <a:ext cx="457201" cy="290286"/>
          </a:xfrm>
          <a:prstGeom prst="rect">
            <a:avLst/>
          </a:prstGeom>
          <a:noFill/>
          <a:ln>
            <a:noFill/>
          </a:ln>
        </p:spPr>
        <p:txBody>
          <a:bodyPr spcFirstLastPara="1" wrap="square" lIns="58048" tIns="29016" rIns="58048" bIns="29016" anchor="t" anchorCtr="0">
            <a:noAutofit/>
          </a:bodyPr>
          <a:lstStyle/>
          <a:p>
            <a:pPr>
              <a:spcBef>
                <a:spcPts val="0"/>
              </a:spcBef>
              <a:spcAft>
                <a:spcPts val="0"/>
              </a:spcAft>
              <a:buClr>
                <a:srgbClr val="000000"/>
              </a:buClr>
              <a:buSzPts val="3200"/>
            </a:pPr>
            <a:r>
              <a:rPr lang="en-US" sz="2030" i="1">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endParaRPr sz="203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039" name="Google Shape;1039;p83"/>
          <p:cNvPicPr preferRelativeResize="0"/>
          <p:nvPr/>
        </p:nvPicPr>
        <p:blipFill rotWithShape="1">
          <a:blip r:embed="rId1"/>
          <a:srcRect/>
          <a:stretch>
            <a:fillRect/>
          </a:stretch>
        </p:blipFill>
        <p:spPr>
          <a:xfrm>
            <a:off x="2438401" y="3332238"/>
            <a:ext cx="384175" cy="303389"/>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84"/>
          <p:cNvSpPr/>
          <p:nvPr/>
        </p:nvSpPr>
        <p:spPr>
          <a:xfrm>
            <a:off x="1798639" y="2475492"/>
            <a:ext cx="5257801" cy="1838476"/>
          </a:xfrm>
          <a:prstGeom prst="rect">
            <a:avLst/>
          </a:prstGeom>
          <a:solidFill>
            <a:srgbClr val="969696"/>
          </a:solidFill>
          <a:ln>
            <a:noFill/>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46" name="Google Shape;1046;p84"/>
          <p:cNvSpPr/>
          <p:nvPr/>
        </p:nvSpPr>
        <p:spPr>
          <a:xfrm>
            <a:off x="179512" y="650120"/>
            <a:ext cx="8382001" cy="677333"/>
          </a:xfrm>
          <a:prstGeom prst="rect">
            <a:avLst/>
          </a:prstGeom>
          <a:noFill/>
          <a:ln>
            <a:noFill/>
          </a:ln>
        </p:spPr>
        <p:txBody>
          <a:bodyPr spcFirstLastPara="1" wrap="square" lIns="58048" tIns="29016" rIns="58048" bIns="29016" anchor="t" anchorCtr="0">
            <a:noAutofit/>
          </a:bodyPr>
          <a:lstStyle/>
          <a:p>
            <a:pPr>
              <a:spcBef>
                <a:spcPts val="0"/>
              </a:spcBef>
              <a:spcAft>
                <a:spcPts val="0"/>
              </a:spcAft>
              <a:buClr>
                <a:srgbClr val="000000"/>
              </a:buClr>
              <a:buSzPts val="3200"/>
            </a:pPr>
            <a:r>
              <a:rPr lang="en-US" sz="28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Logic:</a:t>
            </a:r>
            <a:endParaRPr sz="28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47" name="Google Shape;1047;p84"/>
          <p:cNvSpPr/>
          <p:nvPr/>
        </p:nvSpPr>
        <p:spPr>
          <a:xfrm>
            <a:off x="1798639" y="2475492"/>
            <a:ext cx="5257801" cy="1838476"/>
          </a:xfrm>
          <a:prstGeom prst="rect">
            <a:avLst/>
          </a:prstGeom>
          <a:noFill/>
          <a:ln w="25400" cap="flat" cmpd="sng">
            <a:solidFill>
              <a:schemeClr val="dk1"/>
            </a:solidFill>
            <a:prstDash val="solid"/>
            <a:miter lim="800000"/>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048" name="Google Shape;1048;p84"/>
          <p:cNvPicPr preferRelativeResize="0"/>
          <p:nvPr/>
        </p:nvPicPr>
        <p:blipFill rotWithShape="1">
          <a:blip r:embed="rId1"/>
          <a:srcRect/>
          <a:stretch>
            <a:fillRect/>
          </a:stretch>
        </p:blipFill>
        <p:spPr>
          <a:xfrm>
            <a:off x="984251" y="1731636"/>
            <a:ext cx="5475288" cy="363865"/>
          </a:xfrm>
          <a:prstGeom prst="rect">
            <a:avLst/>
          </a:prstGeom>
          <a:noFill/>
          <a:ln>
            <a:noFill/>
          </a:ln>
        </p:spPr>
      </p:pic>
      <p:sp>
        <p:nvSpPr>
          <p:cNvPr id="1049" name="Google Shape;1049;p84"/>
          <p:cNvSpPr/>
          <p:nvPr/>
        </p:nvSpPr>
        <p:spPr>
          <a:xfrm>
            <a:off x="3398840" y="3007683"/>
            <a:ext cx="2057399" cy="822476"/>
          </a:xfrm>
          <a:prstGeom prst="ellipse">
            <a:avLst/>
          </a:prstGeom>
          <a:solidFill>
            <a:srgbClr val="FFFFFF"/>
          </a:solidFill>
          <a:ln w="25400"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50" name="Google Shape;1050;p84"/>
          <p:cNvSpPr/>
          <p:nvPr/>
        </p:nvSpPr>
        <p:spPr>
          <a:xfrm>
            <a:off x="4237040" y="3297968"/>
            <a:ext cx="457201" cy="290286"/>
          </a:xfrm>
          <a:prstGeom prst="rect">
            <a:avLst/>
          </a:prstGeom>
          <a:noFill/>
          <a:ln>
            <a:noFill/>
          </a:ln>
        </p:spPr>
        <p:txBody>
          <a:bodyPr spcFirstLastPara="1" wrap="square" lIns="58048" tIns="29016" rIns="58048" bIns="29016" anchor="t" anchorCtr="0">
            <a:noAutofit/>
          </a:bodyPr>
          <a:lstStyle/>
          <a:p>
            <a:pPr>
              <a:spcBef>
                <a:spcPts val="0"/>
              </a:spcBef>
              <a:spcAft>
                <a:spcPts val="0"/>
              </a:spcAft>
              <a:buClr>
                <a:srgbClr val="000000"/>
              </a:buClr>
              <a:buSzPts val="3200"/>
            </a:pPr>
            <a:r>
              <a:rPr lang="en-US" sz="2030" i="1">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endParaRPr sz="203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051" name="Google Shape;1051;p84"/>
          <p:cNvPicPr preferRelativeResize="0"/>
          <p:nvPr/>
        </p:nvPicPr>
        <p:blipFill rotWithShape="1">
          <a:blip r:embed="rId2"/>
          <a:srcRect/>
          <a:stretch>
            <a:fillRect/>
          </a:stretch>
        </p:blipFill>
        <p:spPr>
          <a:xfrm>
            <a:off x="2332040" y="2959302"/>
            <a:ext cx="384175" cy="303389"/>
          </a:xfrm>
          <a:prstGeom prst="rect">
            <a:avLst/>
          </a:prstGeom>
          <a:noFill/>
          <a:ln>
            <a:noFill/>
          </a:ln>
        </p:spPr>
      </p:pic>
      <p:pic>
        <p:nvPicPr>
          <p:cNvPr id="1052" name="Google Shape;1052;p84"/>
          <p:cNvPicPr preferRelativeResize="0"/>
          <p:nvPr/>
        </p:nvPicPr>
        <p:blipFill rotWithShape="1">
          <a:blip r:embed="rId3"/>
          <a:srcRect/>
          <a:stretch>
            <a:fillRect/>
          </a:stretch>
        </p:blipFill>
        <p:spPr>
          <a:xfrm>
            <a:off x="1082676" y="2095503"/>
            <a:ext cx="2401888" cy="323547"/>
          </a:xfrm>
          <a:prstGeom prst="rect">
            <a:avLst/>
          </a:prstGeom>
          <a:noFill/>
          <a:ln>
            <a:noFill/>
          </a:ln>
        </p:spPr>
      </p:pic>
      <p:pic>
        <p:nvPicPr>
          <p:cNvPr id="1053" name="Google Shape;1053;p84"/>
          <p:cNvPicPr preferRelativeResize="0"/>
          <p:nvPr/>
        </p:nvPicPr>
        <p:blipFill rotWithShape="1">
          <a:blip r:embed="rId4"/>
          <a:srcRect/>
          <a:stretch>
            <a:fillRect/>
          </a:stretch>
        </p:blipFill>
        <p:spPr>
          <a:xfrm>
            <a:off x="868366" y="4426860"/>
            <a:ext cx="4738687" cy="445508"/>
          </a:xfrm>
          <a:prstGeom prst="rect">
            <a:avLst/>
          </a:prstGeom>
          <a:noFill/>
          <a:ln>
            <a:noFill/>
          </a:ln>
        </p:spPr>
      </p:pic>
      <p:pic>
        <p:nvPicPr>
          <p:cNvPr id="1054" name="Google Shape;1054;p84"/>
          <p:cNvPicPr preferRelativeResize="0"/>
          <p:nvPr/>
        </p:nvPicPr>
        <p:blipFill rotWithShape="1">
          <a:blip r:embed="rId5"/>
          <a:srcRect/>
          <a:stretch>
            <a:fillRect/>
          </a:stretch>
        </p:blipFill>
        <p:spPr>
          <a:xfrm>
            <a:off x="1550990" y="4831043"/>
            <a:ext cx="3425825" cy="4455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IN" dirty="0"/>
          </a:p>
        </p:txBody>
      </p:sp>
      <p:pic>
        <p:nvPicPr>
          <p:cNvPr id="5" name="Picture 4"/>
          <p:cNvPicPr>
            <a:picLocks noChangeAspect="1"/>
          </p:cNvPicPr>
          <p:nvPr/>
        </p:nvPicPr>
        <p:blipFill>
          <a:blip r:embed="rId1"/>
          <a:stretch>
            <a:fillRect/>
          </a:stretch>
        </p:blipFill>
        <p:spPr>
          <a:xfrm>
            <a:off x="2771524" y="2132228"/>
            <a:ext cx="3600953" cy="2593544"/>
          </a:xfrm>
          <a:prstGeom prst="rect">
            <a:avLst/>
          </a:prstGeom>
        </p:spPr>
      </p:pic>
      <p:sp>
        <p:nvSpPr>
          <p:cNvPr id="7" name="Content Placeholder 6"/>
          <p:cNvSpPr>
            <a:spLocks noGrp="1"/>
          </p:cNvSpPr>
          <p:nvPr>
            <p:ph idx="1"/>
          </p:nvPr>
        </p:nvSpPr>
        <p:spPr>
          <a:xfrm>
            <a:off x="628650" y="2226469"/>
            <a:ext cx="8058150" cy="3263504"/>
          </a:xfrm>
        </p:spPr>
        <p:txBody>
          <a:bodyPr/>
          <a:lstStyle/>
          <a:p>
            <a:endParaRPr lang="en-IN" dirty="0"/>
          </a:p>
        </p:txBody>
      </p:sp>
      <p:pic>
        <p:nvPicPr>
          <p:cNvPr id="11" name="Picture 10"/>
          <p:cNvPicPr>
            <a:picLocks noChangeAspect="1"/>
          </p:cNvPicPr>
          <p:nvPr/>
        </p:nvPicPr>
        <p:blipFill>
          <a:blip r:embed="rId1"/>
          <a:stretch>
            <a:fillRect/>
          </a:stretch>
        </p:blipFill>
        <p:spPr>
          <a:xfrm>
            <a:off x="2077525" y="1880981"/>
            <a:ext cx="5565666" cy="4008605"/>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What Is Conditional Probability?</a:t>
            </a:r>
            <a:br>
              <a:rPr lang="en-US" dirty="0">
                <a:solidFill>
                  <a:srgbClr val="FF0000"/>
                </a:solidFill>
              </a:rPr>
            </a:br>
            <a:endParaRPr lang="en-IN" dirty="0">
              <a:solidFill>
                <a:srgbClr val="FF0000"/>
              </a:solidFill>
            </a:endParaRPr>
          </a:p>
        </p:txBody>
      </p:sp>
      <p:sp>
        <p:nvSpPr>
          <p:cNvPr id="3" name="Content Placeholder 2"/>
          <p:cNvSpPr>
            <a:spLocks noGrp="1"/>
          </p:cNvSpPr>
          <p:nvPr>
            <p:ph idx="1"/>
          </p:nvPr>
        </p:nvSpPr>
        <p:spPr/>
        <p:txBody>
          <a:bodyPr>
            <a:normAutofit/>
          </a:bodyPr>
          <a:lstStyle/>
          <a:p>
            <a:r>
              <a:rPr lang="en-US" dirty="0"/>
              <a:t>Conditional probability is defined as the likelihood of an event or outcome occurring, based on the occurrence of a previous event or outcome. </a:t>
            </a:r>
            <a:endParaRPr lang="en-US" dirty="0"/>
          </a:p>
          <a:p>
            <a:r>
              <a:rPr lang="en-US" dirty="0"/>
              <a:t>Conditional probability is calculated by multiplying the probability of the preceding event by the updated probability of the succeeding, or conditional, event.</a:t>
            </a:r>
            <a:endParaRPr lang="en-US" dirty="0"/>
          </a:p>
          <a:p>
            <a:r>
              <a:rPr lang="en-US" b="0" i="0" dirty="0">
                <a:solidFill>
                  <a:srgbClr val="FF0000"/>
                </a:solidFill>
                <a:effectLst/>
                <a:latin typeface="SourceSansPro"/>
              </a:rPr>
              <a:t>Bayes' theorem is a mathematical formula used in calculating conditional probability.</a:t>
            </a:r>
            <a:endParaRPr lang="en-US" b="0" i="0" dirty="0">
              <a:solidFill>
                <a:srgbClr val="FF0000"/>
              </a:solidFill>
              <a:effectLst/>
              <a:latin typeface="SourceSansPro"/>
            </a:endParaRPr>
          </a:p>
          <a:p>
            <a:endParaRPr lang="en-US" dirty="0"/>
          </a:p>
          <a:p>
            <a:endParaRPr 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86"/>
          <p:cNvSpPr txBox="1">
            <a:spLocks noGrp="1"/>
          </p:cNvSpPr>
          <p:nvPr>
            <p:ph type="title"/>
          </p:nvPr>
        </p:nvSpPr>
        <p:spPr>
          <a:xfrm>
            <a:off x="468315" y="720226"/>
            <a:ext cx="8229600" cy="725714"/>
          </a:xfrm>
          <a:prstGeom prst="rect">
            <a:avLst/>
          </a:prstGeom>
          <a:noFill/>
          <a:ln>
            <a:noFill/>
          </a:ln>
        </p:spPr>
        <p:txBody>
          <a:bodyPr spcFirstLastPara="1" vert="horz" wrap="square" lIns="58048" tIns="29016" rIns="58048" bIns="29016" anchor="t" anchorCtr="0">
            <a:normAutofit/>
          </a:bodyPr>
          <a:lstStyle/>
          <a:p>
            <a:pPr>
              <a:spcBef>
                <a:spcPts val="0"/>
              </a:spcBef>
              <a:buClr>
                <a:schemeClr val="dk1"/>
              </a:buClr>
              <a:buSzPts val="3200"/>
            </a:pPr>
            <a:r>
              <a:rPr lang="en-US" sz="3200" b="1" dirty="0"/>
              <a:t>Definition</a:t>
            </a:r>
            <a:endParaRPr sz="6000" dirty="0"/>
          </a:p>
        </p:txBody>
      </p:sp>
      <p:sp>
        <p:nvSpPr>
          <p:cNvPr id="1068" name="Google Shape;1068;p86"/>
          <p:cNvSpPr txBox="1">
            <a:spLocks noGrp="1"/>
          </p:cNvSpPr>
          <p:nvPr>
            <p:ph type="body" idx="1"/>
          </p:nvPr>
        </p:nvSpPr>
        <p:spPr>
          <a:xfrm>
            <a:off x="468315" y="1920122"/>
            <a:ext cx="8218487" cy="1691317"/>
          </a:xfrm>
          <a:prstGeom prst="rect">
            <a:avLst/>
          </a:prstGeom>
          <a:noFill/>
          <a:ln>
            <a:noFill/>
          </a:ln>
        </p:spPr>
        <p:txBody>
          <a:bodyPr spcFirstLastPara="1" vert="horz" wrap="square" lIns="58048" tIns="29016" rIns="58048" bIns="29016" anchor="t" anchorCtr="0">
            <a:normAutofit fontScale="85000" lnSpcReduction="10000"/>
          </a:bodyPr>
          <a:lstStyle/>
          <a:p>
            <a:pPr marL="0" indent="0">
              <a:spcBef>
                <a:spcPts val="0"/>
              </a:spcBef>
              <a:buClr>
                <a:schemeClr val="dk1"/>
              </a:buClr>
              <a:buSzPts val="3200"/>
              <a:buNone/>
            </a:pPr>
            <a:r>
              <a:rPr lang="en-US"/>
              <a:t>Suppose that we are interested in computing the probability of event </a:t>
            </a:r>
            <a:r>
              <a:rPr lang="en-US" i="1"/>
              <a:t>A </a:t>
            </a:r>
            <a:r>
              <a:rPr lang="en-US"/>
              <a:t>and we have been told event </a:t>
            </a:r>
            <a:r>
              <a:rPr lang="en-US" i="1"/>
              <a:t>B </a:t>
            </a:r>
            <a:r>
              <a:rPr lang="en-US"/>
              <a:t>has occurred.</a:t>
            </a:r>
            <a:endParaRPr lang="en-US"/>
          </a:p>
          <a:p>
            <a:pPr marL="0" indent="0">
              <a:spcBef>
                <a:spcPts val="405"/>
              </a:spcBef>
              <a:buClr>
                <a:schemeClr val="dk1"/>
              </a:buClr>
              <a:buSzPts val="3200"/>
              <a:buNone/>
            </a:pPr>
            <a:r>
              <a:rPr lang="en-US"/>
              <a:t>Then the conditional probability of </a:t>
            </a:r>
            <a:r>
              <a:rPr lang="en-US" i="1"/>
              <a:t>A </a:t>
            </a:r>
            <a:r>
              <a:rPr lang="en-US"/>
              <a:t>given </a:t>
            </a:r>
            <a:r>
              <a:rPr lang="en-US" i="1"/>
              <a:t>B </a:t>
            </a:r>
            <a:r>
              <a:rPr lang="en-US"/>
              <a:t>is defined to be:</a:t>
            </a:r>
            <a:endParaRPr lang="en-US"/>
          </a:p>
        </p:txBody>
      </p:sp>
      <p:pic>
        <p:nvPicPr>
          <p:cNvPr id="1069" name="Google Shape;1069;p86"/>
          <p:cNvPicPr preferRelativeResize="0"/>
          <p:nvPr/>
        </p:nvPicPr>
        <p:blipFill rotWithShape="1">
          <a:blip r:embed="rId1"/>
          <a:srcRect/>
          <a:stretch>
            <a:fillRect/>
          </a:stretch>
        </p:blipFill>
        <p:spPr>
          <a:xfrm>
            <a:off x="2339976" y="3749527"/>
            <a:ext cx="3297239" cy="744865"/>
          </a:xfrm>
          <a:prstGeom prst="rect">
            <a:avLst/>
          </a:prstGeom>
          <a:noFill/>
          <a:ln>
            <a:noFill/>
          </a:ln>
        </p:spPr>
      </p:pic>
      <p:pic>
        <p:nvPicPr>
          <p:cNvPr id="1070" name="Google Shape;1070;p86"/>
          <p:cNvPicPr preferRelativeResize="0"/>
          <p:nvPr/>
        </p:nvPicPr>
        <p:blipFill rotWithShape="1">
          <a:blip r:embed="rId2"/>
          <a:srcRect/>
          <a:stretch>
            <a:fillRect/>
          </a:stretch>
        </p:blipFill>
        <p:spPr>
          <a:xfrm>
            <a:off x="6011866" y="3840241"/>
            <a:ext cx="1997075" cy="402167"/>
          </a:xfrm>
          <a:prstGeom prst="rect">
            <a:avLst/>
          </a:prstGeom>
          <a:noFill/>
          <a:ln>
            <a:noFill/>
          </a:ln>
        </p:spPr>
      </p:pic>
      <p:sp>
        <p:nvSpPr>
          <p:cNvPr id="1071" name="Google Shape;1071;p86"/>
          <p:cNvSpPr txBox="1"/>
          <p:nvPr/>
        </p:nvSpPr>
        <p:spPr>
          <a:xfrm>
            <a:off x="1043608" y="4846301"/>
            <a:ext cx="6480721" cy="332200"/>
          </a:xfrm>
          <a:prstGeom prst="rect">
            <a:avLst/>
          </a:prstGeom>
          <a:noFill/>
          <a:ln>
            <a:noFill/>
          </a:ln>
        </p:spPr>
        <p:txBody>
          <a:bodyPr spcFirstLastPara="1" wrap="square" lIns="58048" tIns="29016" rIns="58048" bIns="29016" anchor="t" anchorCtr="0">
            <a:spAutoFit/>
          </a:bodyPr>
          <a:lstStyle/>
          <a:p>
            <a:pPr>
              <a:spcBef>
                <a:spcPts val="0"/>
              </a:spcBef>
              <a:spcAft>
                <a:spcPts val="0"/>
              </a:spcAft>
              <a:buClr>
                <a:srgbClr val="000000"/>
              </a:buClr>
              <a:buSzPts val="2800"/>
            </a:pPr>
            <a:r>
              <a:rPr lang="en-US" sz="1780">
                <a:solidFill>
                  <a:schemeClr val="dk1"/>
                </a:solidFill>
                <a:latin typeface="Calibri" panose="020F0502020204030204"/>
                <a:ea typeface="Calibri" panose="020F0502020204030204"/>
                <a:cs typeface="Calibri" panose="020F0502020204030204"/>
                <a:sym typeface="Calibri" panose="020F0502020204030204"/>
              </a:rPr>
              <a:t>Similarly,      P[B|A] = </a:t>
            </a:r>
            <a:r>
              <a:rPr lang="en-US" sz="1780" i="1">
                <a:solidFill>
                  <a:schemeClr val="dk1"/>
                </a:solidFill>
                <a:latin typeface="Times New Roman" panose="02020603050405020304"/>
                <a:ea typeface="Times New Roman" panose="02020603050405020304"/>
                <a:cs typeface="Times New Roman" panose="02020603050405020304"/>
                <a:sym typeface="Times New Roman" panose="02020603050405020304"/>
              </a:rPr>
              <a:t>P</a:t>
            </a:r>
            <a:r>
              <a:rPr lang="en-US" sz="178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1780" i="1">
                <a:solidFill>
                  <a:schemeClr val="dk1"/>
                </a:solidFill>
                <a:latin typeface="Times New Roman" panose="02020603050405020304"/>
                <a:ea typeface="Times New Roman" panose="02020603050405020304"/>
                <a:cs typeface="Times New Roman" panose="02020603050405020304"/>
                <a:sym typeface="Times New Roman" panose="02020603050405020304"/>
              </a:rPr>
              <a:t>A </a:t>
            </a:r>
            <a:r>
              <a:rPr lang="en-US" sz="178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1780" i="1">
                <a:solidFill>
                  <a:schemeClr val="dk1"/>
                </a:solidFill>
                <a:latin typeface="Times New Roman" panose="02020603050405020304"/>
                <a:ea typeface="Times New Roman" panose="02020603050405020304"/>
                <a:cs typeface="Times New Roman" panose="02020603050405020304"/>
                <a:sym typeface="Times New Roman" panose="02020603050405020304"/>
              </a:rPr>
              <a:t> B</a:t>
            </a:r>
            <a:r>
              <a:rPr lang="en-US" sz="1780">
                <a:solidFill>
                  <a:schemeClr val="dk1"/>
                </a:solidFill>
                <a:latin typeface="Times New Roman" panose="02020603050405020304"/>
                <a:ea typeface="Times New Roman" panose="02020603050405020304"/>
                <a:cs typeface="Times New Roman" panose="02020603050405020304"/>
                <a:sym typeface="Times New Roman" panose="02020603050405020304"/>
              </a:rPr>
              <a:t>] /P[A] </a:t>
            </a:r>
            <a:endParaRPr sz="178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87"/>
          <p:cNvSpPr txBox="1">
            <a:spLocks noGrp="1"/>
          </p:cNvSpPr>
          <p:nvPr>
            <p:ph type="body" idx="1"/>
          </p:nvPr>
        </p:nvSpPr>
        <p:spPr>
          <a:xfrm>
            <a:off x="323528" y="1772816"/>
            <a:ext cx="8430108" cy="4147889"/>
          </a:xfrm>
          <a:prstGeom prst="rect">
            <a:avLst/>
          </a:prstGeom>
          <a:noFill/>
          <a:ln>
            <a:noFill/>
          </a:ln>
        </p:spPr>
        <p:txBody>
          <a:bodyPr spcFirstLastPara="1" vert="horz" wrap="square" lIns="58048" tIns="29016" rIns="58048" bIns="29016" anchor="t" anchorCtr="0">
            <a:normAutofit/>
          </a:bodyPr>
          <a:lstStyle/>
          <a:p>
            <a:pPr marL="217805" indent="-217805">
              <a:spcBef>
                <a:spcPts val="0"/>
              </a:spcBef>
              <a:buClr>
                <a:schemeClr val="dk1"/>
              </a:buClr>
              <a:buSzPts val="2800"/>
              <a:buChar char="•"/>
            </a:pPr>
            <a:r>
              <a:rPr lang="en-US" sz="2000" dirty="0"/>
              <a:t>From the previous two expressions</a:t>
            </a:r>
            <a:endParaRPr sz="2000" dirty="0"/>
          </a:p>
          <a:p>
            <a:pPr marL="0" indent="0">
              <a:spcBef>
                <a:spcPts val="305"/>
              </a:spcBef>
              <a:buClr>
                <a:schemeClr val="dk1"/>
              </a:buClr>
              <a:buSzPts val="2400"/>
              <a:buNone/>
            </a:pPr>
            <a:r>
              <a:rPr lang="en-US" sz="2000" i="1" dirty="0">
                <a:latin typeface="Times New Roman" panose="02020603050405020304"/>
                <a:ea typeface="Times New Roman" panose="02020603050405020304"/>
                <a:cs typeface="Times New Roman" panose="02020603050405020304"/>
                <a:sym typeface="Times New Roman" panose="02020603050405020304"/>
              </a:rPr>
              <a:t>P</a:t>
            </a:r>
            <a:r>
              <a:rPr lang="en-US" sz="2000" dirty="0">
                <a:latin typeface="Times New Roman" panose="02020603050405020304"/>
                <a:ea typeface="Times New Roman" panose="02020603050405020304"/>
                <a:cs typeface="Times New Roman" panose="02020603050405020304"/>
                <a:sym typeface="Times New Roman" panose="02020603050405020304"/>
              </a:rPr>
              <a:t>[</a:t>
            </a:r>
            <a:r>
              <a:rPr lang="en-US" sz="2000" i="1" dirty="0">
                <a:latin typeface="Times New Roman" panose="02020603050405020304"/>
                <a:ea typeface="Times New Roman" panose="02020603050405020304"/>
                <a:cs typeface="Times New Roman" panose="02020603050405020304"/>
                <a:sym typeface="Times New Roman" panose="02020603050405020304"/>
              </a:rPr>
              <a:t>A </a:t>
            </a:r>
            <a:r>
              <a:rPr lang="en-US" sz="2000" dirty="0">
                <a:latin typeface="Times New Roman" panose="02020603050405020304"/>
                <a:ea typeface="Times New Roman" panose="02020603050405020304"/>
                <a:cs typeface="Times New Roman" panose="02020603050405020304"/>
                <a:sym typeface="Times New Roman" panose="02020603050405020304"/>
              </a:rPr>
              <a:t>∩</a:t>
            </a:r>
            <a:r>
              <a:rPr lang="en-US" sz="2000" i="1" dirty="0">
                <a:latin typeface="Times New Roman" panose="02020603050405020304"/>
                <a:ea typeface="Times New Roman" panose="02020603050405020304"/>
                <a:cs typeface="Times New Roman" panose="02020603050405020304"/>
                <a:sym typeface="Times New Roman" panose="02020603050405020304"/>
              </a:rPr>
              <a:t> B</a:t>
            </a:r>
            <a:r>
              <a:rPr lang="en-US" sz="2000" dirty="0">
                <a:latin typeface="Times New Roman" panose="02020603050405020304"/>
                <a:ea typeface="Times New Roman" panose="02020603050405020304"/>
                <a:cs typeface="Times New Roman" panose="02020603050405020304"/>
                <a:sym typeface="Times New Roman" panose="02020603050405020304"/>
              </a:rPr>
              <a:t>] = P[B].P[A|B]</a:t>
            </a:r>
            <a:endParaRPr sz="2000" dirty="0"/>
          </a:p>
          <a:p>
            <a:pPr marL="0" indent="0">
              <a:spcBef>
                <a:spcPts val="305"/>
              </a:spcBef>
              <a:buClr>
                <a:schemeClr val="dk1"/>
              </a:buClr>
              <a:buSzPts val="2400"/>
              <a:buNone/>
            </a:pPr>
            <a:r>
              <a:rPr lang="en-US" sz="2000" dirty="0">
                <a:latin typeface="Times New Roman" panose="02020603050405020304"/>
                <a:ea typeface="Times New Roman" panose="02020603050405020304"/>
                <a:cs typeface="Times New Roman" panose="02020603050405020304"/>
                <a:sym typeface="Times New Roman" panose="02020603050405020304"/>
              </a:rPr>
              <a:t>And	</a:t>
            </a:r>
            <a:r>
              <a:rPr lang="en-US" sz="2000" i="1" dirty="0">
                <a:latin typeface="Times New Roman" panose="02020603050405020304"/>
                <a:ea typeface="Times New Roman" panose="02020603050405020304"/>
                <a:cs typeface="Times New Roman" panose="02020603050405020304"/>
                <a:sym typeface="Times New Roman" panose="02020603050405020304"/>
              </a:rPr>
              <a:t>P</a:t>
            </a:r>
            <a:r>
              <a:rPr lang="en-US" sz="2000" dirty="0">
                <a:latin typeface="Times New Roman" panose="02020603050405020304"/>
                <a:ea typeface="Times New Roman" panose="02020603050405020304"/>
                <a:cs typeface="Times New Roman" panose="02020603050405020304"/>
                <a:sym typeface="Times New Roman" panose="02020603050405020304"/>
              </a:rPr>
              <a:t>[</a:t>
            </a:r>
            <a:r>
              <a:rPr lang="en-US" sz="2000" i="1" dirty="0">
                <a:latin typeface="Times New Roman" panose="02020603050405020304"/>
                <a:ea typeface="Times New Roman" panose="02020603050405020304"/>
                <a:cs typeface="Times New Roman" panose="02020603050405020304"/>
                <a:sym typeface="Times New Roman" panose="02020603050405020304"/>
              </a:rPr>
              <a:t>A </a:t>
            </a:r>
            <a:r>
              <a:rPr lang="en-US" sz="2000" dirty="0">
                <a:latin typeface="Times New Roman" panose="02020603050405020304"/>
                <a:ea typeface="Times New Roman" panose="02020603050405020304"/>
                <a:cs typeface="Times New Roman" panose="02020603050405020304"/>
                <a:sym typeface="Times New Roman" panose="02020603050405020304"/>
              </a:rPr>
              <a:t>∩</a:t>
            </a:r>
            <a:r>
              <a:rPr lang="en-US" sz="2000" i="1" dirty="0">
                <a:latin typeface="Times New Roman" panose="02020603050405020304"/>
                <a:ea typeface="Times New Roman" panose="02020603050405020304"/>
                <a:cs typeface="Times New Roman" panose="02020603050405020304"/>
                <a:sym typeface="Times New Roman" panose="02020603050405020304"/>
              </a:rPr>
              <a:t> B</a:t>
            </a:r>
            <a:r>
              <a:rPr lang="en-US" sz="2000" dirty="0">
                <a:latin typeface="Times New Roman" panose="02020603050405020304"/>
                <a:ea typeface="Times New Roman" panose="02020603050405020304"/>
                <a:cs typeface="Times New Roman" panose="02020603050405020304"/>
                <a:sym typeface="Times New Roman" panose="02020603050405020304"/>
              </a:rPr>
              <a:t>] = P[A].P[B|A]</a:t>
            </a:r>
            <a:endParaRPr sz="2000" dirty="0"/>
          </a:p>
          <a:p>
            <a:pPr marL="0" indent="0">
              <a:spcBef>
                <a:spcPts val="355"/>
              </a:spcBef>
              <a:buClr>
                <a:schemeClr val="dk1"/>
              </a:buClr>
              <a:buSzPts val="2800"/>
              <a:buNone/>
            </a:pPr>
            <a:r>
              <a:rPr lang="en-US" sz="2000" dirty="0">
                <a:latin typeface="Times New Roman" panose="02020603050405020304"/>
                <a:ea typeface="Times New Roman" panose="02020603050405020304"/>
                <a:cs typeface="Times New Roman" panose="02020603050405020304"/>
                <a:sym typeface="Times New Roman" panose="02020603050405020304"/>
              </a:rPr>
              <a:t>Can also be used to calculate </a:t>
            </a:r>
            <a:r>
              <a:rPr lang="en-US" sz="2000" i="1" dirty="0">
                <a:latin typeface="Times New Roman" panose="02020603050405020304"/>
                <a:ea typeface="Times New Roman" panose="02020603050405020304"/>
                <a:cs typeface="Times New Roman" panose="02020603050405020304"/>
                <a:sym typeface="Times New Roman" panose="02020603050405020304"/>
              </a:rPr>
              <a:t>P</a:t>
            </a:r>
            <a:r>
              <a:rPr lang="en-US" sz="2000" dirty="0">
                <a:latin typeface="Times New Roman" panose="02020603050405020304"/>
                <a:ea typeface="Times New Roman" panose="02020603050405020304"/>
                <a:cs typeface="Times New Roman" panose="02020603050405020304"/>
                <a:sym typeface="Times New Roman" panose="02020603050405020304"/>
              </a:rPr>
              <a:t>[</a:t>
            </a:r>
            <a:r>
              <a:rPr lang="en-US" sz="2000" i="1" dirty="0">
                <a:latin typeface="Times New Roman" panose="02020603050405020304"/>
                <a:ea typeface="Times New Roman" panose="02020603050405020304"/>
                <a:cs typeface="Times New Roman" panose="02020603050405020304"/>
                <a:sym typeface="Times New Roman" panose="02020603050405020304"/>
              </a:rPr>
              <a:t>A </a:t>
            </a:r>
            <a:r>
              <a:rPr lang="en-US" sz="2000" dirty="0">
                <a:latin typeface="Times New Roman" panose="02020603050405020304"/>
                <a:ea typeface="Times New Roman" panose="02020603050405020304"/>
                <a:cs typeface="Times New Roman" panose="02020603050405020304"/>
                <a:sym typeface="Times New Roman" panose="02020603050405020304"/>
              </a:rPr>
              <a:t>∩</a:t>
            </a:r>
            <a:r>
              <a:rPr lang="en-US" sz="2000" i="1" dirty="0">
                <a:latin typeface="Times New Roman" panose="02020603050405020304"/>
                <a:ea typeface="Times New Roman" panose="02020603050405020304"/>
                <a:cs typeface="Times New Roman" panose="02020603050405020304"/>
                <a:sym typeface="Times New Roman" panose="02020603050405020304"/>
              </a:rPr>
              <a:t> B</a:t>
            </a:r>
            <a:r>
              <a:rPr lang="en-US" sz="2000" dirty="0">
                <a:latin typeface="Times New Roman" panose="02020603050405020304"/>
                <a:ea typeface="Times New Roman" panose="02020603050405020304"/>
                <a:cs typeface="Times New Roman" panose="02020603050405020304"/>
                <a:sym typeface="Times New Roman" panose="02020603050405020304"/>
              </a:rPr>
              <a:t>] </a:t>
            </a:r>
            <a:endParaRPr sz="2000" dirty="0">
              <a:latin typeface="Times New Roman" panose="02020603050405020304"/>
              <a:ea typeface="Times New Roman" panose="02020603050405020304"/>
              <a:cs typeface="Times New Roman" panose="02020603050405020304"/>
              <a:sym typeface="Times New Roman" panose="02020603050405020304"/>
            </a:endParaRPr>
          </a:p>
          <a:p>
            <a:pPr marL="0" indent="0">
              <a:spcBef>
                <a:spcPts val="355"/>
              </a:spcBef>
              <a:buClr>
                <a:srgbClr val="FF0000"/>
              </a:buClr>
              <a:buSzPts val="2800"/>
              <a:buNone/>
            </a:pPr>
            <a:r>
              <a:rPr lang="en-US" sz="2000" b="1" dirty="0">
                <a:solidFill>
                  <a:srgbClr val="FF0000"/>
                </a:solidFill>
              </a:rPr>
              <a:t>The Multiplication Rule</a:t>
            </a:r>
            <a:endParaRPr sz="2000" dirty="0"/>
          </a:p>
          <a:p>
            <a:pPr marL="217805" indent="-217805">
              <a:spcBef>
                <a:spcPts val="355"/>
              </a:spcBef>
              <a:buClr>
                <a:schemeClr val="dk1"/>
              </a:buClr>
              <a:buSzPts val="2800"/>
              <a:buChar char="•"/>
            </a:pPr>
            <a:r>
              <a:rPr lang="en-US" sz="2000" dirty="0"/>
              <a:t>In many of the cases, P(A) may not depend on whether B has occurred. We say that the event A is independent of B if P(A) = P(A|B). An important consequence of the definition of independence is multiplication rule, which is obtained by substituting </a:t>
            </a:r>
            <a:r>
              <a:rPr lang="en-US" sz="2000" dirty="0">
                <a:solidFill>
                  <a:srgbClr val="FF0000"/>
                </a:solidFill>
              </a:rPr>
              <a:t>P(A) for P(A|B) in the above expressions</a:t>
            </a:r>
            <a:endParaRPr sz="2000" dirty="0"/>
          </a:p>
          <a:p>
            <a:pPr marL="217805" indent="-217805">
              <a:spcBef>
                <a:spcPts val="305"/>
              </a:spcBef>
              <a:buClr>
                <a:schemeClr val="dk1"/>
              </a:buClr>
              <a:buSzPts val="2400"/>
              <a:buChar char="•"/>
            </a:pPr>
            <a:r>
              <a:rPr lang="en-US" sz="2000" i="1" dirty="0">
                <a:latin typeface="Times New Roman" panose="02020603050405020304"/>
                <a:ea typeface="Times New Roman" panose="02020603050405020304"/>
                <a:cs typeface="Times New Roman" panose="02020603050405020304"/>
                <a:sym typeface="Times New Roman" panose="02020603050405020304"/>
              </a:rPr>
              <a:t>P</a:t>
            </a:r>
            <a:r>
              <a:rPr lang="en-US" sz="2000" dirty="0">
                <a:latin typeface="Times New Roman" panose="02020603050405020304"/>
                <a:ea typeface="Times New Roman" panose="02020603050405020304"/>
                <a:cs typeface="Times New Roman" panose="02020603050405020304"/>
                <a:sym typeface="Times New Roman" panose="02020603050405020304"/>
              </a:rPr>
              <a:t>[</a:t>
            </a:r>
            <a:r>
              <a:rPr lang="en-US" sz="2000" i="1" dirty="0">
                <a:latin typeface="Times New Roman" panose="02020603050405020304"/>
                <a:ea typeface="Times New Roman" panose="02020603050405020304"/>
                <a:cs typeface="Times New Roman" panose="02020603050405020304"/>
                <a:sym typeface="Times New Roman" panose="02020603050405020304"/>
              </a:rPr>
              <a:t>A </a:t>
            </a:r>
            <a:r>
              <a:rPr lang="en-US" sz="2000" dirty="0">
                <a:latin typeface="Times New Roman" panose="02020603050405020304"/>
                <a:ea typeface="Times New Roman" panose="02020603050405020304"/>
                <a:cs typeface="Times New Roman" panose="02020603050405020304"/>
                <a:sym typeface="Times New Roman" panose="02020603050405020304"/>
              </a:rPr>
              <a:t>∩</a:t>
            </a:r>
            <a:r>
              <a:rPr lang="en-US" sz="2000" i="1" dirty="0">
                <a:latin typeface="Times New Roman" panose="02020603050405020304"/>
                <a:ea typeface="Times New Roman" panose="02020603050405020304"/>
                <a:cs typeface="Times New Roman" panose="02020603050405020304"/>
                <a:sym typeface="Times New Roman" panose="02020603050405020304"/>
              </a:rPr>
              <a:t> B</a:t>
            </a:r>
            <a:r>
              <a:rPr lang="en-US" sz="2000" dirty="0">
                <a:latin typeface="Times New Roman" panose="02020603050405020304"/>
                <a:ea typeface="Times New Roman" panose="02020603050405020304"/>
                <a:cs typeface="Times New Roman" panose="02020603050405020304"/>
                <a:sym typeface="Times New Roman" panose="02020603050405020304"/>
              </a:rPr>
              <a:t>] = P[A].P[B] whenever A is independent of B</a:t>
            </a:r>
            <a:endParaRPr sz="2000" dirty="0">
              <a:latin typeface="Times New Roman" panose="02020603050405020304"/>
              <a:ea typeface="Times New Roman" panose="02020603050405020304"/>
              <a:cs typeface="Times New Roman" panose="02020603050405020304"/>
              <a:sym typeface="Times New Roman" panose="02020603050405020304"/>
            </a:endParaRPr>
          </a:p>
          <a:p>
            <a:pPr marL="217805" indent="-120650">
              <a:spcBef>
                <a:spcPts val="305"/>
              </a:spcBef>
              <a:buClr>
                <a:schemeClr val="dk1"/>
              </a:buClr>
              <a:buSzPts val="2400"/>
              <a:buNone/>
            </a:pPr>
            <a:endParaRPr sz="2000" dirty="0"/>
          </a:p>
          <a:p>
            <a:pPr marL="0" indent="0">
              <a:spcBef>
                <a:spcPts val="355"/>
              </a:spcBef>
              <a:buClr>
                <a:schemeClr val="dk1"/>
              </a:buClr>
              <a:buSzPts val="2800"/>
              <a:buNone/>
            </a:pPr>
            <a:endParaRPr sz="2000" dirty="0"/>
          </a:p>
          <a:p>
            <a:pPr marL="0" indent="0">
              <a:spcBef>
                <a:spcPts val="355"/>
              </a:spcBef>
              <a:buClr>
                <a:schemeClr val="dk1"/>
              </a:buClr>
              <a:buSzPts val="2800"/>
              <a:buNone/>
            </a:pPr>
            <a:endParaRPr sz="1780"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88"/>
          <p:cNvSpPr txBox="1">
            <a:spLocks noGrp="1"/>
          </p:cNvSpPr>
          <p:nvPr>
            <p:ph type="title"/>
          </p:nvPr>
        </p:nvSpPr>
        <p:spPr>
          <a:xfrm>
            <a:off x="384178" y="579099"/>
            <a:ext cx="8291513" cy="448531"/>
          </a:xfrm>
          <a:prstGeom prst="rect">
            <a:avLst/>
          </a:prstGeom>
          <a:noFill/>
          <a:ln>
            <a:noFill/>
          </a:ln>
        </p:spPr>
        <p:txBody>
          <a:bodyPr spcFirstLastPara="1" vert="horz" wrap="square" lIns="58048" tIns="29016" rIns="58048" bIns="29016" anchor="t" anchorCtr="0">
            <a:noAutofit/>
          </a:bodyPr>
          <a:lstStyle/>
          <a:p>
            <a:pPr>
              <a:spcBef>
                <a:spcPts val="0"/>
              </a:spcBef>
              <a:buClr>
                <a:schemeClr val="dk1"/>
              </a:buClr>
              <a:buSzPts val="3200"/>
            </a:pPr>
            <a:r>
              <a:rPr lang="en-US" sz="3200" b="1" dirty="0"/>
              <a:t>Rationale:</a:t>
            </a:r>
            <a:endParaRPr sz="3200" dirty="0"/>
          </a:p>
        </p:txBody>
      </p:sp>
      <p:sp>
        <p:nvSpPr>
          <p:cNvPr id="1083" name="Google Shape;1083;p88"/>
          <p:cNvSpPr txBox="1">
            <a:spLocks noGrp="1"/>
          </p:cNvSpPr>
          <p:nvPr>
            <p:ph type="body" idx="1"/>
          </p:nvPr>
        </p:nvSpPr>
        <p:spPr>
          <a:xfrm>
            <a:off x="468315" y="1783043"/>
            <a:ext cx="8218487" cy="1691317"/>
          </a:xfrm>
          <a:prstGeom prst="rect">
            <a:avLst/>
          </a:prstGeom>
          <a:noFill/>
          <a:ln>
            <a:noFill/>
          </a:ln>
        </p:spPr>
        <p:txBody>
          <a:bodyPr spcFirstLastPara="1" vert="horz" wrap="square" lIns="58048" tIns="29016" rIns="58048" bIns="29016" anchor="t" anchorCtr="0">
            <a:normAutofit/>
          </a:bodyPr>
          <a:lstStyle/>
          <a:p>
            <a:pPr marL="0" indent="0">
              <a:lnSpc>
                <a:spcPct val="90000"/>
              </a:lnSpc>
              <a:spcBef>
                <a:spcPts val="0"/>
              </a:spcBef>
              <a:buClr>
                <a:schemeClr val="dk1"/>
              </a:buClr>
              <a:buSzPts val="2800"/>
              <a:buNone/>
            </a:pPr>
            <a:r>
              <a:rPr lang="en-US" sz="1800" dirty="0"/>
              <a:t>If we’re told that event </a:t>
            </a:r>
            <a:r>
              <a:rPr lang="en-US" sz="1800" i="1" dirty="0"/>
              <a:t>B </a:t>
            </a:r>
            <a:r>
              <a:rPr lang="en-US" sz="1800" dirty="0"/>
              <a:t>has occurred then the sample space is restricted to </a:t>
            </a:r>
            <a:r>
              <a:rPr lang="en-US" sz="1800" i="1" dirty="0"/>
              <a:t>B.</a:t>
            </a:r>
            <a:endParaRPr sz="1800" dirty="0"/>
          </a:p>
          <a:p>
            <a:pPr marL="0" indent="0">
              <a:lnSpc>
                <a:spcPct val="90000"/>
              </a:lnSpc>
              <a:spcBef>
                <a:spcPts val="355"/>
              </a:spcBef>
              <a:buClr>
                <a:schemeClr val="dk1"/>
              </a:buClr>
              <a:buSzPts val="2800"/>
              <a:buNone/>
            </a:pPr>
            <a:r>
              <a:rPr lang="en-US" sz="1800" dirty="0"/>
              <a:t>The probability within </a:t>
            </a:r>
            <a:r>
              <a:rPr lang="en-US" sz="1800" i="1" dirty="0"/>
              <a:t>B </a:t>
            </a:r>
            <a:r>
              <a:rPr lang="en-US" sz="1800" dirty="0"/>
              <a:t>has to be normalized, This is achieved by dividing by </a:t>
            </a:r>
            <a:r>
              <a:rPr lang="en-US" sz="1800" i="1" dirty="0"/>
              <a:t>P</a:t>
            </a:r>
            <a:r>
              <a:rPr lang="en-US" sz="1800" dirty="0"/>
              <a:t>[</a:t>
            </a:r>
            <a:r>
              <a:rPr lang="en-US" sz="1800" i="1" dirty="0"/>
              <a:t>B</a:t>
            </a:r>
            <a:r>
              <a:rPr lang="en-US" sz="1800" dirty="0"/>
              <a:t>]</a:t>
            </a:r>
            <a:endParaRPr sz="1800" dirty="0"/>
          </a:p>
          <a:p>
            <a:pPr marL="0" indent="0">
              <a:lnSpc>
                <a:spcPct val="90000"/>
              </a:lnSpc>
              <a:spcBef>
                <a:spcPts val="355"/>
              </a:spcBef>
              <a:buClr>
                <a:schemeClr val="dk1"/>
              </a:buClr>
              <a:buSzPts val="2800"/>
              <a:buNone/>
            </a:pPr>
            <a:r>
              <a:rPr lang="en-US" sz="1800" dirty="0"/>
              <a:t>The event </a:t>
            </a:r>
            <a:r>
              <a:rPr lang="en-US" sz="1800" i="1" dirty="0"/>
              <a:t>A </a:t>
            </a:r>
            <a:r>
              <a:rPr lang="en-US" sz="1800" dirty="0"/>
              <a:t>can now only occur if the outcome is in   </a:t>
            </a:r>
            <a:r>
              <a:rPr lang="en-US" sz="1800" i="1" dirty="0"/>
              <a:t>A ∩</a:t>
            </a:r>
            <a:r>
              <a:rPr lang="en-US" sz="1800" dirty="0"/>
              <a:t> </a:t>
            </a:r>
            <a:r>
              <a:rPr lang="en-US" sz="1800" i="1" dirty="0"/>
              <a:t>B</a:t>
            </a:r>
            <a:r>
              <a:rPr lang="en-US" sz="1800" dirty="0"/>
              <a:t>. Hence the new probability of </a:t>
            </a:r>
            <a:r>
              <a:rPr lang="en-US" sz="1800" i="1" dirty="0"/>
              <a:t>A </a:t>
            </a:r>
            <a:r>
              <a:rPr lang="en-US" sz="1800" dirty="0"/>
              <a:t>is:</a:t>
            </a:r>
            <a:endParaRPr sz="1800" dirty="0"/>
          </a:p>
        </p:txBody>
      </p:sp>
      <p:pic>
        <p:nvPicPr>
          <p:cNvPr id="1084" name="Google Shape;1084;p88"/>
          <p:cNvPicPr preferRelativeResize="0"/>
          <p:nvPr/>
        </p:nvPicPr>
        <p:blipFill rotWithShape="1">
          <a:blip r:embed="rId1"/>
          <a:srcRect/>
          <a:stretch>
            <a:fillRect/>
          </a:stretch>
        </p:blipFill>
        <p:spPr>
          <a:xfrm>
            <a:off x="250827" y="3794884"/>
            <a:ext cx="2965451" cy="670277"/>
          </a:xfrm>
          <a:prstGeom prst="rect">
            <a:avLst/>
          </a:prstGeom>
          <a:noFill/>
          <a:ln>
            <a:noFill/>
          </a:ln>
        </p:spPr>
      </p:pic>
      <p:sp>
        <p:nvSpPr>
          <p:cNvPr id="1085" name="Google Shape;1085;p88"/>
          <p:cNvSpPr/>
          <p:nvPr/>
        </p:nvSpPr>
        <p:spPr>
          <a:xfrm>
            <a:off x="3635378" y="3474357"/>
            <a:ext cx="5040313" cy="1966484"/>
          </a:xfrm>
          <a:prstGeom prst="rect">
            <a:avLst/>
          </a:prstGeom>
          <a:noFill/>
          <a:ln w="50800" cap="flat" cmpd="sng">
            <a:solidFill>
              <a:srgbClr val="000000"/>
            </a:solidFill>
            <a:prstDash val="solid"/>
            <a:miter lim="800000"/>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86" name="Google Shape;1086;p88"/>
          <p:cNvSpPr/>
          <p:nvPr/>
        </p:nvSpPr>
        <p:spPr>
          <a:xfrm>
            <a:off x="5795965" y="3794882"/>
            <a:ext cx="2376488" cy="1188357"/>
          </a:xfrm>
          <a:prstGeom prst="ellipse">
            <a:avLst/>
          </a:prstGeom>
          <a:solidFill>
            <a:srgbClr val="C0C0C0"/>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87" name="Google Shape;1087;p88"/>
          <p:cNvSpPr txBox="1"/>
          <p:nvPr/>
        </p:nvSpPr>
        <p:spPr>
          <a:xfrm>
            <a:off x="7740652" y="3749524"/>
            <a:ext cx="576263" cy="254037"/>
          </a:xfrm>
          <a:prstGeom prst="rect">
            <a:avLst/>
          </a:prstGeom>
          <a:noFill/>
          <a:ln>
            <a:noFill/>
          </a:ln>
        </p:spPr>
        <p:txBody>
          <a:bodyPr spcFirstLastPara="1" wrap="square" lIns="58048" tIns="29016" rIns="58048" bIns="29016" anchor="t" anchorCtr="0">
            <a:spAutoFit/>
          </a:bodyPr>
          <a:lstStyle/>
          <a:p>
            <a:pPr>
              <a:spcBef>
                <a:spcPts val="0"/>
              </a:spcBef>
              <a:spcAft>
                <a:spcPts val="0"/>
              </a:spcAft>
              <a:buClr>
                <a:srgbClr val="000000"/>
              </a:buClr>
              <a:buSzPts val="2000"/>
            </a:pPr>
            <a:r>
              <a:rPr lang="en-US" sz="1270" i="1">
                <a:solidFill>
                  <a:schemeClr val="dk1"/>
                </a:solidFill>
                <a:latin typeface="Times New Roman" panose="02020603050405020304"/>
                <a:ea typeface="Times New Roman" panose="02020603050405020304"/>
                <a:cs typeface="Times New Roman" panose="02020603050405020304"/>
                <a:sym typeface="Times New Roman" panose="02020603050405020304"/>
              </a:rPr>
              <a:t>B</a:t>
            </a:r>
            <a:endParaRPr sz="890">
              <a:solidFill>
                <a:srgbClr val="000000"/>
              </a:solidFill>
              <a:latin typeface="Arial" panose="020B0604020202020204"/>
              <a:ea typeface="Arial" panose="020B0604020202020204"/>
              <a:cs typeface="Arial" panose="020B0604020202020204"/>
              <a:sym typeface="Arial" panose="020B0604020202020204"/>
            </a:endParaRPr>
          </a:p>
        </p:txBody>
      </p:sp>
      <p:sp>
        <p:nvSpPr>
          <p:cNvPr id="1088" name="Google Shape;1088;p88"/>
          <p:cNvSpPr/>
          <p:nvPr/>
        </p:nvSpPr>
        <p:spPr>
          <a:xfrm>
            <a:off x="4211639" y="3794882"/>
            <a:ext cx="2376488" cy="1188357"/>
          </a:xfrm>
          <a:prstGeom prst="ellipse">
            <a:avLst/>
          </a:prstGeom>
          <a:solidFill>
            <a:srgbClr val="C0C0C0">
              <a:alpha val="38039"/>
            </a:srgbClr>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89" name="Google Shape;1089;p88"/>
          <p:cNvSpPr txBox="1"/>
          <p:nvPr/>
        </p:nvSpPr>
        <p:spPr>
          <a:xfrm>
            <a:off x="4140203" y="3611437"/>
            <a:ext cx="576263" cy="254037"/>
          </a:xfrm>
          <a:prstGeom prst="rect">
            <a:avLst/>
          </a:prstGeom>
          <a:noFill/>
          <a:ln>
            <a:noFill/>
          </a:ln>
        </p:spPr>
        <p:txBody>
          <a:bodyPr spcFirstLastPara="1" wrap="square" lIns="58048" tIns="29016" rIns="58048" bIns="29016" anchor="t" anchorCtr="0">
            <a:spAutoFit/>
          </a:bodyPr>
          <a:lstStyle/>
          <a:p>
            <a:pPr>
              <a:spcBef>
                <a:spcPts val="0"/>
              </a:spcBef>
              <a:spcAft>
                <a:spcPts val="0"/>
              </a:spcAft>
              <a:buClr>
                <a:srgbClr val="000000"/>
              </a:buClr>
              <a:buSzPts val="2000"/>
            </a:pPr>
            <a:r>
              <a:rPr lang="en-US" sz="1270" i="1">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endParaRPr sz="890">
              <a:solidFill>
                <a:srgbClr val="000000"/>
              </a:solidFill>
              <a:latin typeface="Arial" panose="020B0604020202020204"/>
              <a:ea typeface="Arial" panose="020B0604020202020204"/>
              <a:cs typeface="Arial" panose="020B0604020202020204"/>
              <a:sym typeface="Arial" panose="020B0604020202020204"/>
            </a:endParaRPr>
          </a:p>
        </p:txBody>
      </p:sp>
      <p:sp>
        <p:nvSpPr>
          <p:cNvPr id="1090" name="Google Shape;1090;p88"/>
          <p:cNvSpPr txBox="1"/>
          <p:nvPr/>
        </p:nvSpPr>
        <p:spPr>
          <a:xfrm>
            <a:off x="5795965" y="4206120"/>
            <a:ext cx="1152525" cy="254037"/>
          </a:xfrm>
          <a:prstGeom prst="rect">
            <a:avLst/>
          </a:prstGeom>
          <a:noFill/>
          <a:ln>
            <a:noFill/>
          </a:ln>
        </p:spPr>
        <p:txBody>
          <a:bodyPr spcFirstLastPara="1" wrap="square" lIns="58048" tIns="29016" rIns="58048" bIns="29016" anchor="t" anchorCtr="0">
            <a:spAutoFit/>
          </a:bodyPr>
          <a:lstStyle/>
          <a:p>
            <a:pPr>
              <a:spcBef>
                <a:spcPts val="0"/>
              </a:spcBef>
              <a:spcAft>
                <a:spcPts val="0"/>
              </a:spcAft>
              <a:buClr>
                <a:srgbClr val="000000"/>
              </a:buClr>
              <a:buSzPts val="2000"/>
            </a:pPr>
            <a:r>
              <a:rPr lang="en-US" sz="1270" i="1">
                <a:solidFill>
                  <a:schemeClr val="dk1"/>
                </a:solidFill>
                <a:latin typeface="Times New Roman" panose="02020603050405020304"/>
                <a:ea typeface="Times New Roman" panose="02020603050405020304"/>
                <a:cs typeface="Times New Roman" panose="02020603050405020304"/>
                <a:sym typeface="Times New Roman" panose="02020603050405020304"/>
              </a:rPr>
              <a:t>A </a:t>
            </a:r>
            <a:r>
              <a:rPr lang="en-US" sz="127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1270" i="1">
                <a:solidFill>
                  <a:schemeClr val="dk1"/>
                </a:solidFill>
                <a:latin typeface="Times New Roman" panose="02020603050405020304"/>
                <a:ea typeface="Times New Roman" panose="02020603050405020304"/>
                <a:cs typeface="Times New Roman" panose="02020603050405020304"/>
                <a:sym typeface="Times New Roman" panose="02020603050405020304"/>
              </a:rPr>
              <a:t>B</a:t>
            </a:r>
            <a:endParaRPr sz="89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89"/>
          <p:cNvSpPr txBox="1">
            <a:spLocks noGrp="1"/>
          </p:cNvSpPr>
          <p:nvPr>
            <p:ph type="title"/>
          </p:nvPr>
        </p:nvSpPr>
        <p:spPr>
          <a:xfrm>
            <a:off x="457200" y="764704"/>
            <a:ext cx="8229600" cy="725714"/>
          </a:xfrm>
          <a:prstGeom prst="rect">
            <a:avLst/>
          </a:prstGeom>
          <a:noFill/>
          <a:ln>
            <a:noFill/>
          </a:ln>
        </p:spPr>
        <p:txBody>
          <a:bodyPr spcFirstLastPara="1" vert="horz" wrap="square" lIns="58048" tIns="29016" rIns="58048" bIns="29016" anchor="t" anchorCtr="0">
            <a:normAutofit/>
          </a:bodyPr>
          <a:lstStyle/>
          <a:p>
            <a:pPr>
              <a:spcBef>
                <a:spcPts val="0"/>
              </a:spcBef>
              <a:buClr>
                <a:schemeClr val="dk1"/>
              </a:buClr>
              <a:buSzPts val="3200"/>
            </a:pPr>
            <a:r>
              <a:rPr lang="en-US" sz="2800" b="1" dirty="0"/>
              <a:t>An Example</a:t>
            </a:r>
            <a:endParaRPr sz="2800" dirty="0"/>
          </a:p>
        </p:txBody>
      </p:sp>
      <p:sp>
        <p:nvSpPr>
          <p:cNvPr id="1097" name="Google Shape;1097;p89"/>
          <p:cNvSpPr txBox="1">
            <a:spLocks noGrp="1"/>
          </p:cNvSpPr>
          <p:nvPr>
            <p:ph type="body" idx="1"/>
          </p:nvPr>
        </p:nvSpPr>
        <p:spPr>
          <a:xfrm>
            <a:off x="457202" y="1920119"/>
            <a:ext cx="8229600" cy="3221365"/>
          </a:xfrm>
          <a:prstGeom prst="rect">
            <a:avLst/>
          </a:prstGeom>
          <a:noFill/>
          <a:ln>
            <a:noFill/>
          </a:ln>
        </p:spPr>
        <p:txBody>
          <a:bodyPr spcFirstLastPara="1" vert="horz" wrap="square" lIns="58048" tIns="29016" rIns="58048" bIns="29016" anchor="t" anchorCtr="0">
            <a:normAutofit lnSpcReduction="10000"/>
          </a:bodyPr>
          <a:lstStyle/>
          <a:p>
            <a:pPr marL="0" indent="0">
              <a:spcBef>
                <a:spcPts val="0"/>
              </a:spcBef>
              <a:buClr>
                <a:schemeClr val="dk1"/>
              </a:buClr>
              <a:buSzPts val="3200"/>
              <a:buNone/>
            </a:pPr>
            <a:r>
              <a:rPr lang="en-US"/>
              <a:t>The academy awards is soon to be shown.</a:t>
            </a:r>
            <a:endParaRPr lang="en-US"/>
          </a:p>
          <a:p>
            <a:pPr marL="0" indent="0">
              <a:spcBef>
                <a:spcPts val="405"/>
              </a:spcBef>
              <a:buClr>
                <a:schemeClr val="dk1"/>
              </a:buClr>
              <a:buSzPts val="3200"/>
              <a:buNone/>
            </a:pPr>
            <a:r>
              <a:rPr lang="en-US"/>
              <a:t>For a specific married couple the probability that the husband watches the show is 80%, the probability that his wife watches the show is 65%, while the probability that they both watch the show is 60%.</a:t>
            </a:r>
            <a:endParaRPr lang="en-US"/>
          </a:p>
          <a:p>
            <a:pPr marL="0" indent="0">
              <a:spcBef>
                <a:spcPts val="405"/>
              </a:spcBef>
              <a:buClr>
                <a:schemeClr val="dk1"/>
              </a:buClr>
              <a:buSzPts val="3200"/>
              <a:buNone/>
            </a:pPr>
            <a:r>
              <a:rPr lang="en-US"/>
              <a:t>If the husband is watching the show, what is the probability that his wife is also watching the show</a:t>
            </a:r>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90"/>
          <p:cNvSpPr txBox="1">
            <a:spLocks noGrp="1"/>
          </p:cNvSpPr>
          <p:nvPr>
            <p:ph type="title"/>
          </p:nvPr>
        </p:nvSpPr>
        <p:spPr>
          <a:xfrm>
            <a:off x="539552" y="1588844"/>
            <a:ext cx="8229600" cy="725714"/>
          </a:xfrm>
          <a:prstGeom prst="rect">
            <a:avLst/>
          </a:prstGeom>
          <a:noFill/>
          <a:ln>
            <a:noFill/>
          </a:ln>
        </p:spPr>
        <p:txBody>
          <a:bodyPr spcFirstLastPara="1" vert="horz" wrap="square" lIns="58048" tIns="29016" rIns="58048" bIns="29016" anchor="t" anchorCtr="0">
            <a:normAutofit/>
          </a:bodyPr>
          <a:lstStyle/>
          <a:p>
            <a:pPr>
              <a:spcBef>
                <a:spcPts val="0"/>
              </a:spcBef>
              <a:buClr>
                <a:schemeClr val="dk1"/>
              </a:buClr>
              <a:buSzPts val="3200"/>
            </a:pPr>
            <a:r>
              <a:rPr lang="en-US" sz="2030" b="1" dirty="0"/>
              <a:t>Solution:</a:t>
            </a:r>
            <a:endParaRPr dirty="0"/>
          </a:p>
        </p:txBody>
      </p:sp>
      <p:sp>
        <p:nvSpPr>
          <p:cNvPr id="1104" name="Google Shape;1104;p90"/>
          <p:cNvSpPr txBox="1">
            <a:spLocks noGrp="1"/>
          </p:cNvSpPr>
          <p:nvPr>
            <p:ph type="body" idx="1"/>
          </p:nvPr>
        </p:nvSpPr>
        <p:spPr>
          <a:xfrm>
            <a:off x="457200" y="1988840"/>
            <a:ext cx="8229600" cy="3221365"/>
          </a:xfrm>
          <a:prstGeom prst="rect">
            <a:avLst/>
          </a:prstGeom>
          <a:noFill/>
          <a:ln>
            <a:noFill/>
          </a:ln>
        </p:spPr>
        <p:txBody>
          <a:bodyPr spcFirstLastPara="1" vert="horz" wrap="square" lIns="58048" tIns="29016" rIns="58048" bIns="29016" anchor="t" anchorCtr="0">
            <a:normAutofit/>
          </a:bodyPr>
          <a:lstStyle/>
          <a:p>
            <a:pPr marL="0" indent="0">
              <a:spcBef>
                <a:spcPts val="0"/>
              </a:spcBef>
              <a:buClr>
                <a:schemeClr val="dk1"/>
              </a:buClr>
              <a:buSzPts val="2800"/>
              <a:buNone/>
            </a:pPr>
            <a:r>
              <a:rPr lang="en-US" sz="1780" dirty="0"/>
              <a:t>The academy awards is soon to be shown.</a:t>
            </a:r>
            <a:endParaRPr dirty="0"/>
          </a:p>
          <a:p>
            <a:pPr marL="0" indent="0">
              <a:spcBef>
                <a:spcPts val="355"/>
              </a:spcBef>
              <a:buClr>
                <a:schemeClr val="dk1"/>
              </a:buClr>
              <a:buSzPts val="2800"/>
              <a:buNone/>
            </a:pPr>
            <a:r>
              <a:rPr lang="en-US" sz="1780" dirty="0"/>
              <a:t>Let </a:t>
            </a:r>
            <a:r>
              <a:rPr lang="en-US" sz="1780" i="1" dirty="0"/>
              <a:t>B = </a:t>
            </a:r>
            <a:r>
              <a:rPr lang="en-US" sz="1780" dirty="0"/>
              <a:t>the event that the husband watches the show</a:t>
            </a:r>
            <a:endParaRPr dirty="0"/>
          </a:p>
          <a:p>
            <a:pPr marL="0" indent="0">
              <a:spcBef>
                <a:spcPts val="355"/>
              </a:spcBef>
              <a:buClr>
                <a:schemeClr val="dk1"/>
              </a:buClr>
              <a:buSzPts val="2800"/>
              <a:buNone/>
            </a:pPr>
            <a:r>
              <a:rPr lang="en-US" sz="1780" i="1" dirty="0"/>
              <a:t>P</a:t>
            </a:r>
            <a:r>
              <a:rPr lang="en-US" sz="1780" dirty="0"/>
              <a:t>[</a:t>
            </a:r>
            <a:r>
              <a:rPr lang="en-US" sz="1780" i="1" dirty="0"/>
              <a:t>B</a:t>
            </a:r>
            <a:r>
              <a:rPr lang="en-US" sz="1780" dirty="0"/>
              <a:t>]= 0.80</a:t>
            </a:r>
            <a:endParaRPr dirty="0"/>
          </a:p>
          <a:p>
            <a:pPr marL="0" indent="0">
              <a:spcBef>
                <a:spcPts val="355"/>
              </a:spcBef>
              <a:buClr>
                <a:schemeClr val="dk1"/>
              </a:buClr>
              <a:buSzPts val="2800"/>
              <a:buNone/>
            </a:pPr>
            <a:r>
              <a:rPr lang="en-US" sz="1780" dirty="0"/>
              <a:t>Let </a:t>
            </a:r>
            <a:r>
              <a:rPr lang="en-US" sz="1780" i="1" dirty="0"/>
              <a:t>A = </a:t>
            </a:r>
            <a:r>
              <a:rPr lang="en-US" sz="1780" dirty="0"/>
              <a:t>the event that his wife watches the show</a:t>
            </a:r>
            <a:endParaRPr dirty="0"/>
          </a:p>
          <a:p>
            <a:pPr marL="0" indent="0">
              <a:spcBef>
                <a:spcPts val="355"/>
              </a:spcBef>
              <a:buClr>
                <a:schemeClr val="dk1"/>
              </a:buClr>
              <a:buSzPts val="2800"/>
              <a:buNone/>
            </a:pPr>
            <a:r>
              <a:rPr lang="en-US" sz="1780" i="1" dirty="0"/>
              <a:t>P</a:t>
            </a:r>
            <a:r>
              <a:rPr lang="en-US" sz="1780" dirty="0"/>
              <a:t>[</a:t>
            </a:r>
            <a:r>
              <a:rPr lang="en-US" sz="1780" i="1" dirty="0"/>
              <a:t>A</a:t>
            </a:r>
            <a:r>
              <a:rPr lang="en-US" sz="1780" dirty="0"/>
              <a:t>]= 0.65 and </a:t>
            </a:r>
            <a:r>
              <a:rPr lang="en-US" sz="1780" i="1" dirty="0"/>
              <a:t>P</a:t>
            </a:r>
            <a:r>
              <a:rPr lang="en-US" sz="1780" dirty="0"/>
              <a:t>[</a:t>
            </a:r>
            <a:r>
              <a:rPr lang="en-US" sz="1780" i="1" dirty="0"/>
              <a:t>A ∩ B</a:t>
            </a:r>
            <a:r>
              <a:rPr lang="en-US" sz="1780" dirty="0"/>
              <a:t>]= 0.60 </a:t>
            </a:r>
            <a:endParaRPr dirty="0"/>
          </a:p>
          <a:p>
            <a:pPr marL="0" indent="0">
              <a:spcBef>
                <a:spcPts val="355"/>
              </a:spcBef>
              <a:buClr>
                <a:schemeClr val="dk1"/>
              </a:buClr>
              <a:buSzPts val="2800"/>
              <a:buNone/>
            </a:pPr>
            <a:endParaRPr sz="1780" dirty="0"/>
          </a:p>
        </p:txBody>
      </p:sp>
      <p:pic>
        <p:nvPicPr>
          <p:cNvPr id="1105" name="Google Shape;1105;p90"/>
          <p:cNvPicPr preferRelativeResize="0"/>
          <p:nvPr/>
        </p:nvPicPr>
        <p:blipFill rotWithShape="1">
          <a:blip r:embed="rId1"/>
          <a:srcRect/>
          <a:stretch>
            <a:fillRect/>
          </a:stretch>
        </p:blipFill>
        <p:spPr>
          <a:xfrm>
            <a:off x="1042990" y="3703162"/>
            <a:ext cx="3297237" cy="744865"/>
          </a:xfrm>
          <a:prstGeom prst="rect">
            <a:avLst/>
          </a:prstGeom>
          <a:noFill/>
          <a:ln>
            <a:noFill/>
          </a:ln>
        </p:spPr>
      </p:pic>
      <p:pic>
        <p:nvPicPr>
          <p:cNvPr id="1106" name="Google Shape;1106;p90"/>
          <p:cNvPicPr preferRelativeResize="0"/>
          <p:nvPr/>
        </p:nvPicPr>
        <p:blipFill rotWithShape="1">
          <a:blip r:embed="rId2"/>
          <a:srcRect/>
          <a:stretch>
            <a:fillRect/>
          </a:stretch>
        </p:blipFill>
        <p:spPr>
          <a:xfrm>
            <a:off x="4427540" y="3703159"/>
            <a:ext cx="2187575" cy="624921"/>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710" y="620688"/>
            <a:ext cx="7886700" cy="666155"/>
          </a:xfrm>
        </p:spPr>
        <p:txBody>
          <a:bodyPr>
            <a:normAutofit fontScale="90000"/>
          </a:bodyPr>
          <a:lstStyle/>
          <a:p>
            <a:r>
              <a:rPr lang="en-US" dirty="0"/>
              <a:t>Another example</a:t>
            </a:r>
            <a:endParaRPr lang="en-IN" dirty="0"/>
          </a:p>
        </p:txBody>
      </p:sp>
      <p:sp>
        <p:nvSpPr>
          <p:cNvPr id="3" name="Content Placeholder 2"/>
          <p:cNvSpPr>
            <a:spLocks noGrp="1"/>
          </p:cNvSpPr>
          <p:nvPr>
            <p:ph idx="1"/>
          </p:nvPr>
        </p:nvSpPr>
        <p:spPr>
          <a:xfrm>
            <a:off x="499442" y="1797248"/>
            <a:ext cx="7886700" cy="3263504"/>
          </a:xfrm>
        </p:spPr>
        <p:txBody>
          <a:bodyPr>
            <a:normAutofit fontScale="55000" lnSpcReduction="20000"/>
          </a:bodyPr>
          <a:lstStyle/>
          <a:p>
            <a:r>
              <a:rPr lang="en-US" dirty="0"/>
              <a:t>There are 100 Students in a class.</a:t>
            </a:r>
            <a:endParaRPr lang="en-US" dirty="0"/>
          </a:p>
          <a:p>
            <a:r>
              <a:rPr lang="en-US" dirty="0"/>
              <a:t>40 Students likes Apple  </a:t>
            </a:r>
            <a:endParaRPr lang="en-US" dirty="0"/>
          </a:p>
          <a:p>
            <a:pPr lvl="1"/>
            <a:r>
              <a:rPr lang="en-US" dirty="0"/>
              <a:t>Consider this event as A, So probability of occurrence of A is 40/100 = 0.4</a:t>
            </a:r>
            <a:endParaRPr lang="en-US" dirty="0"/>
          </a:p>
          <a:p>
            <a:r>
              <a:rPr lang="en-US" dirty="0"/>
              <a:t>30 Students likes Orange.</a:t>
            </a:r>
            <a:endParaRPr lang="en-US" dirty="0"/>
          </a:p>
          <a:p>
            <a:pPr lvl="1"/>
            <a:r>
              <a:rPr lang="en-US" dirty="0"/>
              <a:t>Consider this event as B, So probability of occurrence of B is 30/100=0.3</a:t>
            </a:r>
            <a:endParaRPr lang="en-US" dirty="0"/>
          </a:p>
          <a:p>
            <a:pPr lvl="1"/>
            <a:endParaRPr lang="en-US" dirty="0"/>
          </a:p>
          <a:p>
            <a:r>
              <a:rPr lang="en-US" dirty="0"/>
              <a:t>Remaining  Students does like either Apple nor Orange</a:t>
            </a:r>
            <a:endParaRPr lang="en-US" dirty="0"/>
          </a:p>
          <a:p>
            <a:r>
              <a:rPr lang="en-US" dirty="0">
                <a:solidFill>
                  <a:srgbClr val="FF0000"/>
                </a:solidFill>
              </a:rPr>
              <a:t> 20 Students likes Both Apple and Orange, So probability of Both A and B occurring is = A intersect B = 20/100 = 0.2  </a:t>
            </a:r>
            <a:endParaRPr lang="en-US" dirty="0">
              <a:solidFill>
                <a:srgbClr val="FF0000"/>
              </a:solidFill>
            </a:endParaRPr>
          </a:p>
          <a:p>
            <a:endParaRPr lang="en-IN" dirty="0"/>
          </a:p>
          <a:p>
            <a:r>
              <a:rPr lang="en-IN" dirty="0"/>
              <a:t>What is the probability of A in B, means what is the  probability that A is occurring given B : </a:t>
            </a:r>
            <a:endParaRPr lang="en-IN" dirty="0"/>
          </a:p>
        </p:txBody>
      </p:sp>
      <p:pic>
        <p:nvPicPr>
          <p:cNvPr id="4" name="Picture 3"/>
          <p:cNvPicPr>
            <a:picLocks noChangeAspect="1"/>
          </p:cNvPicPr>
          <p:nvPr/>
        </p:nvPicPr>
        <p:blipFill>
          <a:blip r:embed="rId1"/>
          <a:stretch>
            <a:fillRect/>
          </a:stretch>
        </p:blipFill>
        <p:spPr>
          <a:xfrm>
            <a:off x="2862068" y="4793727"/>
            <a:ext cx="3071593" cy="994172"/>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639112" y="1685925"/>
            <a:ext cx="3323288" cy="2755300"/>
          </a:xfrm>
        </p:spPr>
      </p:pic>
      <p:sp>
        <p:nvSpPr>
          <p:cNvPr id="7" name="TextBox 6"/>
          <p:cNvSpPr txBox="1"/>
          <p:nvPr/>
        </p:nvSpPr>
        <p:spPr>
          <a:xfrm>
            <a:off x="1182037" y="4441225"/>
            <a:ext cx="533400" cy="461665"/>
          </a:xfrm>
          <a:prstGeom prst="rect">
            <a:avLst/>
          </a:prstGeom>
          <a:noFill/>
        </p:spPr>
        <p:txBody>
          <a:bodyPr wrap="square" rtlCol="0">
            <a:spAutoFit/>
          </a:bodyPr>
          <a:lstStyle/>
          <a:p>
            <a:r>
              <a:rPr lang="en-US" sz="2400" dirty="0"/>
              <a:t>40</a:t>
            </a:r>
            <a:endParaRPr lang="en-IN" sz="2400" dirty="0"/>
          </a:p>
        </p:txBody>
      </p:sp>
      <p:sp>
        <p:nvSpPr>
          <p:cNvPr id="8" name="TextBox 7"/>
          <p:cNvSpPr txBox="1"/>
          <p:nvPr/>
        </p:nvSpPr>
        <p:spPr>
          <a:xfrm>
            <a:off x="2137894" y="4441225"/>
            <a:ext cx="533400" cy="461665"/>
          </a:xfrm>
          <a:prstGeom prst="rect">
            <a:avLst/>
          </a:prstGeom>
          <a:noFill/>
        </p:spPr>
        <p:txBody>
          <a:bodyPr wrap="square" rtlCol="0">
            <a:spAutoFit/>
          </a:bodyPr>
          <a:lstStyle/>
          <a:p>
            <a:r>
              <a:rPr lang="en-US" sz="2400" dirty="0"/>
              <a:t>20</a:t>
            </a:r>
            <a:endParaRPr lang="en-IN" sz="2400" dirty="0"/>
          </a:p>
        </p:txBody>
      </p:sp>
      <p:sp>
        <p:nvSpPr>
          <p:cNvPr id="9" name="TextBox 8"/>
          <p:cNvSpPr txBox="1"/>
          <p:nvPr/>
        </p:nvSpPr>
        <p:spPr>
          <a:xfrm>
            <a:off x="1171575" y="4441225"/>
            <a:ext cx="533400" cy="461665"/>
          </a:xfrm>
          <a:prstGeom prst="rect">
            <a:avLst/>
          </a:prstGeom>
          <a:noFill/>
        </p:spPr>
        <p:txBody>
          <a:bodyPr wrap="square" rtlCol="0">
            <a:spAutoFit/>
          </a:bodyPr>
          <a:lstStyle/>
          <a:p>
            <a:endParaRPr lang="en-IN" sz="2400" dirty="0"/>
          </a:p>
        </p:txBody>
      </p:sp>
      <p:sp>
        <p:nvSpPr>
          <p:cNvPr id="12" name="TextBox 11"/>
          <p:cNvSpPr txBox="1"/>
          <p:nvPr/>
        </p:nvSpPr>
        <p:spPr>
          <a:xfrm>
            <a:off x="3069197" y="4441225"/>
            <a:ext cx="495300" cy="461665"/>
          </a:xfrm>
          <a:prstGeom prst="rect">
            <a:avLst/>
          </a:prstGeom>
          <a:noFill/>
        </p:spPr>
        <p:txBody>
          <a:bodyPr wrap="square" rtlCol="0">
            <a:spAutoFit/>
          </a:bodyPr>
          <a:lstStyle/>
          <a:p>
            <a:r>
              <a:rPr lang="en-US" sz="2400" dirty="0"/>
              <a:t>30</a:t>
            </a:r>
            <a:endParaRPr lang="en-IN" sz="2400" dirty="0"/>
          </a:p>
        </p:txBody>
      </p:sp>
      <p:pic>
        <p:nvPicPr>
          <p:cNvPr id="15" name="Picture 14"/>
          <p:cNvPicPr>
            <a:picLocks noChangeAspect="1"/>
          </p:cNvPicPr>
          <p:nvPr/>
        </p:nvPicPr>
        <p:blipFill>
          <a:blip r:embed="rId2"/>
          <a:stretch>
            <a:fillRect/>
          </a:stretch>
        </p:blipFill>
        <p:spPr>
          <a:xfrm>
            <a:off x="4422925" y="1800225"/>
            <a:ext cx="3740000" cy="1107996"/>
          </a:xfrm>
          <a:prstGeom prst="rect">
            <a:avLst/>
          </a:prstGeom>
        </p:spPr>
      </p:pic>
      <p:sp>
        <p:nvSpPr>
          <p:cNvPr id="18" name="TextBox 17"/>
          <p:cNvSpPr txBox="1"/>
          <p:nvPr/>
        </p:nvSpPr>
        <p:spPr>
          <a:xfrm>
            <a:off x="4422925" y="3290501"/>
            <a:ext cx="3536650" cy="369332"/>
          </a:xfrm>
          <a:prstGeom prst="rect">
            <a:avLst/>
          </a:prstGeom>
          <a:noFill/>
        </p:spPr>
        <p:txBody>
          <a:bodyPr wrap="square" rtlCol="0">
            <a:spAutoFit/>
          </a:bodyPr>
          <a:lstStyle/>
          <a:p>
            <a:r>
              <a:rPr lang="en-US" sz="1800" dirty="0"/>
              <a:t>P(A|B) = 0.2/0.3 = 0.67</a:t>
            </a:r>
            <a:endParaRPr lang="en-IN" sz="1800" dirty="0"/>
          </a:p>
        </p:txBody>
      </p:sp>
      <p:sp>
        <p:nvSpPr>
          <p:cNvPr id="19" name="TextBox 18"/>
          <p:cNvSpPr txBox="1"/>
          <p:nvPr/>
        </p:nvSpPr>
        <p:spPr>
          <a:xfrm>
            <a:off x="4495800" y="3857625"/>
            <a:ext cx="3740000" cy="2985433"/>
          </a:xfrm>
          <a:prstGeom prst="rect">
            <a:avLst/>
          </a:prstGeom>
          <a:noFill/>
        </p:spPr>
        <p:txBody>
          <a:bodyPr wrap="square" rtlCol="0">
            <a:spAutoFit/>
          </a:bodyPr>
          <a:lstStyle/>
          <a:p>
            <a:pPr algn="just"/>
            <a:r>
              <a:rPr lang="en-US" sz="2000" dirty="0"/>
              <a:t>P(A|B) indicates that A occurring in the sample space of B.</a:t>
            </a:r>
            <a:endParaRPr lang="en-US" sz="2000" dirty="0"/>
          </a:p>
          <a:p>
            <a:pPr algn="just"/>
            <a:endParaRPr lang="en-US" sz="2000" dirty="0"/>
          </a:p>
          <a:p>
            <a:pPr algn="just"/>
            <a:r>
              <a:rPr lang="en-US" sz="2000" dirty="0"/>
              <a:t>Here we are not considering the entire sample space of 100 students, but only 30 students.</a:t>
            </a:r>
            <a:br>
              <a:rPr lang="en-US" sz="2400" dirty="0"/>
            </a:br>
            <a:endParaRPr lang="en-US" sz="2400" dirty="0"/>
          </a:p>
          <a:p>
            <a:pPr algn="just"/>
            <a:r>
              <a:rPr lang="en-US" sz="2400" dirty="0"/>
              <a:t> </a:t>
            </a:r>
            <a:endParaRPr lang="en-IN" sz="2400"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91"/>
          <p:cNvSpPr txBox="1">
            <a:spLocks noGrp="1"/>
          </p:cNvSpPr>
          <p:nvPr>
            <p:ph type="body" idx="1"/>
          </p:nvPr>
        </p:nvSpPr>
        <p:spPr>
          <a:xfrm>
            <a:off x="323528" y="1556792"/>
            <a:ext cx="8229600" cy="4069023"/>
          </a:xfrm>
          <a:prstGeom prst="rect">
            <a:avLst/>
          </a:prstGeom>
          <a:noFill/>
          <a:ln>
            <a:noFill/>
          </a:ln>
        </p:spPr>
        <p:txBody>
          <a:bodyPr spcFirstLastPara="1" vert="horz" wrap="square" lIns="58048" tIns="29016" rIns="58048" bIns="29016" anchor="t" anchorCtr="0">
            <a:noAutofit/>
          </a:bodyPr>
          <a:lstStyle/>
          <a:p>
            <a:pPr marL="0" indent="0">
              <a:spcBef>
                <a:spcPts val="0"/>
              </a:spcBef>
              <a:buClr>
                <a:schemeClr val="dk1"/>
              </a:buClr>
              <a:buSzPts val="2400"/>
              <a:buNone/>
            </a:pPr>
            <a:r>
              <a:rPr lang="en-US" sz="2000" b="1" dirty="0"/>
              <a:t>Example </a:t>
            </a:r>
            <a:r>
              <a:rPr lang="en-US" sz="2000" dirty="0"/>
              <a:t>: Calculating the conditional probability of rain given that the biometric pressure is high.</a:t>
            </a:r>
            <a:endParaRPr sz="2000" dirty="0"/>
          </a:p>
          <a:p>
            <a:pPr marL="0" indent="0">
              <a:spcBef>
                <a:spcPts val="305"/>
              </a:spcBef>
              <a:buClr>
                <a:schemeClr val="dk1"/>
              </a:buClr>
              <a:buSzPts val="2400"/>
              <a:buNone/>
            </a:pPr>
            <a:r>
              <a:rPr lang="en-US" sz="2000" dirty="0"/>
              <a:t>Weather record shows that high barometric pressure (defined as being over 760 mm of mercury) occurred on 160 of the 200 days in a data set, and it rained on 20 of the 160 days with high barometric pressure. If we let R denote the event “rain occurred” and H the event “ High barometric pressure occurred” and use the frequentist approach to define probabilities.</a:t>
            </a:r>
            <a:endParaRPr sz="2000" dirty="0"/>
          </a:p>
          <a:p>
            <a:pPr marL="0" indent="0">
              <a:spcBef>
                <a:spcPts val="305"/>
              </a:spcBef>
              <a:buClr>
                <a:schemeClr val="dk1"/>
              </a:buClr>
              <a:buSzPts val="2400"/>
              <a:buNone/>
            </a:pPr>
            <a:r>
              <a:rPr lang="en-US" sz="2000" dirty="0"/>
              <a:t>	P(H) = 160/200 = 0.8</a:t>
            </a:r>
            <a:endParaRPr sz="2000" dirty="0"/>
          </a:p>
          <a:p>
            <a:pPr marL="0" indent="0">
              <a:spcBef>
                <a:spcPts val="305"/>
              </a:spcBef>
              <a:buClr>
                <a:schemeClr val="dk1"/>
              </a:buClr>
              <a:buSzPts val="2400"/>
              <a:buNone/>
            </a:pPr>
            <a:r>
              <a:rPr lang="en-US" sz="2000" dirty="0"/>
              <a:t>and	P(R and H) = 20/160 = 0.10</a:t>
            </a:r>
            <a:endParaRPr sz="2000" dirty="0"/>
          </a:p>
          <a:p>
            <a:pPr marL="0" indent="0">
              <a:spcBef>
                <a:spcPts val="305"/>
              </a:spcBef>
              <a:buClr>
                <a:schemeClr val="dk1"/>
              </a:buClr>
              <a:buSzPts val="2400"/>
              <a:buNone/>
            </a:pPr>
            <a:r>
              <a:rPr lang="en-US" sz="2000" dirty="0"/>
              <a:t>We can obtain the probability of rain given high pressure, directly from the data.</a:t>
            </a:r>
            <a:endParaRPr sz="2000" dirty="0"/>
          </a:p>
          <a:p>
            <a:pPr marL="0" indent="0">
              <a:spcBef>
                <a:spcPts val="305"/>
              </a:spcBef>
              <a:buClr>
                <a:schemeClr val="dk1"/>
              </a:buClr>
              <a:buSzPts val="2400"/>
              <a:buNone/>
            </a:pPr>
            <a:r>
              <a:rPr lang="en-US" sz="2000" dirty="0"/>
              <a:t>	P(R|H) = 20/160 = 0.125</a:t>
            </a:r>
            <a:endParaRPr sz="2000" dirty="0"/>
          </a:p>
          <a:p>
            <a:pPr marL="0" indent="0">
              <a:spcBef>
                <a:spcPts val="305"/>
              </a:spcBef>
              <a:buClr>
                <a:schemeClr val="dk1"/>
              </a:buClr>
              <a:buSzPts val="2400"/>
              <a:buNone/>
            </a:pPr>
            <a:r>
              <a:rPr lang="en-US" sz="2000" dirty="0"/>
              <a:t>Using conditional probability</a:t>
            </a:r>
            <a:endParaRPr sz="2000" dirty="0"/>
          </a:p>
          <a:p>
            <a:pPr marL="0" indent="0">
              <a:spcBef>
                <a:spcPts val="305"/>
              </a:spcBef>
              <a:buClr>
                <a:schemeClr val="dk1"/>
              </a:buClr>
              <a:buSzPts val="2400"/>
              <a:buNone/>
            </a:pPr>
            <a:r>
              <a:rPr lang="en-US" sz="2000" dirty="0"/>
              <a:t>	 P(R|H) = P(R and H)/P(H) = 0.10/0.8 = 0.125.</a:t>
            </a:r>
            <a:endParaRPr sz="2000"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92"/>
          <p:cNvSpPr txBox="1">
            <a:spLocks noGrp="1"/>
          </p:cNvSpPr>
          <p:nvPr>
            <p:ph type="body" idx="1"/>
          </p:nvPr>
        </p:nvSpPr>
        <p:spPr>
          <a:xfrm>
            <a:off x="426368" y="1772816"/>
            <a:ext cx="8291264" cy="3931865"/>
          </a:xfrm>
          <a:prstGeom prst="rect">
            <a:avLst/>
          </a:prstGeom>
          <a:noFill/>
          <a:ln>
            <a:noFill/>
          </a:ln>
        </p:spPr>
        <p:txBody>
          <a:bodyPr spcFirstLastPara="1" vert="horz" wrap="square" lIns="58048" tIns="29016" rIns="58048" bIns="29016" anchor="t" anchorCtr="0">
            <a:normAutofit/>
          </a:bodyPr>
          <a:lstStyle/>
          <a:p>
            <a:pPr marL="0" indent="0">
              <a:spcBef>
                <a:spcPts val="0"/>
              </a:spcBef>
              <a:buClr>
                <a:schemeClr val="dk1"/>
              </a:buClr>
              <a:buSzPts val="2400"/>
              <a:buNone/>
            </a:pPr>
            <a:r>
              <a:rPr lang="en-US" sz="2000" b="1" dirty="0"/>
              <a:t>Example </a:t>
            </a:r>
            <a:r>
              <a:rPr lang="en-US" sz="2000" dirty="0"/>
              <a:t>:  In my town, it's rainy one third of the days. Given that it is rainy, there will be heavy traffic with probability 1/2, and given that it is not rainy, there will be heavy traffic with probability 1/4. If it's rainy and there is heavy traffic, I arrive late for work with probability 1/2. On the other hand, the probability of being late is reduced to 1/8 if it is not rainy and there is no heavy traffic. In other situations (rainy and no traffic, not rainy and traffic) the probability of being late is 0.25. You pick a random day.</a:t>
            </a:r>
            <a:endParaRPr sz="2000" dirty="0"/>
          </a:p>
          <a:p>
            <a:pPr marL="217805" indent="-217805">
              <a:spcBef>
                <a:spcPts val="305"/>
              </a:spcBef>
              <a:buClr>
                <a:schemeClr val="dk1"/>
              </a:buClr>
              <a:buSzPts val="2400"/>
              <a:buChar char="•"/>
            </a:pPr>
            <a:r>
              <a:rPr lang="en-US" sz="2000" dirty="0"/>
              <a:t>What is the probability that it's not raining and there is heavy traffic and I am not late?</a:t>
            </a:r>
            <a:endParaRPr sz="2000" dirty="0"/>
          </a:p>
          <a:p>
            <a:pPr marL="217805" indent="-217805">
              <a:spcBef>
                <a:spcPts val="305"/>
              </a:spcBef>
              <a:buClr>
                <a:schemeClr val="dk1"/>
              </a:buClr>
              <a:buSzPts val="2400"/>
              <a:buChar char="•"/>
            </a:pPr>
            <a:r>
              <a:rPr lang="en-US" sz="2000" dirty="0"/>
              <a:t>What is the probability that I am late?</a:t>
            </a:r>
            <a:endParaRPr sz="2000" dirty="0"/>
          </a:p>
          <a:p>
            <a:pPr marL="217805" indent="-217805">
              <a:spcBef>
                <a:spcPts val="305"/>
              </a:spcBef>
              <a:buClr>
                <a:schemeClr val="dk1"/>
              </a:buClr>
              <a:buSzPts val="2400"/>
              <a:buChar char="•"/>
            </a:pPr>
            <a:r>
              <a:rPr lang="en-US" sz="2000" dirty="0"/>
              <a:t>Given that I arrived late at work, what is the probability that it rained that day?</a:t>
            </a:r>
            <a:endParaRPr sz="2000" dirty="0"/>
          </a:p>
          <a:p>
            <a:pPr marL="0" indent="0">
              <a:spcBef>
                <a:spcPts val="305"/>
              </a:spcBef>
              <a:buClr>
                <a:schemeClr val="dk1"/>
              </a:buClr>
              <a:buSzPts val="2400"/>
              <a:buNone/>
            </a:pPr>
            <a:endParaRPr sz="1525" dirty="0"/>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183515" y="1472565"/>
              <a:ext cx="876300" cy="1603375"/>
            </p14:xfrm>
          </p:contentPart>
        </mc:Choice>
        <mc:Fallback xmlns="">
          <p:pic>
            <p:nvPicPr>
              <p:cNvPr id="2" name="Ink 1"/>
            </p:nvPicPr>
            <p:blipFill>
              <a:blip r:embed="rId2"/>
            </p:blipFill>
            <p:spPr>
              <a:xfrm>
                <a:off x="183515" y="1472565"/>
                <a:ext cx="876300" cy="1603375"/>
              </a:xfrm>
              <a:prstGeom prst="rect"/>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a:t>
            </a:r>
            <a:endParaRPr lang="en-IN" dirty="0"/>
          </a:p>
        </p:txBody>
      </p:sp>
      <p:sp>
        <p:nvSpPr>
          <p:cNvPr id="3" name="Content Placeholder 2"/>
          <p:cNvSpPr>
            <a:spLocks noGrp="1"/>
          </p:cNvSpPr>
          <p:nvPr>
            <p:ph idx="1"/>
          </p:nvPr>
        </p:nvSpPr>
        <p:spPr>
          <a:xfrm>
            <a:off x="628650" y="1556792"/>
            <a:ext cx="8153400" cy="5072608"/>
          </a:xfrm>
        </p:spPr>
        <p:txBody>
          <a:bodyPr>
            <a:noAutofit/>
          </a:bodyPr>
          <a:lstStyle/>
          <a:p>
            <a:pPr algn="just"/>
            <a:r>
              <a:rPr lang="en-US" sz="2800" dirty="0"/>
              <a:t>Learning : is</a:t>
            </a:r>
            <a:r>
              <a:rPr lang="en-US" sz="2800" dirty="0">
                <a:highlight>
                  <a:srgbClr val="FFFF00"/>
                </a:highlight>
              </a:rPr>
              <a:t> any process by which a system improves performance from experience.</a:t>
            </a:r>
            <a:endParaRPr lang="en-US" sz="2800" dirty="0">
              <a:highlight>
                <a:srgbClr val="FFFF00"/>
              </a:highlight>
            </a:endParaRPr>
          </a:p>
          <a:p>
            <a:pPr algn="just"/>
            <a:r>
              <a:rPr lang="en-US" sz="2800" dirty="0"/>
              <a:t>Example: We call experienced doctor, Experienced Teacher, Experienced driver</a:t>
            </a:r>
            <a:endParaRPr lang="en-US" sz="2800" dirty="0"/>
          </a:p>
          <a:p>
            <a:pPr algn="just"/>
            <a:endParaRPr lang="en-US" sz="2800" dirty="0"/>
          </a:p>
          <a:p>
            <a:pPr algn="just"/>
            <a:r>
              <a:rPr lang="en-US" sz="2800" dirty="0">
                <a:highlight>
                  <a:srgbClr val="FFFF00"/>
                </a:highlight>
              </a:rPr>
              <a:t>Machine Learning is the study of algorithms that </a:t>
            </a:r>
            <a:endParaRPr lang="en-US" sz="2800" dirty="0">
              <a:highlight>
                <a:srgbClr val="FFFF00"/>
              </a:highlight>
            </a:endParaRPr>
          </a:p>
          <a:p>
            <a:pPr marL="342900" lvl="1" indent="0" algn="just">
              <a:buNone/>
            </a:pPr>
            <a:r>
              <a:rPr lang="en-US" sz="2800" dirty="0">
                <a:highlight>
                  <a:srgbClr val="FFFF00"/>
                </a:highlight>
              </a:rPr>
              <a:t>• improve their performance P</a:t>
            </a:r>
            <a:endParaRPr lang="en-US" sz="2800" dirty="0">
              <a:highlight>
                <a:srgbClr val="FFFF00"/>
              </a:highlight>
            </a:endParaRPr>
          </a:p>
          <a:p>
            <a:pPr marL="342900" lvl="1" indent="0" algn="just">
              <a:buNone/>
            </a:pPr>
            <a:r>
              <a:rPr lang="en-US" sz="2800" dirty="0">
                <a:highlight>
                  <a:srgbClr val="FFFF00"/>
                </a:highlight>
              </a:rPr>
              <a:t> • at some task T </a:t>
            </a:r>
            <a:endParaRPr lang="en-US" sz="2800" dirty="0">
              <a:highlight>
                <a:srgbClr val="FFFF00"/>
              </a:highlight>
            </a:endParaRPr>
          </a:p>
          <a:p>
            <a:pPr marL="342900" lvl="1" indent="0" algn="just">
              <a:buNone/>
            </a:pPr>
            <a:r>
              <a:rPr lang="en-US" sz="2800" dirty="0">
                <a:highlight>
                  <a:srgbClr val="FFFF00"/>
                </a:highlight>
              </a:rPr>
              <a:t> • with experience E. </a:t>
            </a:r>
            <a:endParaRPr lang="en-US" sz="2800" dirty="0">
              <a:highlight>
                <a:srgbClr val="FFFF00"/>
              </a:highlight>
            </a:endParaRPr>
          </a:p>
          <a:p>
            <a:pPr marL="342900" lvl="1" indent="0" algn="just">
              <a:buNone/>
            </a:pPr>
            <a:r>
              <a:rPr lang="en-US" sz="2800" dirty="0"/>
              <a:t>A well-defined learning task is given by  &lt;P,T,E&gt;</a:t>
            </a:r>
            <a:endParaRPr lang="en-IN" sz="28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pic>
        <p:nvPicPr>
          <p:cNvPr id="1121" name="Google Shape;1121;p93"/>
          <p:cNvPicPr preferRelativeResize="0">
            <a:picLocks noGrp="1"/>
          </p:cNvPicPr>
          <p:nvPr>
            <p:ph type="body" idx="1"/>
          </p:nvPr>
        </p:nvPicPr>
        <p:blipFill rotWithShape="1">
          <a:blip r:embed="rId1"/>
          <a:srcRect/>
          <a:stretch>
            <a:fillRect/>
          </a:stretch>
        </p:blipFill>
        <p:spPr>
          <a:xfrm>
            <a:off x="457202" y="1666641"/>
            <a:ext cx="8229600" cy="3524719"/>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94"/>
          <p:cNvSpPr txBox="1">
            <a:spLocks noGrp="1"/>
          </p:cNvSpPr>
          <p:nvPr>
            <p:ph type="body" idx="1"/>
          </p:nvPr>
        </p:nvSpPr>
        <p:spPr>
          <a:xfrm>
            <a:off x="395536" y="1844824"/>
            <a:ext cx="8229600" cy="4069023"/>
          </a:xfrm>
          <a:prstGeom prst="rect">
            <a:avLst/>
          </a:prstGeom>
          <a:noFill/>
          <a:ln>
            <a:noFill/>
          </a:ln>
        </p:spPr>
        <p:txBody>
          <a:bodyPr spcFirstLastPara="1" vert="horz" wrap="square" lIns="58048" tIns="29016" rIns="58048" bIns="29016" anchor="t" anchorCtr="0">
            <a:normAutofit lnSpcReduction="10000"/>
          </a:bodyPr>
          <a:lstStyle/>
          <a:p>
            <a:pPr marL="0" indent="0">
              <a:spcBef>
                <a:spcPts val="0"/>
              </a:spcBef>
              <a:buClr>
                <a:schemeClr val="dk1"/>
              </a:buClr>
              <a:buSzPts val="2400"/>
              <a:buNone/>
            </a:pPr>
            <a:r>
              <a:rPr lang="en-US" sz="2000" dirty="0"/>
              <a:t>Let </a:t>
            </a:r>
            <a:r>
              <a:rPr lang="en-US" sz="2000" b="1" dirty="0">
                <a:solidFill>
                  <a:srgbClr val="FF0000"/>
                </a:solidFill>
              </a:rPr>
              <a:t>R</a:t>
            </a:r>
            <a:r>
              <a:rPr lang="en-US" sz="2000" dirty="0"/>
              <a:t> be the event that it's rainy, </a:t>
            </a:r>
            <a:r>
              <a:rPr lang="en-US" sz="2000" b="1" dirty="0">
                <a:solidFill>
                  <a:srgbClr val="FF0000"/>
                </a:solidFill>
              </a:rPr>
              <a:t>T</a:t>
            </a:r>
            <a:r>
              <a:rPr lang="en-US" sz="2000" dirty="0"/>
              <a:t> be the event that there is heavy traffic, and </a:t>
            </a:r>
            <a:r>
              <a:rPr lang="en-US" sz="2000" b="1" dirty="0">
                <a:solidFill>
                  <a:srgbClr val="FF0000"/>
                </a:solidFill>
              </a:rPr>
              <a:t>L</a:t>
            </a:r>
            <a:r>
              <a:rPr lang="en-US" sz="2000" dirty="0"/>
              <a:t> be the event that I am late for work. As it is seen from the problem statement, we are given conditional probabilities in a chain format. Thus, it is useful to draw a tree diagram for this problem. In this figure, each leaf in the tree corresponds to a single outcome in the sample space. We can calculate the probabilities of each outcome in the sample space by multiplying the probabilities on the edges of the tree that lead to the corresponding outcome</a:t>
            </a:r>
            <a:endParaRPr sz="2000" dirty="0"/>
          </a:p>
          <a:p>
            <a:pPr marL="290195" indent="-290195">
              <a:spcBef>
                <a:spcPts val="305"/>
              </a:spcBef>
              <a:buClr>
                <a:schemeClr val="dk1"/>
              </a:buClr>
              <a:buSzPts val="2400"/>
              <a:buAutoNum type="alphaLcPeriod"/>
            </a:pPr>
            <a:r>
              <a:rPr lang="en-US" sz="2000" dirty="0"/>
              <a:t>The probability that it's not raining and there is heavy traffic and I am not late can be found using the tree diagram which is in fact applying the chain rule:</a:t>
            </a:r>
            <a:endParaRPr sz="2000" dirty="0"/>
          </a:p>
          <a:p>
            <a:pPr marL="0" indent="0">
              <a:spcBef>
                <a:spcPts val="305"/>
              </a:spcBef>
              <a:buClr>
                <a:schemeClr val="dk1"/>
              </a:buClr>
              <a:buSzPts val="2400"/>
              <a:buNone/>
            </a:pPr>
            <a:r>
              <a:rPr lang="en-US" sz="2000" dirty="0"/>
              <a:t>	P(</a:t>
            </a:r>
            <a:r>
              <a:rPr lang="en-US" sz="2000" dirty="0" err="1"/>
              <a:t>Rc∩T∩Lc</a:t>
            </a:r>
            <a:r>
              <a:rPr lang="en-US" sz="2000" dirty="0"/>
              <a:t>)	=P(</a:t>
            </a:r>
            <a:r>
              <a:rPr lang="en-US" sz="2000" dirty="0" err="1"/>
              <a:t>Rc</a:t>
            </a:r>
            <a:r>
              <a:rPr lang="en-US" sz="2000" dirty="0"/>
              <a:t>)P(</a:t>
            </a:r>
            <a:r>
              <a:rPr lang="en-US" sz="2000" dirty="0" err="1"/>
              <a:t>T|Rc</a:t>
            </a:r>
            <a:r>
              <a:rPr lang="en-US" sz="2000" dirty="0"/>
              <a:t>)P(</a:t>
            </a:r>
            <a:r>
              <a:rPr lang="en-US" sz="2000" dirty="0" err="1"/>
              <a:t>Lc|Rc∩T</a:t>
            </a:r>
            <a:r>
              <a:rPr lang="en-US" sz="2000" dirty="0"/>
              <a:t>)</a:t>
            </a:r>
            <a:endParaRPr sz="2000" dirty="0"/>
          </a:p>
          <a:p>
            <a:pPr marL="0" indent="0">
              <a:spcBef>
                <a:spcPts val="305"/>
              </a:spcBef>
              <a:buClr>
                <a:schemeClr val="dk1"/>
              </a:buClr>
              <a:buSzPts val="2400"/>
              <a:buNone/>
            </a:pPr>
            <a:r>
              <a:rPr lang="en-US" sz="2000" dirty="0"/>
              <a:t>			=2/3⋅1/4⋅3/4</a:t>
            </a:r>
            <a:endParaRPr sz="2000" dirty="0"/>
          </a:p>
          <a:p>
            <a:pPr marL="0" indent="0">
              <a:spcBef>
                <a:spcPts val="305"/>
              </a:spcBef>
              <a:buClr>
                <a:schemeClr val="dk1"/>
              </a:buClr>
              <a:buSzPts val="2400"/>
              <a:buNone/>
            </a:pPr>
            <a:r>
              <a:rPr lang="en-US" sz="2000" dirty="0"/>
              <a:t>			=1/8.</a:t>
            </a:r>
            <a:endParaRPr sz="2000" dirty="0"/>
          </a:p>
          <a:p>
            <a:pPr marL="0" indent="0">
              <a:spcBef>
                <a:spcPts val="305"/>
              </a:spcBef>
              <a:buClr>
                <a:schemeClr val="dk1"/>
              </a:buClr>
              <a:buSzPts val="2400"/>
              <a:buNone/>
            </a:pPr>
            <a:endParaRPr sz="1525"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95"/>
          <p:cNvSpPr txBox="1">
            <a:spLocks noGrp="1"/>
          </p:cNvSpPr>
          <p:nvPr>
            <p:ph type="body" idx="1"/>
          </p:nvPr>
        </p:nvSpPr>
        <p:spPr>
          <a:xfrm>
            <a:off x="323528" y="1772816"/>
            <a:ext cx="8229600" cy="4069023"/>
          </a:xfrm>
          <a:prstGeom prst="rect">
            <a:avLst/>
          </a:prstGeom>
          <a:noFill/>
          <a:ln>
            <a:noFill/>
          </a:ln>
        </p:spPr>
        <p:txBody>
          <a:bodyPr spcFirstLastPara="1" vert="horz" wrap="square" lIns="58048" tIns="29016" rIns="58048" bIns="29016" anchor="t" anchorCtr="0">
            <a:normAutofit/>
          </a:bodyPr>
          <a:lstStyle/>
          <a:p>
            <a:pPr marL="290195" indent="-290195">
              <a:spcBef>
                <a:spcPts val="0"/>
              </a:spcBef>
              <a:buClr>
                <a:schemeClr val="dk1"/>
              </a:buClr>
              <a:buSzPts val="2400"/>
              <a:buAutoNum type="alphaLcPeriod" startAt="2"/>
            </a:pPr>
            <a:r>
              <a:rPr lang="en-US" sz="2000" dirty="0"/>
              <a:t>The probability that I am late can be found from the tree. All we need to do is sum the probabilities of the outcomes that correspond to me being late. In fact, we are using the law of total probability here.</a:t>
            </a:r>
            <a:endParaRPr sz="2000" dirty="0"/>
          </a:p>
          <a:p>
            <a:pPr marL="0" indent="0">
              <a:spcBef>
                <a:spcPts val="305"/>
              </a:spcBef>
              <a:buClr>
                <a:schemeClr val="dk1"/>
              </a:buClr>
              <a:buSzPts val="2400"/>
              <a:buNone/>
            </a:pPr>
            <a:r>
              <a:rPr lang="en-US" sz="2000" dirty="0"/>
              <a:t>	</a:t>
            </a:r>
            <a:endParaRPr sz="2000" dirty="0"/>
          </a:p>
          <a:p>
            <a:pPr marL="0" indent="0">
              <a:spcBef>
                <a:spcPts val="305"/>
              </a:spcBef>
              <a:buClr>
                <a:schemeClr val="dk1"/>
              </a:buClr>
              <a:buSzPts val="2400"/>
              <a:buNone/>
            </a:pPr>
            <a:r>
              <a:rPr lang="en-US" sz="2000" dirty="0"/>
              <a:t>	P(L) =P(R and T and L)+P(R and Tc and L) + P(</a:t>
            </a:r>
            <a:r>
              <a:rPr lang="en-US" sz="2000" dirty="0" err="1"/>
              <a:t>Rc</a:t>
            </a:r>
            <a:r>
              <a:rPr lang="en-US" sz="2000" dirty="0"/>
              <a:t> and T and  L) + P(</a:t>
            </a:r>
            <a:r>
              <a:rPr lang="en-US" sz="2000" dirty="0" err="1"/>
              <a:t>Rc</a:t>
            </a:r>
            <a:r>
              <a:rPr lang="en-US" sz="2000" dirty="0"/>
              <a:t> and Tc and L)</a:t>
            </a:r>
            <a:endParaRPr sz="2000" dirty="0"/>
          </a:p>
          <a:p>
            <a:pPr marL="0" indent="0">
              <a:spcBef>
                <a:spcPts val="305"/>
              </a:spcBef>
              <a:buClr>
                <a:schemeClr val="dk1"/>
              </a:buClr>
              <a:buSzPts val="2400"/>
              <a:buNone/>
            </a:pPr>
            <a:r>
              <a:rPr lang="en-US" sz="2000" dirty="0"/>
              <a:t>		=1/12+1/24+1/24+1/16</a:t>
            </a:r>
            <a:endParaRPr sz="2000" dirty="0"/>
          </a:p>
          <a:p>
            <a:pPr marL="0" indent="0">
              <a:spcBef>
                <a:spcPts val="305"/>
              </a:spcBef>
              <a:buClr>
                <a:schemeClr val="dk1"/>
              </a:buClr>
              <a:buSzPts val="2400"/>
              <a:buNone/>
            </a:pPr>
            <a:r>
              <a:rPr lang="en-US" sz="2000" dirty="0"/>
              <a:t>		=11/48.</a:t>
            </a:r>
            <a:endParaRPr sz="2000" dirty="0"/>
          </a:p>
          <a:p>
            <a:pPr marL="0" indent="0">
              <a:spcBef>
                <a:spcPts val="305"/>
              </a:spcBef>
              <a:buClr>
                <a:schemeClr val="dk1"/>
              </a:buClr>
              <a:buSzPts val="2400"/>
              <a:buNone/>
            </a:pPr>
            <a:r>
              <a:rPr lang="en-US" sz="2000" dirty="0"/>
              <a:t>c. We can find P(R|L) using </a:t>
            </a:r>
            <a:endParaRPr sz="2000" dirty="0"/>
          </a:p>
          <a:p>
            <a:pPr marL="0" indent="0">
              <a:spcBef>
                <a:spcPts val="305"/>
              </a:spcBef>
              <a:buClr>
                <a:schemeClr val="dk1"/>
              </a:buClr>
              <a:buSzPts val="2400"/>
              <a:buNone/>
            </a:pPr>
            <a:r>
              <a:rPr lang="en-US" sz="2000" dirty="0"/>
              <a:t>	P(R|L)=P(R∩L)/P(L)              </a:t>
            </a:r>
            <a:endParaRPr sz="2000" dirty="0"/>
          </a:p>
          <a:p>
            <a:pPr marL="0" indent="0">
              <a:spcBef>
                <a:spcPts val="305"/>
              </a:spcBef>
              <a:buClr>
                <a:schemeClr val="dk1"/>
              </a:buClr>
              <a:buSzPts val="2400"/>
              <a:buNone/>
            </a:pPr>
            <a:r>
              <a:rPr lang="en-US" sz="2000" dirty="0"/>
              <a:t>	We have already found P(L)=11/48 and we can find P(R∩L) similarly by adding the probabilities of the outcomes that belong to R∩L.</a:t>
            </a:r>
            <a:endParaRPr sz="2000" dirty="0"/>
          </a:p>
          <a:p>
            <a:pPr marL="0" indent="0">
              <a:spcBef>
                <a:spcPts val="305"/>
              </a:spcBef>
              <a:buClr>
                <a:schemeClr val="dk1"/>
              </a:buClr>
              <a:buSzPts val="2400"/>
              <a:buNone/>
            </a:pPr>
            <a:endParaRPr sz="1525"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96"/>
          <p:cNvSpPr txBox="1">
            <a:spLocks noGrp="1"/>
          </p:cNvSpPr>
          <p:nvPr>
            <p:ph type="body" idx="1"/>
          </p:nvPr>
        </p:nvSpPr>
        <p:spPr>
          <a:xfrm>
            <a:off x="457200" y="1916832"/>
            <a:ext cx="8229600" cy="3724137"/>
          </a:xfrm>
          <a:prstGeom prst="rect">
            <a:avLst/>
          </a:prstGeom>
          <a:noFill/>
          <a:ln>
            <a:noFill/>
          </a:ln>
        </p:spPr>
        <p:txBody>
          <a:bodyPr spcFirstLastPara="1" vert="horz" wrap="square" lIns="58048" tIns="29016" rIns="58048" bIns="29016" anchor="t" anchorCtr="0">
            <a:normAutofit/>
          </a:bodyPr>
          <a:lstStyle/>
          <a:p>
            <a:pPr marL="0" indent="0">
              <a:spcBef>
                <a:spcPts val="0"/>
              </a:spcBef>
              <a:buClr>
                <a:schemeClr val="dk1"/>
              </a:buClr>
              <a:buSzPts val="2400"/>
              <a:buNone/>
            </a:pPr>
            <a:r>
              <a:rPr lang="en-US" sz="1525" dirty="0"/>
              <a:t> </a:t>
            </a:r>
            <a:r>
              <a:rPr lang="en-US" sz="2000" dirty="0"/>
              <a:t>In particular,</a:t>
            </a:r>
            <a:endParaRPr sz="2000" dirty="0"/>
          </a:p>
          <a:p>
            <a:pPr marL="0" indent="0">
              <a:spcBef>
                <a:spcPts val="305"/>
              </a:spcBef>
              <a:buClr>
                <a:schemeClr val="dk1"/>
              </a:buClr>
              <a:buSzPts val="2400"/>
              <a:buNone/>
            </a:pPr>
            <a:r>
              <a:rPr lang="en-US" sz="2000" dirty="0"/>
              <a:t>	P(R∩L)	=P(R,T,L)+P(</a:t>
            </a:r>
            <a:r>
              <a:rPr lang="en-US" sz="2000" dirty="0" err="1"/>
              <a:t>R,Tc,L</a:t>
            </a:r>
            <a:r>
              <a:rPr lang="en-US" sz="2000" dirty="0"/>
              <a:t>)</a:t>
            </a:r>
            <a:endParaRPr sz="2000" dirty="0"/>
          </a:p>
          <a:p>
            <a:pPr marL="0" indent="0">
              <a:spcBef>
                <a:spcPts val="305"/>
              </a:spcBef>
              <a:buClr>
                <a:schemeClr val="dk1"/>
              </a:buClr>
              <a:buSzPts val="2400"/>
              <a:buNone/>
            </a:pPr>
            <a:r>
              <a:rPr lang="en-US" sz="2000" dirty="0"/>
              <a:t>		=1/12+1/24</a:t>
            </a:r>
            <a:endParaRPr sz="2000" dirty="0"/>
          </a:p>
          <a:p>
            <a:pPr marL="0" indent="0">
              <a:spcBef>
                <a:spcPts val="305"/>
              </a:spcBef>
              <a:buClr>
                <a:schemeClr val="dk1"/>
              </a:buClr>
              <a:buSzPts val="2400"/>
              <a:buNone/>
            </a:pPr>
            <a:r>
              <a:rPr lang="en-US" sz="2000" dirty="0"/>
              <a:t>		=1/8</a:t>
            </a:r>
            <a:endParaRPr sz="2000" dirty="0"/>
          </a:p>
          <a:p>
            <a:pPr marL="0" indent="0">
              <a:spcBef>
                <a:spcPts val="305"/>
              </a:spcBef>
              <a:buClr>
                <a:schemeClr val="dk1"/>
              </a:buClr>
              <a:buSzPts val="2400"/>
              <a:buNone/>
            </a:pPr>
            <a:endParaRPr sz="2000" dirty="0"/>
          </a:p>
          <a:p>
            <a:pPr marL="0" indent="0">
              <a:spcBef>
                <a:spcPts val="305"/>
              </a:spcBef>
              <a:buClr>
                <a:schemeClr val="dk1"/>
              </a:buClr>
              <a:buSzPts val="2400"/>
              <a:buNone/>
            </a:pPr>
            <a:r>
              <a:rPr lang="en-US" sz="2000" dirty="0"/>
              <a:t>Thus we obtain</a:t>
            </a:r>
            <a:endParaRPr sz="2000" dirty="0"/>
          </a:p>
          <a:p>
            <a:pPr marL="0" indent="0">
              <a:spcBef>
                <a:spcPts val="305"/>
              </a:spcBef>
              <a:buClr>
                <a:schemeClr val="dk1"/>
              </a:buClr>
              <a:buSzPts val="2400"/>
              <a:buNone/>
            </a:pPr>
            <a:r>
              <a:rPr lang="en-US" sz="2000" dirty="0"/>
              <a:t>	P(R|L) 	=P(R∩L)/P(L)</a:t>
            </a:r>
            <a:endParaRPr sz="2000" dirty="0"/>
          </a:p>
          <a:p>
            <a:pPr marL="0" indent="0">
              <a:spcBef>
                <a:spcPts val="305"/>
              </a:spcBef>
              <a:buClr>
                <a:schemeClr val="dk1"/>
              </a:buClr>
              <a:buSzPts val="2400"/>
              <a:buNone/>
            </a:pPr>
            <a:r>
              <a:rPr lang="en-US" sz="2000" dirty="0"/>
              <a:t>	=(1/8)/(11/48)</a:t>
            </a:r>
            <a:endParaRPr sz="2000" dirty="0"/>
          </a:p>
          <a:p>
            <a:pPr marL="0" indent="0">
              <a:spcBef>
                <a:spcPts val="305"/>
              </a:spcBef>
              <a:buClr>
                <a:schemeClr val="dk1"/>
              </a:buClr>
              <a:buSzPts val="2400"/>
              <a:buNone/>
            </a:pPr>
            <a:r>
              <a:rPr lang="en-US" sz="2000" dirty="0"/>
              <a:t>	=6/11.</a:t>
            </a:r>
            <a:endParaRPr sz="2000" dirty="0"/>
          </a:p>
          <a:p>
            <a:pPr marL="0" indent="0">
              <a:spcBef>
                <a:spcPts val="305"/>
              </a:spcBef>
              <a:buClr>
                <a:schemeClr val="dk1"/>
              </a:buClr>
              <a:buSzPts val="2400"/>
              <a:buNone/>
            </a:pPr>
            <a:endParaRPr sz="1525" dirty="0"/>
          </a:p>
          <a:p>
            <a:pPr marL="0" indent="0">
              <a:spcBef>
                <a:spcPts val="305"/>
              </a:spcBef>
              <a:buClr>
                <a:schemeClr val="dk1"/>
              </a:buClr>
              <a:buSzPts val="2400"/>
              <a:buNone/>
            </a:pPr>
            <a:endParaRPr sz="1525" dirty="0"/>
          </a:p>
          <a:p>
            <a:pPr marL="0" indent="0">
              <a:spcBef>
                <a:spcPts val="305"/>
              </a:spcBef>
              <a:buClr>
                <a:schemeClr val="dk1"/>
              </a:buClr>
              <a:buSzPts val="2400"/>
              <a:buNone/>
            </a:pPr>
            <a:endParaRPr sz="1525" dirty="0"/>
          </a:p>
          <a:p>
            <a:pPr marL="0" indent="0">
              <a:spcBef>
                <a:spcPts val="305"/>
              </a:spcBef>
              <a:buClr>
                <a:schemeClr val="dk1"/>
              </a:buClr>
              <a:buSzPts val="2400"/>
              <a:buNone/>
            </a:pPr>
            <a:endParaRPr sz="1525"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476672"/>
            <a:ext cx="8607287" cy="5976664"/>
          </a:xfrm>
        </p:spPr>
        <p:txBody>
          <a:bodyPr>
            <a:normAutofit fontScale="92500" lnSpcReduction="10000"/>
          </a:bodyPr>
          <a:lstStyle/>
          <a:p>
            <a:pPr marL="0" indent="0">
              <a:buNone/>
            </a:pPr>
            <a:r>
              <a:rPr lang="en-IN" sz="2700" b="1" dirty="0">
                <a:solidFill>
                  <a:srgbClr val="FF0000"/>
                </a:solidFill>
              </a:rPr>
              <a:t>Random Variables</a:t>
            </a:r>
            <a:endParaRPr lang="en-IN" sz="2700" b="1" dirty="0">
              <a:solidFill>
                <a:srgbClr val="FF0000"/>
              </a:solidFill>
            </a:endParaRPr>
          </a:p>
          <a:p>
            <a:pPr marL="0" indent="0">
              <a:buNone/>
            </a:pPr>
            <a:endParaRPr lang="en-IN" sz="2700" b="1" dirty="0">
              <a:solidFill>
                <a:srgbClr val="FF0000"/>
              </a:solidFill>
            </a:endParaRPr>
          </a:p>
          <a:p>
            <a:pPr marL="0" indent="0">
              <a:buNone/>
            </a:pPr>
            <a:endParaRPr lang="en-IN" sz="2700" b="1" dirty="0">
              <a:solidFill>
                <a:srgbClr val="FF0000"/>
              </a:solidFill>
            </a:endParaRPr>
          </a:p>
          <a:p>
            <a:pPr marL="0" indent="0">
              <a:buNone/>
            </a:pPr>
            <a:r>
              <a:rPr lang="en-IN" sz="2400" b="1" dirty="0"/>
              <a:t>Random variable takes a random value, which is real and can be finite or infinite and it is generated out of  random experiment.</a:t>
            </a:r>
            <a:endParaRPr lang="en-IN" sz="2400" b="1" dirty="0"/>
          </a:p>
          <a:p>
            <a:pPr marL="0" indent="0">
              <a:buNone/>
            </a:pPr>
            <a:r>
              <a:rPr lang="en-IN" sz="2400" b="1" dirty="0">
                <a:solidFill>
                  <a:srgbClr val="FF0000"/>
                </a:solidFill>
              </a:rPr>
              <a:t>The random value is generated out of a function.</a:t>
            </a:r>
            <a:endParaRPr lang="en-IN" sz="2400" b="1" dirty="0">
              <a:solidFill>
                <a:srgbClr val="FF0000"/>
              </a:solidFill>
            </a:endParaRPr>
          </a:p>
          <a:p>
            <a:pPr marL="0" indent="0">
              <a:buNone/>
            </a:pPr>
            <a:endParaRPr lang="en-IN" sz="2400" b="1" dirty="0"/>
          </a:p>
          <a:p>
            <a:pPr marL="0" indent="0">
              <a:buNone/>
            </a:pPr>
            <a:r>
              <a:rPr lang="en-IN" sz="2400" b="1" dirty="0"/>
              <a:t>Example: Let us consider an experiment of tossing two coins.</a:t>
            </a:r>
            <a:endParaRPr lang="en-IN" sz="2400" b="1" dirty="0"/>
          </a:p>
          <a:p>
            <a:pPr marL="0" indent="0">
              <a:buNone/>
            </a:pPr>
            <a:r>
              <a:rPr lang="en-IN" sz="2400" b="1" dirty="0"/>
              <a:t>Then sample space is  S= { HH, HT, TH, TT}</a:t>
            </a:r>
            <a:endParaRPr lang="en-IN" sz="2400" b="1" dirty="0"/>
          </a:p>
          <a:p>
            <a:pPr marL="0" indent="0">
              <a:buNone/>
            </a:pPr>
            <a:endParaRPr lang="en-IN" sz="2400" b="1" dirty="0"/>
          </a:p>
          <a:p>
            <a:pPr marL="0" indent="0">
              <a:buNone/>
            </a:pPr>
            <a:r>
              <a:rPr lang="en-IN" sz="2400" dirty="0"/>
              <a:t>Given X as random variable with condition: </a:t>
            </a:r>
            <a:r>
              <a:rPr lang="en-IN" sz="2400" dirty="0">
                <a:solidFill>
                  <a:srgbClr val="FF0000"/>
                </a:solidFill>
              </a:rPr>
              <a:t>number of heads.</a:t>
            </a:r>
            <a:endParaRPr lang="en-IN" sz="2400" dirty="0">
              <a:solidFill>
                <a:srgbClr val="FF0000"/>
              </a:solidFill>
            </a:endParaRPr>
          </a:p>
          <a:p>
            <a:pPr marL="0" indent="0">
              <a:buNone/>
            </a:pPr>
            <a:r>
              <a:rPr lang="en-IN" sz="2400" dirty="0">
                <a:solidFill>
                  <a:srgbClr val="FF0000"/>
                </a:solidFill>
              </a:rPr>
              <a:t>X(HH) =2</a:t>
            </a:r>
            <a:endParaRPr lang="en-IN" sz="2400" dirty="0">
              <a:solidFill>
                <a:srgbClr val="FF0000"/>
              </a:solidFill>
            </a:endParaRPr>
          </a:p>
          <a:p>
            <a:pPr marL="0" indent="0">
              <a:buNone/>
            </a:pPr>
            <a:r>
              <a:rPr lang="en-IN" sz="2400" dirty="0">
                <a:solidFill>
                  <a:srgbClr val="FF0000"/>
                </a:solidFill>
              </a:rPr>
              <a:t>X(HT) =1</a:t>
            </a:r>
            <a:endParaRPr lang="en-IN" sz="2400" dirty="0">
              <a:solidFill>
                <a:srgbClr val="FF0000"/>
              </a:solidFill>
            </a:endParaRPr>
          </a:p>
          <a:p>
            <a:pPr marL="0" indent="0">
              <a:buNone/>
            </a:pPr>
            <a:r>
              <a:rPr lang="en-IN" sz="2400" dirty="0">
                <a:solidFill>
                  <a:srgbClr val="FF0000"/>
                </a:solidFill>
              </a:rPr>
              <a:t>X(TH) =1</a:t>
            </a:r>
            <a:endParaRPr lang="en-IN" sz="2400" dirty="0">
              <a:solidFill>
                <a:srgbClr val="FF0000"/>
              </a:solidFill>
            </a:endParaRPr>
          </a:p>
          <a:p>
            <a:pPr marL="0" indent="0">
              <a:buNone/>
            </a:pPr>
            <a:r>
              <a:rPr lang="en-IN" sz="2400" dirty="0">
                <a:solidFill>
                  <a:srgbClr val="FF0000"/>
                </a:solidFill>
              </a:rPr>
              <a:t>X(TT) = 0</a:t>
            </a:r>
            <a:endParaRPr lang="en-IN" sz="1800" dirty="0">
              <a:solidFill>
                <a:srgbClr val="FF0000"/>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755576" y="2060848"/>
            <a:ext cx="6549887" cy="4191823"/>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98"/>
          <p:cNvSpPr txBox="1">
            <a:spLocks noGrp="1"/>
          </p:cNvSpPr>
          <p:nvPr>
            <p:ph type="body" idx="1"/>
          </p:nvPr>
        </p:nvSpPr>
        <p:spPr>
          <a:xfrm>
            <a:off x="323528" y="1700808"/>
            <a:ext cx="8229600" cy="4069023"/>
          </a:xfrm>
          <a:prstGeom prst="rect">
            <a:avLst/>
          </a:prstGeom>
          <a:noFill/>
          <a:ln>
            <a:noFill/>
          </a:ln>
        </p:spPr>
        <p:txBody>
          <a:bodyPr spcFirstLastPara="1" vert="horz" wrap="square" lIns="58048" tIns="29016" rIns="58048" bIns="29016" anchor="t" anchorCtr="0">
            <a:normAutofit/>
          </a:bodyPr>
          <a:lstStyle/>
          <a:p>
            <a:pPr marL="217805" indent="-217805">
              <a:spcBef>
                <a:spcPts val="0"/>
              </a:spcBef>
              <a:buClr>
                <a:schemeClr val="dk1"/>
              </a:buClr>
              <a:buSzPts val="2400"/>
              <a:buChar char="•"/>
            </a:pPr>
            <a:r>
              <a:rPr lang="en-US" sz="2000" dirty="0"/>
              <a:t>The distribution function for the number of heads from two flips of a coin.</a:t>
            </a:r>
            <a:endParaRPr sz="2000" dirty="0"/>
          </a:p>
          <a:p>
            <a:pPr marL="217805" indent="-217805">
              <a:spcBef>
                <a:spcPts val="305"/>
              </a:spcBef>
              <a:buClr>
                <a:schemeClr val="dk1"/>
              </a:buClr>
              <a:buSzPts val="2400"/>
              <a:buChar char="•"/>
            </a:pPr>
            <a:r>
              <a:rPr lang="en-US" sz="2000" dirty="0"/>
              <a:t>The random variable k is defined to be the total number of heads that occur when a fair coin is flipped two times. </a:t>
            </a:r>
            <a:endParaRPr sz="2000" dirty="0"/>
          </a:p>
          <a:p>
            <a:pPr marL="217805" indent="-217805">
              <a:spcBef>
                <a:spcPts val="305"/>
              </a:spcBef>
              <a:buClr>
                <a:schemeClr val="dk1"/>
              </a:buClr>
              <a:buSzPts val="2400"/>
              <a:buChar char="•"/>
            </a:pPr>
            <a:r>
              <a:rPr lang="en-US" sz="2000" dirty="0"/>
              <a:t>This random variable can have only 3 values 0,1,2, so it is discrete.</a:t>
            </a:r>
            <a:endParaRPr sz="2000" dirty="0"/>
          </a:p>
          <a:p>
            <a:pPr marL="217805" indent="-217805">
              <a:spcBef>
                <a:spcPts val="305"/>
              </a:spcBef>
              <a:buClr>
                <a:schemeClr val="dk1"/>
              </a:buClr>
              <a:buSzPts val="2400"/>
              <a:buChar char="•"/>
            </a:pPr>
            <a:r>
              <a:rPr lang="en-US" sz="2000" dirty="0"/>
              <a:t>Distribution function is (T, T), (T, H), (H, T), (H, H)</a:t>
            </a:r>
            <a:endParaRPr sz="2000" dirty="0"/>
          </a:p>
          <a:p>
            <a:pPr marL="217805" indent="-120650">
              <a:spcBef>
                <a:spcPts val="305"/>
              </a:spcBef>
              <a:buClr>
                <a:schemeClr val="dk1"/>
              </a:buClr>
              <a:buSzPts val="2400"/>
              <a:buNone/>
            </a:pPr>
            <a:endParaRPr sz="1525" dirty="0"/>
          </a:p>
        </p:txBody>
      </p:sp>
      <p:graphicFrame>
        <p:nvGraphicFramePr>
          <p:cNvPr id="1147" name="Google Shape;1147;p98"/>
          <p:cNvGraphicFramePr/>
          <p:nvPr/>
        </p:nvGraphicFramePr>
        <p:xfrm>
          <a:off x="2123728" y="3446048"/>
          <a:ext cx="1440158" cy="2322284"/>
        </p:xfrm>
        <a:graphic>
          <a:graphicData uri="http://schemas.openxmlformats.org/drawingml/2006/table">
            <a:tbl>
              <a:tblPr firstRow="1" bandRow="1">
                <a:noFill/>
              </a:tblPr>
              <a:tblGrid>
                <a:gridCol w="720079"/>
                <a:gridCol w="720079"/>
              </a:tblGrid>
              <a:tr h="580571">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a:t>  k</a:t>
                      </a:r>
                      <a:endParaRPr sz="1100" u="none" strike="noStrike" cap="none"/>
                    </a:p>
                  </a:txBody>
                  <a:tcPr marL="91444" marR="91444" marT="29032" marB="29032"/>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a:t> P(k)</a:t>
                      </a:r>
                      <a:endParaRPr sz="1100" u="none" strike="noStrike" cap="none"/>
                    </a:p>
                  </a:txBody>
                  <a:tcPr marL="91444" marR="91444" marT="29032" marB="29032"/>
                </a:tc>
              </a:tr>
              <a:tr h="580571">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a:t> 0</a:t>
                      </a:r>
                      <a:endParaRPr sz="1100" u="none" strike="noStrike" cap="none"/>
                    </a:p>
                  </a:txBody>
                  <a:tcPr marL="91444" marR="91444" marT="29032" marB="29032"/>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a:t> 1/4</a:t>
                      </a:r>
                      <a:endParaRPr sz="1100" u="none" strike="noStrike" cap="none"/>
                    </a:p>
                  </a:txBody>
                  <a:tcPr marL="91444" marR="91444" marT="29032" marB="29032"/>
                </a:tc>
              </a:tr>
              <a:tr h="580571">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a:t> 1</a:t>
                      </a:r>
                      <a:endParaRPr sz="1100" u="none" strike="noStrike" cap="none"/>
                    </a:p>
                  </a:txBody>
                  <a:tcPr marL="91444" marR="91444" marT="29032" marB="29032"/>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a:t> 2/4</a:t>
                      </a:r>
                      <a:endParaRPr sz="1100" u="none" strike="noStrike" cap="none"/>
                    </a:p>
                  </a:txBody>
                  <a:tcPr marL="91444" marR="91444" marT="29032" marB="29032"/>
                </a:tc>
              </a:tr>
              <a:tr h="580571">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dirty="0"/>
                        <a:t> 2</a:t>
                      </a:r>
                      <a:endParaRPr sz="1100" u="none" strike="noStrike" cap="none" dirty="0"/>
                    </a:p>
                  </a:txBody>
                  <a:tcPr marL="91444" marR="91444" marT="29032" marB="29032"/>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dirty="0"/>
                        <a:t> 1/4</a:t>
                      </a:r>
                      <a:endParaRPr sz="1100" u="none" strike="noStrike" cap="none" dirty="0"/>
                    </a:p>
                  </a:txBody>
                  <a:tcPr marL="91444" marR="91444" marT="29032" marB="29032"/>
                </a:tc>
              </a:tr>
            </a:tbl>
          </a:graphicData>
        </a:graphic>
      </p:graphicFrame>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Shape 1151"/>
        <p:cNvGrpSpPr/>
        <p:nvPr/>
      </p:nvGrpSpPr>
      <p:grpSpPr>
        <a:xfrm>
          <a:off x="0" y="0"/>
          <a:ext cx="0" cy="0"/>
          <a:chOff x="0" y="0"/>
          <a:chExt cx="0" cy="0"/>
        </a:xfrm>
      </p:grpSpPr>
      <p:sp>
        <p:nvSpPr>
          <p:cNvPr id="1152" name="Google Shape;1152;p99"/>
          <p:cNvSpPr txBox="1">
            <a:spLocks noGrp="1"/>
          </p:cNvSpPr>
          <p:nvPr>
            <p:ph type="body" idx="1"/>
          </p:nvPr>
        </p:nvSpPr>
        <p:spPr>
          <a:xfrm>
            <a:off x="107504" y="1556792"/>
            <a:ext cx="8784976" cy="4069023"/>
          </a:xfrm>
          <a:prstGeom prst="rect">
            <a:avLst/>
          </a:prstGeom>
          <a:noFill/>
          <a:ln>
            <a:noFill/>
          </a:ln>
        </p:spPr>
        <p:txBody>
          <a:bodyPr spcFirstLastPara="1" vert="horz" wrap="square" lIns="58048" tIns="29016" rIns="58048" bIns="29016" anchor="t" anchorCtr="0">
            <a:normAutofit/>
          </a:bodyPr>
          <a:lstStyle/>
          <a:p>
            <a:pPr marL="217805" lvl="4" indent="-217805">
              <a:spcBef>
                <a:spcPts val="0"/>
              </a:spcBef>
              <a:buClr>
                <a:schemeClr val="dk1"/>
              </a:buClr>
              <a:buSzPts val="2400"/>
              <a:buFont typeface="Arial" panose="020B0604020202020204"/>
              <a:buChar char="•"/>
            </a:pPr>
            <a:r>
              <a:rPr lang="en-US" sz="1525" dirty="0">
                <a:latin typeface="Times New Roman" panose="02020603050405020304"/>
                <a:ea typeface="Times New Roman" panose="02020603050405020304"/>
                <a:cs typeface="Times New Roman" panose="02020603050405020304"/>
                <a:sym typeface="Times New Roman" panose="02020603050405020304"/>
              </a:rPr>
              <a:t>In general, a probability distribution function takes the following form. </a:t>
            </a:r>
            <a:endParaRPr sz="1525" dirty="0">
              <a:latin typeface="Times New Roman" panose="02020603050405020304"/>
              <a:ea typeface="Times New Roman" panose="02020603050405020304"/>
              <a:cs typeface="Times New Roman" panose="02020603050405020304"/>
              <a:sym typeface="Times New Roman" panose="02020603050405020304"/>
            </a:endParaRPr>
          </a:p>
          <a:p>
            <a:pPr marL="217805" indent="-120650">
              <a:spcBef>
                <a:spcPts val="305"/>
              </a:spcBef>
              <a:buClr>
                <a:schemeClr val="dk1"/>
              </a:buClr>
              <a:buSzPts val="2400"/>
              <a:buNone/>
            </a:pPr>
            <a:endParaRPr sz="1525" dirty="0"/>
          </a:p>
          <a:p>
            <a:pPr marL="217805" indent="-120650">
              <a:spcBef>
                <a:spcPts val="305"/>
              </a:spcBef>
              <a:buClr>
                <a:schemeClr val="dk1"/>
              </a:buClr>
              <a:buSzPts val="2400"/>
              <a:buNone/>
            </a:pPr>
            <a:endParaRPr lang="en-IN" sz="1525" dirty="0"/>
          </a:p>
          <a:p>
            <a:pPr marL="217805" indent="-120650">
              <a:spcBef>
                <a:spcPts val="305"/>
              </a:spcBef>
              <a:buClr>
                <a:schemeClr val="dk1"/>
              </a:buClr>
              <a:buSzPts val="2400"/>
              <a:buNone/>
            </a:pPr>
            <a:endParaRPr sz="1525" dirty="0"/>
          </a:p>
          <a:p>
            <a:pPr marL="217805" indent="-217805">
              <a:spcBef>
                <a:spcPts val="305"/>
              </a:spcBef>
              <a:buClr>
                <a:schemeClr val="dk1"/>
              </a:buClr>
              <a:buSzPts val="2400"/>
              <a:buChar char="•"/>
            </a:pPr>
            <a:r>
              <a:rPr lang="en-US" sz="1525" dirty="0"/>
              <a:t>The table shows the </a:t>
            </a:r>
            <a:r>
              <a:rPr lang="en-US" sz="1525" i="1" dirty="0" err="1"/>
              <a:t>pmf</a:t>
            </a:r>
            <a:r>
              <a:rPr lang="en-US" sz="1525" i="1" dirty="0"/>
              <a:t> </a:t>
            </a:r>
            <a:r>
              <a:rPr lang="en-US" sz="1525" dirty="0"/>
              <a:t>of a dataset. </a:t>
            </a:r>
            <a:r>
              <a:rPr lang="en-US" sz="1525" b="1" dirty="0"/>
              <a:t>Areas under </a:t>
            </a:r>
            <a:r>
              <a:rPr lang="en-US" sz="1525" i="1" dirty="0" err="1"/>
              <a:t>pmf</a:t>
            </a:r>
            <a:r>
              <a:rPr lang="en-US" sz="1525" i="1" dirty="0"/>
              <a:t> </a:t>
            </a:r>
            <a:r>
              <a:rPr lang="en-US" sz="1525" dirty="0"/>
              <a:t>graphs correspond to probability</a:t>
            </a:r>
            <a:endParaRPr dirty="0"/>
          </a:p>
          <a:p>
            <a:pPr marL="217805" indent="-217805">
              <a:spcBef>
                <a:spcPts val="305"/>
              </a:spcBef>
              <a:buClr>
                <a:schemeClr val="dk1"/>
              </a:buClr>
              <a:buSzPts val="2400"/>
              <a:buChar char="•"/>
            </a:pPr>
            <a:r>
              <a:rPr lang="en-US" sz="1525" dirty="0"/>
              <a:t>For example: </a:t>
            </a:r>
            <a:br>
              <a:rPr lang="en-US" sz="1525" dirty="0"/>
            </a:br>
            <a:r>
              <a:rPr lang="en-US" sz="1525" dirty="0" err="1"/>
              <a:t>Pr</a:t>
            </a:r>
            <a:r>
              <a:rPr lang="en-US" sz="1525" dirty="0"/>
              <a:t>(X = 2) </a:t>
            </a:r>
            <a:br>
              <a:rPr lang="en-US" sz="1525" dirty="0"/>
            </a:br>
            <a:r>
              <a:rPr lang="en-US" sz="1525" dirty="0"/>
              <a:t>= shaded rectangle </a:t>
            </a:r>
            <a:br>
              <a:rPr lang="en-US" sz="1525" dirty="0"/>
            </a:br>
            <a:r>
              <a:rPr lang="en-US" sz="1525" dirty="0"/>
              <a:t>= height × base </a:t>
            </a:r>
            <a:br>
              <a:rPr lang="en-US" sz="1525" dirty="0"/>
            </a:br>
            <a:endParaRPr sz="1525" dirty="0"/>
          </a:p>
          <a:p>
            <a:pPr marL="217805" indent="-120650">
              <a:spcBef>
                <a:spcPts val="305"/>
              </a:spcBef>
              <a:buClr>
                <a:schemeClr val="dk1"/>
              </a:buClr>
              <a:buSzPts val="2400"/>
              <a:buNone/>
            </a:pPr>
            <a:endParaRPr sz="1525" dirty="0"/>
          </a:p>
        </p:txBody>
      </p:sp>
      <p:pic>
        <p:nvPicPr>
          <p:cNvPr id="1153" name="Google Shape;1153;p99"/>
          <p:cNvPicPr preferRelativeResize="0"/>
          <p:nvPr/>
        </p:nvPicPr>
        <p:blipFill rotWithShape="1">
          <a:blip r:embed="rId1"/>
          <a:srcRect/>
          <a:stretch>
            <a:fillRect/>
          </a:stretch>
        </p:blipFill>
        <p:spPr>
          <a:xfrm>
            <a:off x="1751789" y="1978732"/>
            <a:ext cx="4404387" cy="658180"/>
          </a:xfrm>
          <a:prstGeom prst="rect">
            <a:avLst/>
          </a:prstGeom>
          <a:noFill/>
          <a:ln>
            <a:noFill/>
          </a:ln>
        </p:spPr>
      </p:pic>
      <p:pic>
        <p:nvPicPr>
          <p:cNvPr id="1154" name="Google Shape;1154;p99"/>
          <p:cNvPicPr preferRelativeResize="0"/>
          <p:nvPr/>
        </p:nvPicPr>
        <p:blipFill rotWithShape="1">
          <a:blip r:embed="rId2"/>
          <a:srcRect/>
          <a:stretch>
            <a:fillRect/>
          </a:stretch>
        </p:blipFill>
        <p:spPr>
          <a:xfrm>
            <a:off x="4352552" y="3267498"/>
            <a:ext cx="1944686" cy="1018016"/>
          </a:xfrm>
          <a:prstGeom prst="rect">
            <a:avLst/>
          </a:prstGeom>
          <a:noFill/>
          <a:ln>
            <a:noFill/>
          </a:ln>
        </p:spPr>
      </p:pic>
      <p:pic>
        <p:nvPicPr>
          <p:cNvPr id="1155" name="Google Shape;1155;p99"/>
          <p:cNvPicPr preferRelativeResize="0"/>
          <p:nvPr/>
        </p:nvPicPr>
        <p:blipFill rotWithShape="1">
          <a:blip r:embed="rId3"/>
          <a:srcRect/>
          <a:stretch>
            <a:fillRect/>
          </a:stretch>
        </p:blipFill>
        <p:spPr>
          <a:xfrm>
            <a:off x="827584" y="4293096"/>
            <a:ext cx="3505199" cy="1511905"/>
          </a:xfrm>
          <a:prstGeom prst="rect">
            <a:avLst/>
          </a:prstGeom>
          <a:noFill/>
          <a:ln>
            <a:noFill/>
          </a:ln>
        </p:spPr>
      </p:pic>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00"/>
          <p:cNvSpPr txBox="1">
            <a:spLocks noGrp="1"/>
          </p:cNvSpPr>
          <p:nvPr>
            <p:ph type="body" idx="1"/>
          </p:nvPr>
        </p:nvSpPr>
        <p:spPr>
          <a:xfrm>
            <a:off x="251520" y="1700808"/>
            <a:ext cx="8435281" cy="4069023"/>
          </a:xfrm>
          <a:prstGeom prst="rect">
            <a:avLst/>
          </a:prstGeom>
          <a:noFill/>
          <a:ln>
            <a:noFill/>
          </a:ln>
        </p:spPr>
        <p:txBody>
          <a:bodyPr spcFirstLastPara="1" vert="horz" wrap="square" lIns="58048" tIns="29016" rIns="58048" bIns="29016" anchor="t" anchorCtr="0">
            <a:normAutofit fontScale="92500"/>
          </a:bodyPr>
          <a:lstStyle/>
          <a:p>
            <a:pPr marL="217805" indent="-217805">
              <a:spcBef>
                <a:spcPts val="0"/>
              </a:spcBef>
              <a:buClr>
                <a:schemeClr val="dk1"/>
              </a:buClr>
              <a:buSzPts val="3200"/>
              <a:buChar char="•"/>
            </a:pPr>
            <a:r>
              <a:rPr lang="en-US" dirty="0"/>
              <a:t>Two types of random variables</a:t>
            </a:r>
            <a:endParaRPr dirty="0"/>
          </a:p>
          <a:p>
            <a:pPr marL="471805" lvl="1" indent="-181610">
              <a:spcBef>
                <a:spcPts val="355"/>
              </a:spcBef>
              <a:buClr>
                <a:srgbClr val="FF0000"/>
              </a:buClr>
              <a:buSzPts val="2800"/>
              <a:buChar char="–"/>
            </a:pPr>
            <a:r>
              <a:rPr lang="en-US" b="1" dirty="0">
                <a:solidFill>
                  <a:srgbClr val="FF0000"/>
                </a:solidFill>
              </a:rPr>
              <a:t>Discrete random variables</a:t>
            </a:r>
            <a:r>
              <a:rPr lang="en-US" dirty="0">
                <a:solidFill>
                  <a:srgbClr val="FF0000"/>
                </a:solidFill>
              </a:rPr>
              <a:t> </a:t>
            </a:r>
            <a:r>
              <a:rPr lang="en-US" dirty="0"/>
              <a:t>(countable set of possible outcomes) </a:t>
            </a:r>
            <a:endParaRPr dirty="0"/>
          </a:p>
          <a:p>
            <a:pPr marL="471805" lvl="1" indent="-181610">
              <a:spcBef>
                <a:spcPts val="355"/>
              </a:spcBef>
              <a:buClr>
                <a:srgbClr val="FF0000"/>
              </a:buClr>
              <a:buSzPts val="2800"/>
              <a:buChar char="–"/>
            </a:pPr>
            <a:r>
              <a:rPr lang="en-US" b="1" dirty="0">
                <a:solidFill>
                  <a:srgbClr val="FF0000"/>
                </a:solidFill>
              </a:rPr>
              <a:t>Continuous random variable</a:t>
            </a:r>
            <a:r>
              <a:rPr lang="en-US" dirty="0"/>
              <a:t> (unbroken chain of possible outcomes)</a:t>
            </a:r>
            <a:endParaRPr dirty="0"/>
          </a:p>
          <a:p>
            <a:pPr marL="290195" lvl="1" indent="0" algn="just">
              <a:spcBef>
                <a:spcPts val="355"/>
              </a:spcBef>
              <a:buClr>
                <a:schemeClr val="dk1"/>
              </a:buClr>
              <a:buSzPts val="2800"/>
              <a:buNone/>
            </a:pPr>
            <a:r>
              <a:rPr lang="en-US" dirty="0"/>
              <a:t>A discrete random variable is described by its distribution function which lists for each outcome x the probability P(x) of x.</a:t>
            </a:r>
            <a:endParaRPr dirty="0"/>
          </a:p>
          <a:p>
            <a:pPr marL="217805" indent="-217805" algn="just">
              <a:spcBef>
                <a:spcPts val="355"/>
              </a:spcBef>
              <a:buClr>
                <a:schemeClr val="dk1"/>
              </a:buClr>
              <a:buSzPts val="2800"/>
              <a:buChar char="•"/>
            </a:pPr>
            <a:r>
              <a:rPr lang="en-US" sz="1780" dirty="0"/>
              <a:t>Discrete random variables are understood in terms of their </a:t>
            </a:r>
            <a:r>
              <a:rPr lang="en-US" sz="1780" b="1" dirty="0"/>
              <a:t>probability mass function (</a:t>
            </a:r>
            <a:r>
              <a:rPr lang="en-US" sz="1780" b="1" i="1" dirty="0" err="1"/>
              <a:t>pmf</a:t>
            </a:r>
            <a:r>
              <a:rPr lang="en-US" sz="1780" b="1" dirty="0"/>
              <a:t>)</a:t>
            </a:r>
            <a:r>
              <a:rPr lang="en-US" sz="1780" dirty="0"/>
              <a:t> </a:t>
            </a:r>
            <a:endParaRPr dirty="0"/>
          </a:p>
          <a:p>
            <a:pPr marL="217805" indent="-217805" algn="just">
              <a:spcBef>
                <a:spcPts val="355"/>
              </a:spcBef>
              <a:buClr>
                <a:schemeClr val="dk1"/>
              </a:buClr>
              <a:buSzPts val="2800"/>
              <a:buChar char="•"/>
            </a:pPr>
            <a:r>
              <a:rPr lang="en-US" sz="1780" b="1" i="1" dirty="0" err="1"/>
              <a:t>pmf</a:t>
            </a:r>
            <a:r>
              <a:rPr lang="en-US" sz="1780" dirty="0"/>
              <a:t> ≡ a mathematical function that assigns probabilities to all possible outcomes for a discrete random variable.</a:t>
            </a:r>
            <a:endParaRPr dirty="0"/>
          </a:p>
          <a:p>
            <a:pPr marL="290195" lvl="1" indent="0">
              <a:spcBef>
                <a:spcPts val="355"/>
              </a:spcBef>
              <a:buClr>
                <a:schemeClr val="dk1"/>
              </a:buClr>
              <a:buSzPts val="2800"/>
              <a:buNone/>
            </a:pPr>
            <a:endParaRPr dirty="0"/>
          </a:p>
          <a:p>
            <a:pPr marL="471805" lvl="1" indent="-68580">
              <a:spcBef>
                <a:spcPts val="355"/>
              </a:spcBef>
              <a:buClr>
                <a:schemeClr val="dk1"/>
              </a:buClr>
              <a:buSzPts val="2800"/>
              <a:buNone/>
            </a:pPr>
            <a:endParaRPr dirty="0"/>
          </a:p>
          <a:p>
            <a:pPr marL="217805" indent="-120650">
              <a:spcBef>
                <a:spcPts val="305"/>
              </a:spcBef>
              <a:buClr>
                <a:schemeClr val="dk1"/>
              </a:buClr>
              <a:buSzPts val="2400"/>
              <a:buNone/>
            </a:pPr>
            <a:endParaRPr sz="1525"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5634" y="1797740"/>
            <a:ext cx="6326460" cy="2868420"/>
          </a:xfrm>
        </p:spPr>
        <p:txBody>
          <a:bodyPr>
            <a:normAutofit/>
          </a:bodyPr>
          <a:lstStyle/>
          <a:p>
            <a:r>
              <a:rPr lang="en-US" dirty="0"/>
              <a:t>Two types of random variables</a:t>
            </a:r>
            <a:endParaRPr lang="en-US" dirty="0"/>
          </a:p>
          <a:p>
            <a:pPr lvl="1"/>
            <a:r>
              <a:rPr lang="en-US" sz="2400" b="1" dirty="0"/>
              <a:t>Discrete random variables</a:t>
            </a:r>
            <a:r>
              <a:rPr lang="en-US" sz="2400" dirty="0"/>
              <a:t> </a:t>
            </a:r>
            <a:endParaRPr lang="en-US" sz="2400" dirty="0"/>
          </a:p>
          <a:p>
            <a:pPr lvl="1"/>
            <a:r>
              <a:rPr lang="en-US" sz="2400" b="1" dirty="0"/>
              <a:t>Continuous random variable</a:t>
            </a:r>
            <a:endParaRPr lang="en-US" sz="2400" dirty="0"/>
          </a:p>
          <a:p>
            <a:pPr lvl="1"/>
            <a:endParaRPr lang="en-US" dirty="0"/>
          </a:p>
          <a:p>
            <a:pPr lvl="1"/>
            <a:endParaRPr lang="en-US" dirty="0"/>
          </a:p>
          <a:p>
            <a:pPr marL="342900" lvl="1" indent="0">
              <a:buNone/>
            </a:pPr>
            <a:endParaRPr lang="en-IN" dirty="0"/>
          </a:p>
          <a:p>
            <a:pPr lvl="1"/>
            <a:endParaRPr lang="en-US" dirty="0"/>
          </a:p>
          <a:p>
            <a:endParaRPr lang="en-IN" sz="1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pc="-8" dirty="0"/>
              <a:t>Defining </a:t>
            </a:r>
            <a:r>
              <a:rPr lang="en-IN" dirty="0"/>
              <a:t>the Learning</a:t>
            </a:r>
            <a:r>
              <a:rPr lang="en-IN" spc="-26" dirty="0"/>
              <a:t> </a:t>
            </a:r>
            <a:r>
              <a:rPr lang="en-IN" spc="-64" dirty="0"/>
              <a:t>Task</a:t>
            </a:r>
            <a:endParaRPr lang="en-IN" dirty="0"/>
          </a:p>
        </p:txBody>
      </p:sp>
      <p:sp>
        <p:nvSpPr>
          <p:cNvPr id="4" name="object 3"/>
          <p:cNvSpPr txBox="1">
            <a:spLocks noGrp="1"/>
          </p:cNvSpPr>
          <p:nvPr>
            <p:ph idx="1"/>
          </p:nvPr>
        </p:nvSpPr>
        <p:spPr>
          <a:xfrm>
            <a:off x="0" y="1484785"/>
            <a:ext cx="9144000" cy="5066643"/>
          </a:xfrm>
          <a:prstGeom prst="rect">
            <a:avLst/>
          </a:prstGeom>
        </p:spPr>
        <p:txBody>
          <a:bodyPr vert="horz" wrap="square" lIns="0" tIns="9525" rIns="0" bIns="0" rtlCol="0">
            <a:spAutoFit/>
          </a:bodyPr>
          <a:lstStyle/>
          <a:p>
            <a:pPr marL="116205" marR="3810" indent="0">
              <a:lnSpc>
                <a:spcPct val="113000"/>
              </a:lnSpc>
              <a:spcBef>
                <a:spcPts val="75"/>
              </a:spcBef>
              <a:buNone/>
            </a:pPr>
            <a:r>
              <a:rPr sz="2800" dirty="0">
                <a:highlight>
                  <a:srgbClr val="FFFF00"/>
                </a:highlight>
              </a:rPr>
              <a:t>Improve on task T, with respect to  performance metric P, based on experience E</a:t>
            </a:r>
            <a:endParaRPr sz="2800" dirty="0">
              <a:highlight>
                <a:srgbClr val="FFFF00"/>
              </a:highlight>
            </a:endParaRPr>
          </a:p>
          <a:p>
            <a:pPr marL="9525" marR="915670">
              <a:lnSpc>
                <a:spcPts val="1425"/>
              </a:lnSpc>
              <a:spcBef>
                <a:spcPts val="150"/>
              </a:spcBef>
            </a:pPr>
            <a:endParaRPr sz="2800" dirty="0"/>
          </a:p>
          <a:p>
            <a:pPr marL="9525">
              <a:spcBef>
                <a:spcPts val="0"/>
              </a:spcBef>
            </a:pPr>
            <a:r>
              <a:rPr sz="2800" dirty="0"/>
              <a:t>T: Recognizing hand-written words</a:t>
            </a:r>
            <a:endParaRPr sz="2800" dirty="0"/>
          </a:p>
          <a:p>
            <a:pPr marL="9525">
              <a:spcBef>
                <a:spcPts val="0"/>
              </a:spcBef>
            </a:pPr>
            <a:r>
              <a:rPr sz="2800" dirty="0"/>
              <a:t>P: Percentage of words correctly classified</a:t>
            </a:r>
            <a:endParaRPr sz="2800" dirty="0"/>
          </a:p>
          <a:p>
            <a:pPr marL="9525">
              <a:spcBef>
                <a:spcPts val="0"/>
              </a:spcBef>
            </a:pPr>
            <a:r>
              <a:rPr sz="2800" dirty="0"/>
              <a:t>E: Database of human-labeled images of handwritten words</a:t>
            </a:r>
            <a:endParaRPr lang="en-US" sz="2800" dirty="0"/>
          </a:p>
          <a:p>
            <a:pPr marL="9525">
              <a:spcBef>
                <a:spcPts val="0"/>
              </a:spcBef>
            </a:pPr>
            <a:endParaRPr sz="2800" dirty="0"/>
          </a:p>
          <a:p>
            <a:pPr marL="9525">
              <a:spcBef>
                <a:spcPts val="0"/>
              </a:spcBef>
            </a:pPr>
            <a:r>
              <a:rPr sz="2800" dirty="0"/>
              <a:t>T: Driving on four-lane highways using vision sensors</a:t>
            </a:r>
            <a:endParaRPr sz="2800" dirty="0"/>
          </a:p>
          <a:p>
            <a:pPr marL="9525">
              <a:spcBef>
                <a:spcPts val="0"/>
              </a:spcBef>
            </a:pPr>
            <a:r>
              <a:rPr sz="2800" dirty="0"/>
              <a:t>P: Average distance traveled before a human-judged error</a:t>
            </a:r>
            <a:endParaRPr sz="2800" dirty="0"/>
          </a:p>
          <a:p>
            <a:pPr marL="205740" marR="511810" indent="-196850">
              <a:spcBef>
                <a:spcPts val="0"/>
              </a:spcBef>
            </a:pPr>
            <a:r>
              <a:rPr lang="en-US" sz="2800" dirty="0"/>
              <a:t> </a:t>
            </a:r>
            <a:r>
              <a:rPr sz="2800" dirty="0"/>
              <a:t>E: A sequence of images and steering commands recorded while  observing a human driver.</a:t>
            </a:r>
            <a:endParaRPr lang="en-US" sz="2800" dirty="0"/>
          </a:p>
          <a:p>
            <a:pPr marL="205740" marR="511810" indent="-196850">
              <a:spcBef>
                <a:spcPts val="0"/>
              </a:spcBef>
            </a:pPr>
            <a:endParaRPr sz="2800"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a:t>Discrete random variables</a:t>
            </a:r>
            <a:r>
              <a:rPr lang="en-US" dirty="0"/>
              <a:t> </a:t>
            </a:r>
            <a:br>
              <a:rPr lang="en-US" dirty="0"/>
            </a:br>
            <a:endParaRPr lang="en-IN" dirty="0"/>
          </a:p>
        </p:txBody>
      </p:sp>
      <p:sp>
        <p:nvSpPr>
          <p:cNvPr id="3" name="Content Placeholder 2"/>
          <p:cNvSpPr>
            <a:spLocks noGrp="1"/>
          </p:cNvSpPr>
          <p:nvPr>
            <p:ph idx="1"/>
          </p:nvPr>
        </p:nvSpPr>
        <p:spPr/>
        <p:txBody>
          <a:bodyPr/>
          <a:lstStyle/>
          <a:p>
            <a:r>
              <a:rPr lang="en-US" dirty="0"/>
              <a:t>If the variable value is finite or infinite but countable, then it is called discrete random variable.</a:t>
            </a:r>
            <a:endParaRPr lang="en-US" dirty="0"/>
          </a:p>
          <a:p>
            <a:endParaRPr lang="en-US" dirty="0"/>
          </a:p>
          <a:p>
            <a:r>
              <a:rPr lang="en-US" dirty="0"/>
              <a:t>Example of tossing two coins and to get the count of number of heads is an example for discrete random variable.</a:t>
            </a:r>
            <a:endParaRPr lang="en-US" dirty="0"/>
          </a:p>
          <a:p>
            <a:endParaRPr lang="en-US" dirty="0"/>
          </a:p>
          <a:p>
            <a:r>
              <a:rPr lang="en-US" dirty="0">
                <a:solidFill>
                  <a:srgbClr val="FF0000"/>
                </a:solidFill>
              </a:rPr>
              <a:t>Sample space of real values is fixed.</a:t>
            </a:r>
            <a:endParaRPr lang="en-US" dirty="0">
              <a:solidFill>
                <a:srgbClr val="FF0000"/>
              </a:solidFill>
            </a:endParaRPr>
          </a:p>
          <a:p>
            <a:endParaRPr lang="en-US" dirty="0"/>
          </a:p>
          <a:p>
            <a:endParaRPr lang="en-IN"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01"/>
          <p:cNvSpPr txBox="1">
            <a:spLocks noGrp="1"/>
          </p:cNvSpPr>
          <p:nvPr>
            <p:ph type="body" idx="1"/>
          </p:nvPr>
        </p:nvSpPr>
        <p:spPr>
          <a:xfrm>
            <a:off x="251521" y="1463070"/>
            <a:ext cx="8784976" cy="3678417"/>
          </a:xfrm>
          <a:prstGeom prst="rect">
            <a:avLst/>
          </a:prstGeom>
          <a:noFill/>
          <a:ln>
            <a:noFill/>
          </a:ln>
        </p:spPr>
        <p:txBody>
          <a:bodyPr spcFirstLastPara="1" vert="horz" wrap="square" lIns="58048" tIns="29016" rIns="58048" bIns="29016" anchor="t" anchorCtr="0">
            <a:normAutofit/>
          </a:bodyPr>
          <a:lstStyle/>
          <a:p>
            <a:pPr marL="0" indent="0">
              <a:spcBef>
                <a:spcPts val="0"/>
              </a:spcBef>
              <a:buClr>
                <a:srgbClr val="FF0000"/>
              </a:buClr>
              <a:buSzPts val="3200"/>
              <a:buNone/>
            </a:pPr>
            <a:r>
              <a:rPr lang="en-US" b="1">
                <a:solidFill>
                  <a:srgbClr val="FF0000"/>
                </a:solidFill>
              </a:rPr>
              <a:t>Discrete random variables</a:t>
            </a:r>
            <a:endParaRPr lang="en-US" b="1">
              <a:solidFill>
                <a:srgbClr val="FF0000"/>
              </a:solidFill>
            </a:endParaRPr>
          </a:p>
          <a:p>
            <a:pPr marL="217805" indent="-217805">
              <a:spcBef>
                <a:spcPts val="405"/>
              </a:spcBef>
              <a:buClr>
                <a:schemeClr val="dk1"/>
              </a:buClr>
              <a:buSzPts val="3200"/>
              <a:buChar char="•"/>
            </a:pPr>
            <a:r>
              <a:rPr lang="en-US" b="1"/>
              <a:t> </a:t>
            </a:r>
            <a:r>
              <a:rPr lang="en-US"/>
              <a:t>If the variable value is finite or infinite but countable, then it is called discrete random variable.</a:t>
            </a:r>
            <a:endParaRPr lang="en-US"/>
          </a:p>
          <a:p>
            <a:pPr marL="217805" indent="-88900">
              <a:spcBef>
                <a:spcPts val="405"/>
              </a:spcBef>
              <a:buClr>
                <a:schemeClr val="dk1"/>
              </a:buClr>
              <a:buSzPts val="3200"/>
              <a:buNone/>
            </a:pPr>
          </a:p>
          <a:p>
            <a:pPr marL="217805" indent="-217805">
              <a:spcBef>
                <a:spcPts val="405"/>
              </a:spcBef>
              <a:buClr>
                <a:srgbClr val="FF0000"/>
              </a:buClr>
              <a:buSzPts val="3200"/>
              <a:buChar char="•"/>
            </a:pPr>
            <a:r>
              <a:rPr lang="en-US">
                <a:solidFill>
                  <a:srgbClr val="FF0000"/>
                </a:solidFill>
              </a:rPr>
              <a:t>Example</a:t>
            </a:r>
            <a:r>
              <a:rPr lang="en-US"/>
              <a:t> : Tossing two coins or ice cream purchase in the following slides are examples for discrete random variable.</a:t>
            </a:r>
            <a:endParaRPr lang="en-US"/>
          </a:p>
          <a:p>
            <a:pPr marL="217805" indent="-88900">
              <a:spcBef>
                <a:spcPts val="405"/>
              </a:spcBef>
              <a:buClr>
                <a:schemeClr val="dk1"/>
              </a:buClr>
              <a:buSzPts val="3200"/>
              <a:buNone/>
            </a:pPr>
          </a:p>
          <a:p>
            <a:pPr marL="217805" indent="-88900">
              <a:spcBef>
                <a:spcPts val="405"/>
              </a:spcBef>
              <a:buClr>
                <a:schemeClr val="dk1"/>
              </a:buClr>
              <a:buSzPts val="3200"/>
              <a:buNone/>
            </a:p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02"/>
          <p:cNvSpPr txBox="1">
            <a:spLocks noGrp="1"/>
          </p:cNvSpPr>
          <p:nvPr>
            <p:ph type="title"/>
          </p:nvPr>
        </p:nvSpPr>
        <p:spPr>
          <a:xfrm>
            <a:off x="457202" y="1426231"/>
            <a:ext cx="8229600" cy="725714"/>
          </a:xfrm>
          <a:prstGeom prst="rect">
            <a:avLst/>
          </a:prstGeom>
          <a:noFill/>
          <a:ln>
            <a:noFill/>
          </a:ln>
        </p:spPr>
        <p:txBody>
          <a:bodyPr spcFirstLastPara="1" vert="horz" wrap="square" lIns="58048" tIns="29016" rIns="58048" bIns="29016" anchor="ctr" anchorCtr="0">
            <a:normAutofit fontScale="90000"/>
          </a:bodyPr>
          <a:lstStyle/>
          <a:p>
            <a:pPr algn="ctr">
              <a:spcBef>
                <a:spcPts val="0"/>
              </a:spcBef>
              <a:buClr>
                <a:schemeClr val="dk1"/>
              </a:buClr>
              <a:buSzPts val="4400"/>
            </a:pPr>
            <a:r>
              <a:rPr lang="en-US"/>
              <a:t>Example: Random variable</a:t>
            </a:r>
            <a:endParaRPr lang="en-US"/>
          </a:p>
        </p:txBody>
      </p:sp>
      <p:pic>
        <p:nvPicPr>
          <p:cNvPr id="1171" name="Google Shape;1171;p102"/>
          <p:cNvPicPr preferRelativeResize="0">
            <a:picLocks noGrp="1"/>
          </p:cNvPicPr>
          <p:nvPr>
            <p:ph type="body" idx="1"/>
          </p:nvPr>
        </p:nvPicPr>
        <p:blipFill rotWithShape="1">
          <a:blip r:embed="rId1"/>
          <a:srcRect/>
          <a:stretch>
            <a:fillRect/>
          </a:stretch>
        </p:blipFill>
        <p:spPr>
          <a:xfrm>
            <a:off x="1270954" y="2458222"/>
            <a:ext cx="2407780" cy="1941557"/>
          </a:xfrm>
          <a:prstGeom prst="rect">
            <a:avLst/>
          </a:prstGeom>
          <a:noFill/>
          <a:ln>
            <a:noFill/>
          </a:ln>
        </p:spPr>
      </p:pic>
      <p:pic>
        <p:nvPicPr>
          <p:cNvPr id="1172" name="Google Shape;1172;p102"/>
          <p:cNvPicPr preferRelativeResize="0"/>
          <p:nvPr/>
        </p:nvPicPr>
        <p:blipFill rotWithShape="1">
          <a:blip r:embed="rId2"/>
          <a:srcRect/>
          <a:stretch>
            <a:fillRect/>
          </a:stretch>
        </p:blipFill>
        <p:spPr>
          <a:xfrm>
            <a:off x="4412975" y="3008187"/>
            <a:ext cx="3750341" cy="841628"/>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pic>
        <p:nvPicPr>
          <p:cNvPr id="1177" name="Google Shape;1177;p103"/>
          <p:cNvPicPr preferRelativeResize="0">
            <a:picLocks noGrp="1"/>
          </p:cNvPicPr>
          <p:nvPr>
            <p:ph type="body" idx="1"/>
          </p:nvPr>
        </p:nvPicPr>
        <p:blipFill rotWithShape="1">
          <a:blip r:embed="rId1"/>
          <a:srcRect/>
          <a:stretch>
            <a:fillRect/>
          </a:stretch>
        </p:blipFill>
        <p:spPr>
          <a:xfrm>
            <a:off x="628653" y="2550168"/>
            <a:ext cx="4057575" cy="2521683"/>
          </a:xfrm>
          <a:prstGeom prst="rect">
            <a:avLst/>
          </a:prstGeom>
          <a:noFill/>
          <a:ln>
            <a:noFill/>
          </a:ln>
        </p:spPr>
      </p:pic>
      <p:pic>
        <p:nvPicPr>
          <p:cNvPr id="1178" name="Google Shape;1178;p103"/>
          <p:cNvPicPr preferRelativeResize="0"/>
          <p:nvPr/>
        </p:nvPicPr>
        <p:blipFill rotWithShape="1">
          <a:blip r:embed="rId2"/>
          <a:srcRect/>
          <a:stretch>
            <a:fillRect/>
          </a:stretch>
        </p:blipFill>
        <p:spPr>
          <a:xfrm>
            <a:off x="4778650" y="2550168"/>
            <a:ext cx="3736703" cy="2521683"/>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104"/>
          <p:cNvSpPr txBox="1">
            <a:spLocks noGrp="1"/>
          </p:cNvSpPr>
          <p:nvPr>
            <p:ph type="title"/>
          </p:nvPr>
        </p:nvSpPr>
        <p:spPr>
          <a:xfrm>
            <a:off x="771662" y="476672"/>
            <a:ext cx="8229600" cy="725714"/>
          </a:xfrm>
          <a:prstGeom prst="rect">
            <a:avLst/>
          </a:prstGeom>
          <a:noFill/>
          <a:ln>
            <a:noFill/>
          </a:ln>
        </p:spPr>
        <p:txBody>
          <a:bodyPr spcFirstLastPara="1" vert="horz" wrap="square" lIns="58048" tIns="29016" rIns="58048" bIns="29016" anchor="ctr" anchorCtr="0">
            <a:normAutofit/>
          </a:bodyPr>
          <a:lstStyle/>
          <a:p>
            <a:pPr algn="ctr">
              <a:spcBef>
                <a:spcPts val="0"/>
              </a:spcBef>
              <a:buClr>
                <a:schemeClr val="dk1"/>
              </a:buClr>
              <a:buSzPts val="3200"/>
            </a:pPr>
            <a:r>
              <a:rPr lang="en-US" sz="2400" b="1" dirty="0">
                <a:solidFill>
                  <a:srgbClr val="FF0000"/>
                </a:solidFill>
              </a:rPr>
              <a:t>Probability of customers purchasing more than 3 ice creams:</a:t>
            </a:r>
            <a:endParaRPr sz="2400" b="1" dirty="0">
              <a:solidFill>
                <a:srgbClr val="FF0000"/>
              </a:solidFill>
            </a:endParaRPr>
          </a:p>
        </p:txBody>
      </p:sp>
      <p:sp>
        <p:nvSpPr>
          <p:cNvPr id="1184" name="Google Shape;1184;p104"/>
          <p:cNvSpPr txBox="1">
            <a:spLocks noGrp="1"/>
          </p:cNvSpPr>
          <p:nvPr>
            <p:ph type="body" idx="1"/>
          </p:nvPr>
        </p:nvSpPr>
        <p:spPr>
          <a:xfrm>
            <a:off x="251521" y="2267860"/>
            <a:ext cx="8784976" cy="2873627"/>
          </a:xfrm>
          <a:prstGeom prst="rect">
            <a:avLst/>
          </a:prstGeom>
          <a:noFill/>
          <a:ln>
            <a:noFill/>
          </a:ln>
        </p:spPr>
        <p:txBody>
          <a:bodyPr spcFirstLastPara="1" vert="horz" wrap="square" lIns="58048" tIns="29016" rIns="58048" bIns="29016" anchor="t" anchorCtr="0">
            <a:normAutofit fontScale="85000" lnSpcReduction="20000"/>
          </a:bodyPr>
          <a:lstStyle/>
          <a:p>
            <a:pPr marL="217805" indent="-217805">
              <a:spcBef>
                <a:spcPts val="0"/>
              </a:spcBef>
              <a:buClr>
                <a:schemeClr val="dk1"/>
              </a:buClr>
              <a:buSzPts val="3200"/>
              <a:buChar char="•"/>
            </a:pPr>
            <a:r>
              <a:rPr lang="en-US"/>
              <a:t>Consider P(X), where X&gt;3</a:t>
            </a:r>
            <a:endParaRPr lang="en-US"/>
          </a:p>
          <a:p>
            <a:pPr marL="217805" indent="-88900">
              <a:spcBef>
                <a:spcPts val="405"/>
              </a:spcBef>
              <a:buClr>
                <a:schemeClr val="dk1"/>
              </a:buClr>
              <a:buSzPts val="3200"/>
              <a:buNone/>
            </a:pPr>
          </a:p>
          <a:p>
            <a:pPr marL="217805" indent="-217805">
              <a:spcBef>
                <a:spcPts val="405"/>
              </a:spcBef>
              <a:buClr>
                <a:srgbClr val="FF0000"/>
              </a:buClr>
              <a:buSzPts val="3200"/>
              <a:buChar char="•"/>
            </a:pPr>
            <a:r>
              <a:rPr lang="en-US">
                <a:solidFill>
                  <a:srgbClr val="FF0000"/>
                </a:solidFill>
              </a:rPr>
              <a:t>Then it will be sum of P(X=4) + P(X=5) + P(X=6)= 0.04+0.04+0.02=0.10</a:t>
            </a:r>
            <a:endParaRPr lang="en-US">
              <a:solidFill>
                <a:srgbClr val="FF0000"/>
              </a:solidFill>
            </a:endParaRPr>
          </a:p>
          <a:p>
            <a:pPr marL="217805" indent="-217805">
              <a:spcBef>
                <a:spcPts val="405"/>
              </a:spcBef>
              <a:buClr>
                <a:srgbClr val="FF0000"/>
              </a:buClr>
              <a:buSzPts val="3200"/>
              <a:buChar char="•"/>
            </a:pPr>
            <a:r>
              <a:rPr lang="en-US">
                <a:solidFill>
                  <a:srgbClr val="FF0000"/>
                </a:solidFill>
              </a:rPr>
              <a:t>10 percent of the customers will purchase more than 3 ice creams.</a:t>
            </a:r>
            <a:endParaRPr lang="en-US">
              <a:solidFill>
                <a:srgbClr val="FF0000"/>
              </a:solidFill>
            </a:endParaRPr>
          </a:p>
          <a:p>
            <a:pPr marL="0" indent="0">
              <a:spcBef>
                <a:spcPts val="405"/>
              </a:spcBef>
              <a:buClr>
                <a:schemeClr val="dk1"/>
              </a:buClr>
              <a:buSzPts val="3200"/>
              <a:buNone/>
            </a:pPr>
          </a:p>
          <a:p>
            <a:pPr marL="217805" indent="-217805">
              <a:spcBef>
                <a:spcPts val="405"/>
              </a:spcBef>
              <a:buClr>
                <a:schemeClr val="dk1"/>
              </a:buClr>
              <a:buSzPts val="3200"/>
              <a:buChar char="•"/>
            </a:pPr>
            <a:r>
              <a:rPr lang="en-US"/>
              <a:t>However Summation of i=1 to n P(Xi)=1</a:t>
            </a:r>
            <a:endParaRPr 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Random Variable</a:t>
            </a:r>
            <a:endParaRPr lang="en-IN" dirty="0"/>
          </a:p>
        </p:txBody>
      </p:sp>
      <p:sp>
        <p:nvSpPr>
          <p:cNvPr id="3" name="Content Placeholder 2"/>
          <p:cNvSpPr>
            <a:spLocks noGrp="1"/>
          </p:cNvSpPr>
          <p:nvPr>
            <p:ph idx="1"/>
          </p:nvPr>
        </p:nvSpPr>
        <p:spPr>
          <a:xfrm>
            <a:off x="507422" y="1797248"/>
            <a:ext cx="8267700" cy="3263504"/>
          </a:xfrm>
        </p:spPr>
        <p:txBody>
          <a:bodyPr>
            <a:noAutofit/>
          </a:bodyPr>
          <a:lstStyle/>
          <a:p>
            <a:r>
              <a:rPr lang="en-US" sz="2000" dirty="0"/>
              <a:t>If the random variable values lies between two certain fixed numbers then it is called continuous random variable. The result can be finite or infinite. </a:t>
            </a:r>
            <a:endParaRPr lang="en-US" sz="2000" dirty="0"/>
          </a:p>
          <a:p>
            <a:endParaRPr lang="en-US" sz="2000" dirty="0">
              <a:solidFill>
                <a:srgbClr val="FF0000"/>
              </a:solidFill>
            </a:endParaRPr>
          </a:p>
          <a:p>
            <a:r>
              <a:rPr lang="en-US" sz="2000" dirty="0">
                <a:solidFill>
                  <a:srgbClr val="FF0000"/>
                </a:solidFill>
              </a:rPr>
              <a:t>Sample space of real values is not fixed, but it is in a range.</a:t>
            </a:r>
            <a:endParaRPr lang="en-US" sz="2000" dirty="0">
              <a:solidFill>
                <a:srgbClr val="FF0000"/>
              </a:solidFill>
            </a:endParaRPr>
          </a:p>
          <a:p>
            <a:endParaRPr lang="en-US" sz="2000" dirty="0"/>
          </a:p>
          <a:p>
            <a:r>
              <a:rPr lang="en-US" sz="2000" dirty="0"/>
              <a:t>If X is the random value and it’s values lies between a and b then,</a:t>
            </a:r>
            <a:endParaRPr lang="en-US" sz="2000" dirty="0"/>
          </a:p>
          <a:p>
            <a:pPr lvl="1"/>
            <a:endParaRPr lang="en-US" sz="2000" dirty="0"/>
          </a:p>
          <a:p>
            <a:pPr marL="342900" lvl="1" indent="0">
              <a:buNone/>
            </a:pPr>
            <a:r>
              <a:rPr lang="en-US" sz="2000" dirty="0"/>
              <a:t>	It is represented by : a &lt;=  X  &lt;= b</a:t>
            </a:r>
            <a:endParaRPr lang="en-US" sz="2000" dirty="0"/>
          </a:p>
          <a:p>
            <a:pPr marL="342900" lvl="1" indent="0">
              <a:buNone/>
            </a:pPr>
            <a:endParaRPr lang="en-US" sz="2000" dirty="0"/>
          </a:p>
          <a:p>
            <a:pPr marL="0" indent="0">
              <a:buNone/>
            </a:pPr>
            <a:r>
              <a:rPr lang="en-US" sz="2000" dirty="0">
                <a:solidFill>
                  <a:srgbClr val="FF0000"/>
                </a:solidFill>
              </a:rPr>
              <a:t>Example: Temperature, age, weight, height…etc. ranges between specific range.</a:t>
            </a:r>
            <a:endParaRPr lang="en-US" sz="2000" dirty="0">
              <a:solidFill>
                <a:srgbClr val="FF0000"/>
              </a:solidFill>
            </a:endParaRPr>
          </a:p>
          <a:p>
            <a:pPr marL="342900" lvl="1" indent="0">
              <a:buNone/>
            </a:pPr>
            <a:r>
              <a:rPr lang="en-US" sz="2000" dirty="0">
                <a:solidFill>
                  <a:srgbClr val="FF0000"/>
                </a:solidFill>
              </a:rPr>
              <a:t>		     Here the values for the sample space will be infinite</a:t>
            </a:r>
            <a:endParaRPr lang="en-IN" sz="2000" dirty="0">
              <a:solidFill>
                <a:srgbClr val="FF0000"/>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distribution</a:t>
            </a:r>
            <a:endParaRPr lang="en-IN" dirty="0"/>
          </a:p>
        </p:txBody>
      </p:sp>
      <p:sp>
        <p:nvSpPr>
          <p:cNvPr id="3" name="Content Placeholder 2"/>
          <p:cNvSpPr>
            <a:spLocks noGrp="1"/>
          </p:cNvSpPr>
          <p:nvPr>
            <p:ph idx="1"/>
          </p:nvPr>
        </p:nvSpPr>
        <p:spPr/>
        <p:txBody>
          <a:bodyPr/>
          <a:lstStyle/>
          <a:p>
            <a:r>
              <a:rPr lang="en-US" dirty="0"/>
              <a:t>Frequency distribution is a listing of the observed frequencies of all the output of an experiment that actually occurred when experiment was done.</a:t>
            </a:r>
            <a:endParaRPr lang="en-US" dirty="0"/>
          </a:p>
          <a:p>
            <a:r>
              <a:rPr lang="en-US" dirty="0"/>
              <a:t>Where as a probability distribution is a listing of the probabilities of all possible outcomes that could result if the experiment were done. (distribution with expectations).</a:t>
            </a:r>
            <a:endParaRPr lang="en-IN"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Broad classification of Probability distribution</a:t>
            </a:r>
            <a:endParaRPr lang="en-IN" dirty="0"/>
          </a:p>
        </p:txBody>
      </p:sp>
      <p:sp>
        <p:nvSpPr>
          <p:cNvPr id="3" name="Content Placeholder 2"/>
          <p:cNvSpPr>
            <a:spLocks noGrp="1"/>
          </p:cNvSpPr>
          <p:nvPr>
            <p:ph idx="1"/>
          </p:nvPr>
        </p:nvSpPr>
        <p:spPr>
          <a:xfrm>
            <a:off x="628650" y="2203609"/>
            <a:ext cx="7886700" cy="3263504"/>
          </a:xfrm>
        </p:spPr>
        <p:txBody>
          <a:bodyPr/>
          <a:lstStyle/>
          <a:p>
            <a:r>
              <a:rPr lang="en-US" dirty="0">
                <a:highlight>
                  <a:srgbClr val="FFFF00"/>
                </a:highlight>
              </a:rPr>
              <a:t>Discrete probability distribution </a:t>
            </a:r>
            <a:endParaRPr lang="en-US" dirty="0">
              <a:highlight>
                <a:srgbClr val="FFFF00"/>
              </a:highlight>
            </a:endParaRPr>
          </a:p>
          <a:p>
            <a:pPr lvl="1"/>
            <a:r>
              <a:rPr lang="en-US" dirty="0">
                <a:highlight>
                  <a:srgbClr val="FFFF00"/>
                </a:highlight>
              </a:rPr>
              <a:t>Binomial distribution</a:t>
            </a:r>
            <a:endParaRPr lang="en-US" dirty="0">
              <a:highlight>
                <a:srgbClr val="FFFF00"/>
              </a:highlight>
            </a:endParaRPr>
          </a:p>
          <a:p>
            <a:pPr lvl="1"/>
            <a:r>
              <a:rPr lang="en-US" dirty="0">
                <a:highlight>
                  <a:srgbClr val="FFFF00"/>
                </a:highlight>
              </a:rPr>
              <a:t>Poisson distribution</a:t>
            </a:r>
            <a:endParaRPr lang="en-US" dirty="0">
              <a:highlight>
                <a:srgbClr val="FFFF00"/>
              </a:highlight>
            </a:endParaRPr>
          </a:p>
          <a:p>
            <a:pPr marL="342900" lvl="1" indent="0">
              <a:buNone/>
            </a:pPr>
            <a:endParaRPr lang="en-US" dirty="0">
              <a:highlight>
                <a:srgbClr val="FFFF00"/>
              </a:highlight>
            </a:endParaRPr>
          </a:p>
          <a:p>
            <a:r>
              <a:rPr lang="en-US" dirty="0">
                <a:highlight>
                  <a:srgbClr val="FFFF00"/>
                </a:highlight>
              </a:rPr>
              <a:t>Continuous Probability distribution</a:t>
            </a:r>
            <a:endParaRPr lang="en-US" dirty="0">
              <a:highlight>
                <a:srgbClr val="FFFF00"/>
              </a:highlight>
            </a:endParaRPr>
          </a:p>
          <a:p>
            <a:pPr lvl="1"/>
            <a:r>
              <a:rPr lang="en-US" dirty="0">
                <a:highlight>
                  <a:srgbClr val="FFFF00"/>
                </a:highlight>
              </a:rPr>
              <a:t>Normal distributio</a:t>
            </a:r>
            <a:r>
              <a:rPr lang="en-US" dirty="0"/>
              <a:t>n </a:t>
            </a:r>
            <a:endParaRPr lang="en-IN"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Discrete Probability Distribution:</a:t>
            </a:r>
            <a:br>
              <a:rPr lang="en-US" dirty="0"/>
            </a:br>
            <a:r>
              <a:rPr lang="en-US" dirty="0"/>
              <a:t> Binomial Distribution</a:t>
            </a:r>
            <a:endParaRPr lang="en-US" dirty="0"/>
          </a:p>
        </p:txBody>
      </p:sp>
      <p:sp>
        <p:nvSpPr>
          <p:cNvPr id="3" name="Content Placeholder 2"/>
          <p:cNvSpPr>
            <a:spLocks noGrp="1"/>
          </p:cNvSpPr>
          <p:nvPr>
            <p:ph idx="1"/>
          </p:nvPr>
        </p:nvSpPr>
        <p:spPr/>
        <p:txBody>
          <a:bodyPr/>
          <a:lstStyle/>
          <a:p>
            <a:r>
              <a:rPr lang="en-US" dirty="0"/>
              <a:t>A binomial distribution can be thought of as simply </a:t>
            </a:r>
            <a:r>
              <a:rPr lang="en-US" b="1" dirty="0">
                <a:solidFill>
                  <a:srgbClr val="FF0000"/>
                </a:solidFill>
              </a:rPr>
              <a:t>the probability of a SUCCESS or FAILURE outcome in an experiment or survey that is repeated multiple times</a:t>
            </a:r>
            <a:r>
              <a:rPr lang="en-US" dirty="0">
                <a:solidFill>
                  <a:srgbClr val="FF0000"/>
                </a:solidFill>
              </a:rPr>
              <a:t>. (When we have only two possible outcomes)</a:t>
            </a:r>
            <a:endParaRPr lang="en-US" dirty="0">
              <a:solidFill>
                <a:srgbClr val="FF0000"/>
              </a:solidFill>
            </a:endParaRPr>
          </a:p>
          <a:p>
            <a:endParaRPr lang="en-US" dirty="0">
              <a:solidFill>
                <a:srgbClr val="FF0000"/>
              </a:solidFill>
            </a:endParaRPr>
          </a:p>
          <a:p>
            <a:r>
              <a:rPr lang="en-US" dirty="0"/>
              <a:t>Example, a coin toss has only two possible outcomes: heads or tails and taking a test could have two possible outcomes: pass or fail.</a:t>
            </a:r>
            <a:endParaRPr lang="en-US" dirty="0">
              <a:solidFill>
                <a:srgbClr val="FF0000"/>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351840" cy="990600"/>
          </a:xfrm>
        </p:spPr>
        <p:txBody>
          <a:bodyPr>
            <a:normAutofit fontScale="90000"/>
          </a:bodyPr>
          <a:lstStyle/>
          <a:p>
            <a:r>
              <a:rPr lang="en-US" dirty="0"/>
              <a:t>Assumptions of Binomial distribution </a:t>
            </a:r>
            <a:br>
              <a:rPr lang="en-US" dirty="0"/>
            </a:br>
            <a:r>
              <a:rPr lang="en-US" dirty="0"/>
              <a:t>(</a:t>
            </a:r>
            <a:r>
              <a:rPr lang="en-US" sz="4000" dirty="0">
                <a:solidFill>
                  <a:srgbClr val="FF0000"/>
                </a:solidFill>
              </a:rPr>
              <a:t>It is also called as Bernoulli’s Distribution) </a:t>
            </a:r>
            <a:endParaRPr lang="en-IN" dirty="0">
              <a:solidFill>
                <a:srgbClr val="FF0000"/>
              </a:solidFill>
            </a:endParaRPr>
          </a:p>
        </p:txBody>
      </p:sp>
      <p:sp>
        <p:nvSpPr>
          <p:cNvPr id="3" name="Content Placeholder 2"/>
          <p:cNvSpPr>
            <a:spLocks noGrp="1"/>
          </p:cNvSpPr>
          <p:nvPr>
            <p:ph idx="1"/>
          </p:nvPr>
        </p:nvSpPr>
        <p:spPr>
          <a:xfrm>
            <a:off x="414208" y="1600200"/>
            <a:ext cx="8550280" cy="5257800"/>
          </a:xfrm>
        </p:spPr>
        <p:txBody>
          <a:bodyPr>
            <a:normAutofit fontScale="92500"/>
          </a:bodyPr>
          <a:lstStyle/>
          <a:p>
            <a:pPr algn="just"/>
            <a:r>
              <a:rPr lang="en-US" sz="2800" dirty="0"/>
              <a:t>Assumptions:</a:t>
            </a:r>
            <a:endParaRPr lang="en-US" sz="2800" dirty="0"/>
          </a:p>
          <a:p>
            <a:pPr lvl="1" algn="just"/>
            <a:r>
              <a:rPr lang="en-US" sz="2400" dirty="0"/>
              <a:t>Random experiment is performed repeatedly with a fixed and finite number of trials. The number is denoted by ‘n’</a:t>
            </a:r>
            <a:endParaRPr lang="en-US" sz="2400" dirty="0"/>
          </a:p>
          <a:p>
            <a:pPr lvl="1" algn="just"/>
            <a:r>
              <a:rPr lang="en-US" sz="2400" dirty="0"/>
              <a:t>There are two mutually exclusive possible outcome on each trial, which are know as “Success” and “Failure”. Success is denoted by ‘p’ and failure is denoted by ‘q’.  and </a:t>
            </a:r>
            <a:r>
              <a:rPr lang="en-US" sz="2400" dirty="0" err="1"/>
              <a:t>p+q</a:t>
            </a:r>
            <a:r>
              <a:rPr lang="en-US" sz="2400" dirty="0"/>
              <a:t>=1 or q=1-p.</a:t>
            </a:r>
            <a:endParaRPr lang="en-US" sz="2400" dirty="0"/>
          </a:p>
          <a:p>
            <a:pPr lvl="1" algn="just"/>
            <a:r>
              <a:rPr lang="en-US" sz="2400" dirty="0"/>
              <a:t>The outcome of any give trail does not affect the outcomes of the subsequent trail. That means all trials are independent.</a:t>
            </a:r>
            <a:endParaRPr lang="en-US" sz="2400" dirty="0"/>
          </a:p>
          <a:p>
            <a:pPr lvl="1" algn="just"/>
            <a:r>
              <a:rPr lang="en-US" sz="2400" dirty="0"/>
              <a:t>The probability of success and failure (</a:t>
            </a:r>
            <a:r>
              <a:rPr lang="en-US" sz="2400" dirty="0" err="1"/>
              <a:t>p&amp;q</a:t>
            </a:r>
            <a:r>
              <a:rPr lang="en-US" sz="2400" dirty="0"/>
              <a:t>) remains constant for all trials. If it does not remain constant then it is not binomial distribution. For example  tossing a coin the probability of getting head or getting a red ball from a pool of colored balls, here every time after the ball is taken out it is again replaced to the pool.</a:t>
            </a:r>
            <a:endParaRPr lang="en-US" sz="2400" dirty="0"/>
          </a:p>
          <a:p>
            <a:pPr lvl="1" algn="just"/>
            <a:r>
              <a:rPr lang="en-US" sz="2400" dirty="0"/>
              <a:t>With this assumption let see the formula </a:t>
            </a:r>
            <a:endParaRPr lang="en-IN"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556792"/>
            <a:ext cx="8640960" cy="3284145"/>
          </a:xfrm>
        </p:spPr>
        <p:txBody>
          <a:bodyPr>
            <a:normAutofit/>
          </a:bodyPr>
          <a:lstStyle/>
          <a:p>
            <a:r>
              <a:rPr lang="en-US" sz="2400" b="0" i="0" dirty="0">
                <a:solidFill>
                  <a:srgbClr val="333333"/>
                </a:solidFill>
                <a:effectLst/>
                <a:latin typeface="inter-regular"/>
              </a:rPr>
              <a:t>A Machine Learning system </a:t>
            </a:r>
            <a:r>
              <a:rPr lang="en-US" sz="2400" b="1" i="0" dirty="0">
                <a:solidFill>
                  <a:srgbClr val="333333"/>
                </a:solidFill>
                <a:effectLst/>
                <a:latin typeface="inter-bold"/>
              </a:rPr>
              <a:t>learns from historical data, builds the prediction models, and whenever it receives new data, predicts the output for it</a:t>
            </a:r>
            <a:r>
              <a:rPr lang="en-US" sz="2400" b="0" i="0" dirty="0">
                <a:solidFill>
                  <a:srgbClr val="333333"/>
                </a:solidFill>
                <a:effectLst/>
                <a:latin typeface="inter-regular"/>
              </a:rPr>
              <a:t>. </a:t>
            </a:r>
            <a:endParaRPr lang="en-US" sz="2400" b="0" i="0" dirty="0">
              <a:solidFill>
                <a:srgbClr val="333333"/>
              </a:solidFill>
              <a:effectLst/>
              <a:latin typeface="inter-regular"/>
            </a:endParaRPr>
          </a:p>
          <a:p>
            <a:r>
              <a:rPr lang="en-US" sz="2400" b="0" i="0" dirty="0">
                <a:solidFill>
                  <a:srgbClr val="333333"/>
                </a:solidFill>
                <a:effectLst/>
                <a:latin typeface="inter-regular"/>
              </a:rPr>
              <a:t>The accuracy of predicted output depends upon the amount of data, as the huge amount of data helps to build a better model which predicts the output more accurately.</a:t>
            </a:r>
            <a:endParaRPr lang="en-IN" sz="2400"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91680" y="4437112"/>
            <a:ext cx="5538575" cy="1366892"/>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Formula for Binomial Distribution</a:t>
            </a:r>
            <a:endParaRPr lang="en-US" dirty="0"/>
          </a:p>
        </p:txBody>
      </p:sp>
      <p:sp>
        <p:nvSpPr>
          <p:cNvPr id="3" name="Content Placeholder 2"/>
          <p:cNvSpPr>
            <a:spLocks noGrp="1"/>
          </p:cNvSpPr>
          <p:nvPr>
            <p:ph idx="1"/>
          </p:nvPr>
        </p:nvSpPr>
        <p:spPr/>
        <p:txBody>
          <a:bodyPr>
            <a:normAutofit lnSpcReduction="10000"/>
          </a:bodyPr>
          <a:lstStyle/>
          <a:p>
            <a:endParaRPr lang="en-US" dirty="0"/>
          </a:p>
          <a:p>
            <a:endParaRPr lang="en-US" dirty="0"/>
          </a:p>
          <a:p>
            <a:pPr marL="0" indent="0">
              <a:buNone/>
            </a:pPr>
            <a:r>
              <a:rPr lang="en-US" dirty="0"/>
              <a:t>		OR</a:t>
            </a:r>
            <a:endParaRPr lang="en-US" dirty="0"/>
          </a:p>
          <a:p>
            <a:pPr marL="0" indent="0">
              <a:buNone/>
            </a:pPr>
            <a:endParaRPr lang="en-US" dirty="0"/>
          </a:p>
          <a:p>
            <a:pPr marL="0" indent="0">
              <a:buNone/>
            </a:pPr>
            <a:endParaRPr lang="en-US" dirty="0"/>
          </a:p>
          <a:p>
            <a:pPr marL="0" indent="0">
              <a:buNone/>
            </a:pPr>
            <a:r>
              <a:rPr lang="en-US" dirty="0"/>
              <a:t>      P(X=r) = </a:t>
            </a:r>
            <a:endParaRPr lang="en-US" dirty="0"/>
          </a:p>
          <a:p>
            <a:pPr marL="0" indent="0">
              <a:buNone/>
            </a:pPr>
            <a:endParaRPr lang="en-US" dirty="0"/>
          </a:p>
          <a:p>
            <a:pPr marL="0" indent="0">
              <a:buNone/>
            </a:pPr>
            <a:r>
              <a:rPr lang="en-US" dirty="0"/>
              <a:t>Where P is success and</a:t>
            </a:r>
            <a:endParaRPr lang="en-US" dirty="0"/>
          </a:p>
          <a:p>
            <a:pPr marL="0" indent="0">
              <a:buNone/>
            </a:pPr>
            <a:r>
              <a:rPr lang="en-US" dirty="0"/>
              <a:t>             q is failure</a:t>
            </a:r>
            <a:endParaRPr lang="en-US" dirty="0"/>
          </a:p>
          <a:p>
            <a:endParaRPr lang="en-US" dirty="0"/>
          </a:p>
          <a:p>
            <a:endParaRPr lang="en-US" dirty="0"/>
          </a:p>
        </p:txBody>
      </p:sp>
      <p:pic>
        <p:nvPicPr>
          <p:cNvPr id="4" name="Picture 3"/>
          <p:cNvPicPr>
            <a:picLocks noChangeAspect="1"/>
          </p:cNvPicPr>
          <p:nvPr/>
        </p:nvPicPr>
        <p:blipFill>
          <a:blip r:embed="rId1"/>
          <a:stretch>
            <a:fillRect/>
          </a:stretch>
        </p:blipFill>
        <p:spPr>
          <a:xfrm>
            <a:off x="2326752" y="4005064"/>
            <a:ext cx="1907648" cy="814502"/>
          </a:xfrm>
          <a:prstGeom prst="rect">
            <a:avLst/>
          </a:prstGeom>
        </p:spPr>
      </p:pic>
      <p:pic>
        <p:nvPicPr>
          <p:cNvPr id="5" name="Picture 4"/>
          <p:cNvPicPr>
            <a:picLocks noChangeAspect="1"/>
          </p:cNvPicPr>
          <p:nvPr/>
        </p:nvPicPr>
        <p:blipFill>
          <a:blip r:embed="rId2"/>
          <a:stretch>
            <a:fillRect/>
          </a:stretch>
        </p:blipFill>
        <p:spPr>
          <a:xfrm>
            <a:off x="1043608" y="1600200"/>
            <a:ext cx="2609944" cy="958553"/>
          </a:xfrm>
          <a:prstGeom prst="rect">
            <a:avLst/>
          </a:prstGeom>
        </p:spPr>
      </p:pic>
      <p:pic>
        <p:nvPicPr>
          <p:cNvPr id="7" name="Picture 6"/>
          <p:cNvPicPr>
            <a:picLocks noChangeAspect="1"/>
          </p:cNvPicPr>
          <p:nvPr/>
        </p:nvPicPr>
        <p:blipFill>
          <a:blip r:embed="rId3"/>
          <a:stretch>
            <a:fillRect/>
          </a:stretch>
        </p:blipFill>
        <p:spPr>
          <a:xfrm>
            <a:off x="4327487" y="1618970"/>
            <a:ext cx="4663206" cy="2269703"/>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106"/>
          <p:cNvSpPr/>
          <p:nvPr/>
        </p:nvSpPr>
        <p:spPr>
          <a:xfrm>
            <a:off x="4050506" y="3238502"/>
            <a:ext cx="6858000" cy="205181"/>
          </a:xfrm>
          <a:prstGeom prst="rect">
            <a:avLst/>
          </a:prstGeom>
          <a:noFill/>
          <a:ln>
            <a:noFill/>
          </a:ln>
        </p:spPr>
        <p:txBody>
          <a:bodyPr spcFirstLastPara="1" wrap="square" lIns="58048" tIns="29016" rIns="58048" bIns="0" anchor="t" anchorCtr="0">
            <a:sp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196" name="Google Shape;1196;p106"/>
          <p:cNvPicPr preferRelativeResize="0"/>
          <p:nvPr/>
        </p:nvPicPr>
        <p:blipFill rotWithShape="1">
          <a:blip r:embed="rId1"/>
          <a:srcRect/>
          <a:stretch>
            <a:fillRect/>
          </a:stretch>
        </p:blipFill>
        <p:spPr>
          <a:xfrm>
            <a:off x="2514602" y="3622524"/>
            <a:ext cx="2203847" cy="753937"/>
          </a:xfrm>
          <a:prstGeom prst="rect">
            <a:avLst/>
          </a:prstGeom>
          <a:solidFill>
            <a:srgbClr val="CC99FF"/>
          </a:solidFill>
          <a:ln w="9525" cap="flat" cmpd="sng">
            <a:solidFill>
              <a:schemeClr val="dk1"/>
            </a:solidFill>
            <a:prstDash val="solid"/>
            <a:miter lim="800000"/>
            <a:headEnd type="none" w="sm" len="sm"/>
            <a:tailEnd type="none" w="sm" len="sm"/>
          </a:ln>
        </p:spPr>
      </p:pic>
      <p:grpSp>
        <p:nvGrpSpPr>
          <p:cNvPr id="1197" name="Google Shape;1197;p106"/>
          <p:cNvGrpSpPr/>
          <p:nvPr/>
        </p:nvGrpSpPr>
        <p:grpSpPr>
          <a:xfrm>
            <a:off x="4000501" y="4106333"/>
            <a:ext cx="3257550" cy="870857"/>
            <a:chOff x="2688" y="2304"/>
            <a:chExt cx="2736" cy="864"/>
          </a:xfrm>
        </p:grpSpPr>
        <p:cxnSp>
          <p:nvCxnSpPr>
            <p:cNvPr id="1198" name="Google Shape;1198;p106"/>
            <p:cNvCxnSpPr/>
            <p:nvPr/>
          </p:nvCxnSpPr>
          <p:spPr>
            <a:xfrm rot="10800000">
              <a:off x="2688" y="2304"/>
              <a:ext cx="1152" cy="240"/>
            </a:xfrm>
            <a:prstGeom prst="straightConnector1">
              <a:avLst/>
            </a:prstGeom>
            <a:noFill/>
            <a:ln w="9525" cap="flat" cmpd="sng">
              <a:solidFill>
                <a:schemeClr val="dk1"/>
              </a:solidFill>
              <a:prstDash val="solid"/>
              <a:round/>
              <a:headEnd type="none" w="sm" len="sm"/>
              <a:tailEnd type="triangle" w="med" len="med"/>
            </a:ln>
          </p:spPr>
        </p:cxnSp>
        <p:sp>
          <p:nvSpPr>
            <p:cNvPr id="1199" name="Google Shape;1199;p106"/>
            <p:cNvSpPr txBox="1"/>
            <p:nvPr/>
          </p:nvSpPr>
          <p:spPr>
            <a:xfrm>
              <a:off x="3984" y="2400"/>
              <a:ext cx="1440" cy="768"/>
            </a:xfrm>
            <a:prstGeom prst="rect">
              <a:avLst/>
            </a:prstGeom>
            <a:noFill/>
            <a:ln>
              <a:noFill/>
            </a:ln>
          </p:spPr>
          <p:txBody>
            <a:bodyPr spcFirstLastPara="1" wrap="square" lIns="0" tIns="0" rIns="0" bIns="0" anchor="t" anchorCtr="0">
              <a:noAutofit/>
            </a:bodyPr>
            <a:lstStyle/>
            <a:p>
              <a:pPr>
                <a:spcBef>
                  <a:spcPts val="0"/>
                </a:spcBef>
                <a:spcAft>
                  <a:spcPts val="0"/>
                </a:spcAft>
                <a:buClr>
                  <a:srgbClr val="000000"/>
                </a:buClr>
                <a:buSzPts val="2400"/>
              </a:pPr>
              <a:r>
                <a:rPr lang="en-US" sz="1525" i="1">
                  <a:solidFill>
                    <a:schemeClr val="dk1"/>
                  </a:solidFill>
                  <a:latin typeface="Times New Roman" panose="02020603050405020304"/>
                  <a:ea typeface="Times New Roman" panose="02020603050405020304"/>
                  <a:cs typeface="Times New Roman" panose="02020603050405020304"/>
                  <a:sym typeface="Times New Roman" panose="02020603050405020304"/>
                </a:rPr>
                <a:t>1-p = </a:t>
              </a:r>
              <a:r>
                <a:rPr lang="en-US" sz="1525">
                  <a:solidFill>
                    <a:schemeClr val="dk1"/>
                  </a:solidFill>
                  <a:latin typeface="Times New Roman" panose="02020603050405020304"/>
                  <a:ea typeface="Times New Roman" panose="02020603050405020304"/>
                  <a:cs typeface="Times New Roman" panose="02020603050405020304"/>
                  <a:sym typeface="Times New Roman" panose="02020603050405020304"/>
                </a:rPr>
                <a:t>probability of failure</a:t>
              </a:r>
              <a:endParaRPr sz="890">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200" name="Google Shape;1200;p106"/>
          <p:cNvGrpSpPr/>
          <p:nvPr/>
        </p:nvGrpSpPr>
        <p:grpSpPr>
          <a:xfrm>
            <a:off x="3143250" y="4154714"/>
            <a:ext cx="2171700" cy="967619"/>
            <a:chOff x="1872" y="2352"/>
            <a:chExt cx="1824" cy="960"/>
          </a:xfrm>
        </p:grpSpPr>
        <p:cxnSp>
          <p:nvCxnSpPr>
            <p:cNvPr id="1201" name="Google Shape;1201;p106"/>
            <p:cNvCxnSpPr/>
            <p:nvPr/>
          </p:nvCxnSpPr>
          <p:spPr>
            <a:xfrm rot="10800000">
              <a:off x="1872" y="2352"/>
              <a:ext cx="672" cy="672"/>
            </a:xfrm>
            <a:prstGeom prst="straightConnector1">
              <a:avLst/>
            </a:prstGeom>
            <a:noFill/>
            <a:ln w="9525" cap="flat" cmpd="sng">
              <a:solidFill>
                <a:schemeClr val="dk1"/>
              </a:solidFill>
              <a:prstDash val="solid"/>
              <a:round/>
              <a:headEnd type="none" w="sm" len="sm"/>
              <a:tailEnd type="triangle" w="med" len="med"/>
            </a:ln>
          </p:spPr>
        </p:cxnSp>
        <p:sp>
          <p:nvSpPr>
            <p:cNvPr id="1202" name="Google Shape;1202;p106"/>
            <p:cNvSpPr txBox="1"/>
            <p:nvPr/>
          </p:nvSpPr>
          <p:spPr>
            <a:xfrm>
              <a:off x="2592" y="2976"/>
              <a:ext cx="1104" cy="336"/>
            </a:xfrm>
            <a:prstGeom prst="rect">
              <a:avLst/>
            </a:prstGeom>
            <a:noFill/>
            <a:ln>
              <a:noFill/>
            </a:ln>
          </p:spPr>
          <p:txBody>
            <a:bodyPr spcFirstLastPara="1" wrap="square" lIns="0" tIns="0" rIns="0" bIns="0" anchor="t" anchorCtr="0">
              <a:noAutofit/>
            </a:bodyPr>
            <a:lstStyle/>
            <a:p>
              <a:pPr>
                <a:spcBef>
                  <a:spcPts val="0"/>
                </a:spcBef>
                <a:spcAft>
                  <a:spcPts val="0"/>
                </a:spcAft>
                <a:buClr>
                  <a:srgbClr val="000000"/>
                </a:buClr>
                <a:buSzPts val="2400"/>
              </a:pPr>
              <a:r>
                <a:rPr lang="en-US" sz="1525" i="1">
                  <a:solidFill>
                    <a:schemeClr val="dk1"/>
                  </a:solidFill>
                  <a:latin typeface="Times New Roman" panose="02020603050405020304"/>
                  <a:ea typeface="Times New Roman" panose="02020603050405020304"/>
                  <a:cs typeface="Times New Roman" panose="02020603050405020304"/>
                  <a:sym typeface="Times New Roman" panose="02020603050405020304"/>
                </a:rPr>
                <a:t>p </a:t>
              </a:r>
              <a:r>
                <a:rPr lang="en-US" sz="1525">
                  <a:solidFill>
                    <a:schemeClr val="dk1"/>
                  </a:solidFill>
                  <a:latin typeface="Times New Roman" panose="02020603050405020304"/>
                  <a:ea typeface="Times New Roman" panose="02020603050405020304"/>
                  <a:cs typeface="Times New Roman" panose="02020603050405020304"/>
                  <a:sym typeface="Times New Roman" panose="02020603050405020304"/>
                </a:rPr>
                <a:t>= probability of success</a:t>
              </a:r>
              <a:endParaRPr sz="890">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203" name="Google Shape;1203;p106"/>
          <p:cNvGrpSpPr/>
          <p:nvPr/>
        </p:nvGrpSpPr>
        <p:grpSpPr>
          <a:xfrm>
            <a:off x="1485900" y="4251476"/>
            <a:ext cx="1200150" cy="1161143"/>
            <a:chOff x="288" y="2976"/>
            <a:chExt cx="1008" cy="1152"/>
          </a:xfrm>
        </p:grpSpPr>
        <p:sp>
          <p:nvSpPr>
            <p:cNvPr id="1204" name="Google Shape;1204;p106"/>
            <p:cNvSpPr txBox="1"/>
            <p:nvPr/>
          </p:nvSpPr>
          <p:spPr>
            <a:xfrm>
              <a:off x="288" y="3408"/>
              <a:ext cx="864" cy="720"/>
            </a:xfrm>
            <a:prstGeom prst="rect">
              <a:avLst/>
            </a:prstGeom>
            <a:noFill/>
            <a:ln>
              <a:noFill/>
            </a:ln>
          </p:spPr>
          <p:txBody>
            <a:bodyPr spcFirstLastPara="1" wrap="square" lIns="0" tIns="0" rIns="0" bIns="0" anchor="t" anchorCtr="0">
              <a:noAutofit/>
            </a:bodyPr>
            <a:lstStyle/>
            <a:p>
              <a:pPr>
                <a:spcBef>
                  <a:spcPts val="0"/>
                </a:spcBef>
                <a:spcAft>
                  <a:spcPts val="0"/>
                </a:spcAft>
                <a:buClr>
                  <a:srgbClr val="000000"/>
                </a:buClr>
                <a:buSzPts val="2400"/>
              </a:pPr>
              <a:r>
                <a:rPr lang="en-US" sz="1525" i="1">
                  <a:solidFill>
                    <a:schemeClr val="dk1"/>
                  </a:solidFill>
                  <a:latin typeface="Times New Roman" panose="02020603050405020304"/>
                  <a:ea typeface="Times New Roman" panose="02020603050405020304"/>
                  <a:cs typeface="Times New Roman" panose="02020603050405020304"/>
                  <a:sym typeface="Times New Roman" panose="02020603050405020304"/>
                </a:rPr>
                <a:t>X = </a:t>
              </a:r>
              <a:r>
                <a:rPr lang="en-US" sz="1525">
                  <a:solidFill>
                    <a:schemeClr val="dk1"/>
                  </a:solidFill>
                  <a:latin typeface="Times New Roman" panose="02020603050405020304"/>
                  <a:ea typeface="Times New Roman" panose="02020603050405020304"/>
                  <a:cs typeface="Times New Roman" panose="02020603050405020304"/>
                  <a:sym typeface="Times New Roman" panose="02020603050405020304"/>
                </a:rPr>
                <a:t># successes out of </a:t>
              </a:r>
              <a:r>
                <a:rPr lang="en-US" sz="1525" i="1">
                  <a:solidFill>
                    <a:schemeClr val="dk1"/>
                  </a:solidFill>
                  <a:latin typeface="Times New Roman" panose="02020603050405020304"/>
                  <a:ea typeface="Times New Roman" panose="02020603050405020304"/>
                  <a:cs typeface="Times New Roman" panose="02020603050405020304"/>
                  <a:sym typeface="Times New Roman" panose="02020603050405020304"/>
                </a:rPr>
                <a:t>n</a:t>
              </a:r>
              <a:r>
                <a:rPr lang="en-US" sz="1525">
                  <a:solidFill>
                    <a:schemeClr val="dk1"/>
                  </a:solidFill>
                  <a:latin typeface="Times New Roman" panose="02020603050405020304"/>
                  <a:ea typeface="Times New Roman" panose="02020603050405020304"/>
                  <a:cs typeface="Times New Roman" panose="02020603050405020304"/>
                  <a:sym typeface="Times New Roman" panose="02020603050405020304"/>
                </a:rPr>
                <a:t> trials</a:t>
              </a:r>
              <a:endParaRPr sz="89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205" name="Google Shape;1205;p106"/>
            <p:cNvCxnSpPr/>
            <p:nvPr/>
          </p:nvCxnSpPr>
          <p:spPr>
            <a:xfrm rot="10800000" flipH="1">
              <a:off x="522" y="2976"/>
              <a:ext cx="774" cy="456"/>
            </a:xfrm>
            <a:prstGeom prst="straightConnector1">
              <a:avLst/>
            </a:prstGeom>
            <a:noFill/>
            <a:ln w="9525" cap="flat" cmpd="sng">
              <a:solidFill>
                <a:schemeClr val="dk1"/>
              </a:solidFill>
              <a:prstDash val="solid"/>
              <a:round/>
              <a:headEnd type="none" w="sm" len="sm"/>
              <a:tailEnd type="triangle" w="med" len="med"/>
            </a:ln>
          </p:spPr>
        </p:cxnSp>
      </p:grpSp>
      <p:grpSp>
        <p:nvGrpSpPr>
          <p:cNvPr id="1206" name="Google Shape;1206;p106"/>
          <p:cNvGrpSpPr/>
          <p:nvPr/>
        </p:nvGrpSpPr>
        <p:grpSpPr>
          <a:xfrm>
            <a:off x="2400300" y="2993572"/>
            <a:ext cx="2228850" cy="677333"/>
            <a:chOff x="1344" y="1200"/>
            <a:chExt cx="1872" cy="672"/>
          </a:xfrm>
        </p:grpSpPr>
        <p:cxnSp>
          <p:nvCxnSpPr>
            <p:cNvPr id="1207" name="Google Shape;1207;p106"/>
            <p:cNvCxnSpPr/>
            <p:nvPr/>
          </p:nvCxnSpPr>
          <p:spPr>
            <a:xfrm flipH="1">
              <a:off x="1632" y="1392"/>
              <a:ext cx="96" cy="480"/>
            </a:xfrm>
            <a:prstGeom prst="straightConnector1">
              <a:avLst/>
            </a:prstGeom>
            <a:noFill/>
            <a:ln w="9525" cap="flat" cmpd="sng">
              <a:solidFill>
                <a:schemeClr val="dk1"/>
              </a:solidFill>
              <a:prstDash val="solid"/>
              <a:round/>
              <a:headEnd type="none" w="sm" len="sm"/>
              <a:tailEnd type="triangle" w="med" len="med"/>
            </a:ln>
          </p:spPr>
        </p:cxnSp>
        <p:sp>
          <p:nvSpPr>
            <p:cNvPr id="1208" name="Google Shape;1208;p106"/>
            <p:cNvSpPr txBox="1"/>
            <p:nvPr/>
          </p:nvSpPr>
          <p:spPr>
            <a:xfrm>
              <a:off x="1344" y="1200"/>
              <a:ext cx="1872" cy="240"/>
            </a:xfrm>
            <a:prstGeom prst="rect">
              <a:avLst/>
            </a:prstGeom>
            <a:noFill/>
            <a:ln>
              <a:noFill/>
            </a:ln>
          </p:spPr>
          <p:txBody>
            <a:bodyPr spcFirstLastPara="1" wrap="square" lIns="0" tIns="0" rIns="0" bIns="0" anchor="t" anchorCtr="0">
              <a:noAutofit/>
            </a:bodyPr>
            <a:lstStyle/>
            <a:p>
              <a:pPr>
                <a:spcBef>
                  <a:spcPts val="0"/>
                </a:spcBef>
                <a:spcAft>
                  <a:spcPts val="0"/>
                </a:spcAft>
                <a:buClr>
                  <a:srgbClr val="000000"/>
                </a:buClr>
                <a:buSzPts val="2400"/>
              </a:pPr>
              <a:r>
                <a:rPr lang="en-US" sz="1525" i="1">
                  <a:solidFill>
                    <a:schemeClr val="dk1"/>
                  </a:solidFill>
                  <a:latin typeface="Times New Roman" panose="02020603050405020304"/>
                  <a:ea typeface="Times New Roman" panose="02020603050405020304"/>
                  <a:cs typeface="Times New Roman" panose="02020603050405020304"/>
                  <a:sym typeface="Times New Roman" panose="02020603050405020304"/>
                </a:rPr>
                <a:t>n</a:t>
              </a:r>
              <a:r>
                <a:rPr lang="en-US" sz="1525">
                  <a:solidFill>
                    <a:schemeClr val="dk1"/>
                  </a:solidFill>
                  <a:latin typeface="Times New Roman" panose="02020603050405020304"/>
                  <a:ea typeface="Times New Roman" panose="02020603050405020304"/>
                  <a:cs typeface="Times New Roman" panose="02020603050405020304"/>
                  <a:sym typeface="Times New Roman" panose="02020603050405020304"/>
                </a:rPr>
                <a:t> = number of trials</a:t>
              </a:r>
              <a:endParaRPr sz="890">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209" name="Google Shape;1209;p106"/>
          <p:cNvSpPr/>
          <p:nvPr/>
        </p:nvSpPr>
        <p:spPr>
          <a:xfrm>
            <a:off x="121023" y="1567756"/>
            <a:ext cx="8743950" cy="1202056"/>
          </a:xfrm>
          <a:prstGeom prst="rect">
            <a:avLst/>
          </a:prstGeom>
          <a:noFill/>
          <a:ln>
            <a:noFill/>
          </a:ln>
        </p:spPr>
        <p:txBody>
          <a:bodyPr spcFirstLastPara="1" wrap="square" lIns="58048" tIns="29016" rIns="58048" bIns="0" anchor="t" anchorCtr="0">
            <a:spAutoFit/>
          </a:bodyPr>
          <a:lstStyle/>
          <a:p>
            <a:pPr>
              <a:spcBef>
                <a:spcPts val="0"/>
              </a:spcBef>
              <a:spcAft>
                <a:spcPts val="0"/>
              </a:spcAft>
              <a:buClr>
                <a:srgbClr val="000000"/>
              </a:buClr>
              <a:buSzPts val="2400"/>
            </a:pPr>
            <a:r>
              <a:rPr lang="en-US" sz="1525" b="1">
                <a:solidFill>
                  <a:srgbClr val="FF0000"/>
                </a:solidFill>
                <a:latin typeface="Calibri" panose="020F0502020204030204"/>
                <a:ea typeface="Calibri" panose="020F0502020204030204"/>
                <a:cs typeface="Calibri" panose="020F0502020204030204"/>
                <a:sym typeface="Calibri" panose="020F0502020204030204"/>
              </a:rPr>
              <a:t>Binomial distribution, generally</a:t>
            </a:r>
            <a:endParaRPr sz="890">
              <a:solidFill>
                <a:srgbClr val="000000"/>
              </a:solidFill>
              <a:latin typeface="Arial" panose="020B0604020202020204"/>
              <a:ea typeface="Arial" panose="020B0604020202020204"/>
              <a:cs typeface="Arial" panose="020B0604020202020204"/>
              <a:sym typeface="Arial" panose="020B0604020202020204"/>
            </a:endParaRPr>
          </a:p>
          <a:p>
            <a:pPr>
              <a:spcBef>
                <a:spcPts val="0"/>
              </a:spcBef>
              <a:spcAft>
                <a:spcPts val="0"/>
              </a:spcAft>
              <a:buClr>
                <a:srgbClr val="000000"/>
              </a:buClr>
              <a:buSzPts val="2400"/>
            </a:pPr>
            <a:r>
              <a:rPr lang="en-US" sz="1525">
                <a:solidFill>
                  <a:schemeClr val="dk1"/>
                </a:solidFill>
                <a:latin typeface="Times"/>
                <a:ea typeface="Times"/>
                <a:cs typeface="Times"/>
                <a:sym typeface="Times"/>
              </a:rPr>
              <a:t>Note the general pattern emerging 🡪  if you have only two possible outcomes (call them 1/0 or yes/no or success/failure) in </a:t>
            </a:r>
            <a:r>
              <a:rPr lang="en-US" sz="1525" i="1">
                <a:solidFill>
                  <a:schemeClr val="dk1"/>
                </a:solidFill>
                <a:latin typeface="Times"/>
                <a:ea typeface="Times"/>
                <a:cs typeface="Times"/>
                <a:sym typeface="Times"/>
              </a:rPr>
              <a:t>n</a:t>
            </a:r>
            <a:r>
              <a:rPr lang="en-US" sz="1525">
                <a:solidFill>
                  <a:schemeClr val="dk1"/>
                </a:solidFill>
                <a:latin typeface="Times"/>
                <a:ea typeface="Times"/>
                <a:cs typeface="Times"/>
                <a:sym typeface="Times"/>
              </a:rPr>
              <a:t> independent trials. </a:t>
            </a:r>
            <a:endParaRPr sz="890">
              <a:solidFill>
                <a:srgbClr val="000000"/>
              </a:solidFill>
              <a:latin typeface="Arial" panose="020B0604020202020204"/>
              <a:ea typeface="Arial" panose="020B0604020202020204"/>
              <a:cs typeface="Arial" panose="020B0604020202020204"/>
              <a:sym typeface="Arial" panose="020B0604020202020204"/>
            </a:endParaRPr>
          </a:p>
          <a:p>
            <a:pPr>
              <a:spcBef>
                <a:spcPts val="0"/>
              </a:spcBef>
              <a:spcAft>
                <a:spcPts val="0"/>
              </a:spcAft>
              <a:buClr>
                <a:srgbClr val="000000"/>
              </a:buClr>
              <a:buSzPts val="2400"/>
            </a:pPr>
            <a:r>
              <a:rPr lang="en-US" sz="1525" b="1">
                <a:solidFill>
                  <a:srgbClr val="FF0000"/>
                </a:solidFill>
                <a:latin typeface="Times"/>
                <a:ea typeface="Times"/>
                <a:cs typeface="Times"/>
                <a:sym typeface="Times"/>
              </a:rPr>
              <a:t>Total number of successes X obtained in trials is called a binomial random variable</a:t>
            </a:r>
            <a:endParaRPr sz="890">
              <a:solidFill>
                <a:srgbClr val="000000"/>
              </a:solidFill>
              <a:latin typeface="Arial" panose="020B0604020202020204"/>
              <a:ea typeface="Arial" panose="020B0604020202020204"/>
              <a:cs typeface="Arial" panose="020B0604020202020204"/>
              <a:sym typeface="Arial" panose="020B0604020202020204"/>
            </a:endParaRPr>
          </a:p>
          <a:p>
            <a:pPr>
              <a:spcBef>
                <a:spcPts val="0"/>
              </a:spcBef>
              <a:spcAft>
                <a:spcPts val="0"/>
              </a:spcAft>
              <a:buClr>
                <a:srgbClr val="000000"/>
              </a:buClr>
              <a:buSzPts val="2400"/>
            </a:pPr>
            <a:r>
              <a:rPr lang="en-US" sz="1525">
                <a:solidFill>
                  <a:schemeClr val="dk1"/>
                </a:solidFill>
                <a:latin typeface="Times"/>
                <a:ea typeface="Times"/>
                <a:cs typeface="Times"/>
                <a:sym typeface="Times"/>
              </a:rPr>
              <a:t> then the probability of exactly </a:t>
            </a:r>
            <a:r>
              <a:rPr lang="en-US" sz="1525" i="1">
                <a:solidFill>
                  <a:schemeClr val="dk1"/>
                </a:solidFill>
                <a:latin typeface="Times"/>
                <a:ea typeface="Times"/>
                <a:cs typeface="Times"/>
                <a:sym typeface="Times"/>
              </a:rPr>
              <a:t>X</a:t>
            </a:r>
            <a:r>
              <a:rPr lang="en-US" sz="1525">
                <a:solidFill>
                  <a:schemeClr val="dk1"/>
                </a:solidFill>
                <a:latin typeface="Times"/>
                <a:ea typeface="Times"/>
                <a:cs typeface="Times"/>
                <a:sym typeface="Times"/>
              </a:rPr>
              <a:t> “successes” P(x) is as follows</a:t>
            </a:r>
            <a:endParaRPr sz="1525">
              <a:solidFill>
                <a:schemeClr val="dk1"/>
              </a:solidFill>
              <a:latin typeface="Times"/>
              <a:ea typeface="Times"/>
              <a:cs typeface="Times"/>
              <a:sym typeface="Times"/>
            </a:endParaRPr>
          </a:p>
        </p:txBody>
      </p:sp>
      <p:sp>
        <p:nvSpPr>
          <p:cNvPr id="1210" name="Google Shape;1210;p106"/>
          <p:cNvSpPr/>
          <p:nvPr/>
        </p:nvSpPr>
        <p:spPr>
          <a:xfrm>
            <a:off x="1422928" y="3900860"/>
            <a:ext cx="753361" cy="332200"/>
          </a:xfrm>
          <a:prstGeom prst="rect">
            <a:avLst/>
          </a:prstGeom>
          <a:noFill/>
          <a:ln>
            <a:noFill/>
          </a:ln>
        </p:spPr>
        <p:txBody>
          <a:bodyPr spcFirstLastPara="1" wrap="square" lIns="58048" tIns="29016" rIns="58048" bIns="29016" anchor="t" anchorCtr="0">
            <a:spAutoFit/>
          </a:bodyPr>
          <a:lstStyle/>
          <a:p>
            <a:pPr>
              <a:spcBef>
                <a:spcPts val="0"/>
              </a:spcBef>
              <a:spcAft>
                <a:spcPts val="0"/>
              </a:spcAft>
              <a:buClr>
                <a:srgbClr val="000000"/>
              </a:buClr>
              <a:buSzPts val="2800"/>
            </a:pPr>
            <a:r>
              <a:rPr lang="en-US" sz="1780">
                <a:solidFill>
                  <a:schemeClr val="dk1"/>
                </a:solidFill>
                <a:latin typeface="Times"/>
                <a:ea typeface="Times"/>
                <a:cs typeface="Times"/>
                <a:sym typeface="Times"/>
              </a:rPr>
              <a:t>P(x) = </a:t>
            </a:r>
            <a:endParaRPr sz="178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anim calcmode="lin" valueType="num">
                                      <p:cBhvr additive="base">
                                        <p:cTn id="7" dur="500"/>
                                        <p:tgtEl>
                                          <p:spTgt spid="120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203"/>
                                        </p:tgtEl>
                                        <p:attrNameLst>
                                          <p:attrName>style.visibility</p:attrName>
                                        </p:attrNameLst>
                                      </p:cBhvr>
                                      <p:to>
                                        <p:strVal val="visible"/>
                                      </p:to>
                                    </p:set>
                                    <p:anim calcmode="lin" valueType="num">
                                      <p:cBhvr additive="base">
                                        <p:cTn id="12" dur="500"/>
                                        <p:tgtEl>
                                          <p:spTgt spid="1203"/>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00"/>
                                        </p:tgtEl>
                                        <p:attrNameLst>
                                          <p:attrName>style.visibility</p:attrName>
                                        </p:attrNameLst>
                                      </p:cBhvr>
                                      <p:to>
                                        <p:strVal val="visible"/>
                                      </p:to>
                                    </p:set>
                                    <p:anim calcmode="lin" valueType="num">
                                      <p:cBhvr additive="base">
                                        <p:cTn id="17" dur="500"/>
                                        <p:tgtEl>
                                          <p:spTgt spid="120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197"/>
                                        </p:tgtEl>
                                        <p:attrNameLst>
                                          <p:attrName>style.visibility</p:attrName>
                                        </p:attrNameLst>
                                      </p:cBhvr>
                                      <p:to>
                                        <p:strVal val="visible"/>
                                      </p:to>
                                    </p:set>
                                    <p:anim calcmode="lin" valueType="num">
                                      <p:cBhvr additive="base">
                                        <p:cTn id="22" dur="500"/>
                                        <p:tgtEl>
                                          <p:spTgt spid="119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07"/>
          <p:cNvSpPr txBox="1">
            <a:spLocks noGrp="1"/>
          </p:cNvSpPr>
          <p:nvPr>
            <p:ph type="title"/>
          </p:nvPr>
        </p:nvSpPr>
        <p:spPr>
          <a:xfrm>
            <a:off x="387666" y="548680"/>
            <a:ext cx="8229600" cy="725714"/>
          </a:xfrm>
          <a:prstGeom prst="rect">
            <a:avLst/>
          </a:prstGeom>
          <a:noFill/>
          <a:ln>
            <a:noFill/>
          </a:ln>
        </p:spPr>
        <p:txBody>
          <a:bodyPr spcFirstLastPara="1" vert="horz" wrap="square" lIns="58048" tIns="29016" rIns="58048" bIns="29016" anchor="ctr" anchorCtr="0">
            <a:normAutofit fontScale="90000"/>
          </a:bodyPr>
          <a:lstStyle/>
          <a:p>
            <a:pPr algn="ctr">
              <a:spcBef>
                <a:spcPts val="0"/>
              </a:spcBef>
              <a:buClr>
                <a:schemeClr val="dk1"/>
              </a:buClr>
              <a:buSzPts val="4400"/>
            </a:pPr>
            <a:r>
              <a:rPr lang="en-US" dirty="0"/>
              <a:t>Binomial Probability Distribution</a:t>
            </a:r>
            <a:endParaRPr dirty="0"/>
          </a:p>
        </p:txBody>
      </p:sp>
      <p:sp>
        <p:nvSpPr>
          <p:cNvPr id="1217" name="Google Shape;1217;p107"/>
          <p:cNvSpPr/>
          <p:nvPr/>
        </p:nvSpPr>
        <p:spPr>
          <a:xfrm>
            <a:off x="380999" y="2025952"/>
            <a:ext cx="8382001" cy="2806095"/>
          </a:xfrm>
          <a:prstGeom prst="rect">
            <a:avLst/>
          </a:prstGeom>
          <a:noFill/>
          <a:ln>
            <a:noFill/>
          </a:ln>
        </p:spPr>
        <p:txBody>
          <a:bodyPr spcFirstLastPara="1" wrap="square" lIns="54175" tIns="27079" rIns="54175" bIns="27079" anchor="t" anchorCtr="0">
            <a:noAutofit/>
          </a:bodyPr>
          <a:lstStyle/>
          <a:p>
            <a:pPr marL="217805" indent="-217805">
              <a:lnSpc>
                <a:spcPct val="90000"/>
              </a:lnSpc>
              <a:spcBef>
                <a:spcPts val="0"/>
              </a:spcBef>
              <a:spcAft>
                <a:spcPts val="0"/>
              </a:spcAft>
              <a:buClr>
                <a:schemeClr val="folHlink"/>
              </a:buClr>
              <a:buSzPts val="1680"/>
              <a:buFont typeface="Noto Sans Symbols"/>
              <a:buChar char="■"/>
            </a:pPr>
            <a:r>
              <a:rPr lang="en-US" sz="2400" dirty="0">
                <a:solidFill>
                  <a:schemeClr val="dk1"/>
                </a:solidFill>
                <a:latin typeface="Calibri" panose="020F0502020204030204"/>
                <a:ea typeface="Calibri" panose="020F0502020204030204"/>
                <a:cs typeface="Calibri" panose="020F0502020204030204"/>
                <a:sym typeface="Calibri" panose="020F0502020204030204"/>
              </a:rPr>
              <a:t>A fixed number of observations (trials), n</a:t>
            </a:r>
            <a:endParaRPr sz="1050" dirty="0">
              <a:solidFill>
                <a:srgbClr val="000000"/>
              </a:solidFill>
              <a:latin typeface="Arial" panose="020B0604020202020204"/>
              <a:ea typeface="Arial" panose="020B0604020202020204"/>
              <a:cs typeface="Arial" panose="020B0604020202020204"/>
              <a:sym typeface="Arial" panose="020B0604020202020204"/>
            </a:endParaRPr>
          </a:p>
          <a:p>
            <a:pPr marL="471805" lvl="1" indent="-181610">
              <a:lnSpc>
                <a:spcPct val="90000"/>
              </a:lnSpc>
              <a:spcBef>
                <a:spcPts val="305"/>
              </a:spcBef>
              <a:spcAft>
                <a:spcPts val="0"/>
              </a:spcAft>
              <a:buClr>
                <a:schemeClr val="hlink"/>
              </a:buClr>
              <a:buSzPts val="1320"/>
              <a:buFont typeface="Noto Sans Symbols"/>
              <a:buChar char="■"/>
            </a:pPr>
            <a:r>
              <a:rPr lang="en-US" sz="2000" dirty="0">
                <a:solidFill>
                  <a:schemeClr val="dk1"/>
                </a:solidFill>
                <a:latin typeface="Calibri" panose="020F0502020204030204"/>
                <a:ea typeface="Calibri" panose="020F0502020204030204"/>
                <a:cs typeface="Calibri" panose="020F0502020204030204"/>
                <a:sym typeface="Calibri" panose="020F0502020204030204"/>
              </a:rPr>
              <a:t>e.g., 15 tosses of a coin; 20 patients; 1000 people surveyed</a:t>
            </a:r>
            <a:endParaRPr sz="1050" dirty="0">
              <a:solidFill>
                <a:srgbClr val="000000"/>
              </a:solidFill>
              <a:latin typeface="Arial" panose="020B0604020202020204"/>
              <a:ea typeface="Arial" panose="020B0604020202020204"/>
              <a:cs typeface="Arial" panose="020B0604020202020204"/>
              <a:sym typeface="Arial" panose="020B0604020202020204"/>
            </a:endParaRPr>
          </a:p>
          <a:p>
            <a:pPr marL="217805" indent="-217805">
              <a:lnSpc>
                <a:spcPct val="110000"/>
              </a:lnSpc>
              <a:spcBef>
                <a:spcPts val="355"/>
              </a:spcBef>
              <a:spcAft>
                <a:spcPts val="0"/>
              </a:spcAft>
              <a:buClr>
                <a:schemeClr val="folHlink"/>
              </a:buClr>
              <a:buSzPts val="1680"/>
              <a:buFont typeface="Noto Sans Symbols"/>
              <a:buChar char="■"/>
            </a:pPr>
            <a:r>
              <a:rPr lang="en-US" sz="2400" dirty="0">
                <a:solidFill>
                  <a:schemeClr val="dk1"/>
                </a:solidFill>
                <a:latin typeface="Calibri" panose="020F0502020204030204"/>
                <a:ea typeface="Calibri" panose="020F0502020204030204"/>
                <a:cs typeface="Calibri" panose="020F0502020204030204"/>
                <a:sym typeface="Calibri" panose="020F0502020204030204"/>
              </a:rPr>
              <a:t>A binary outcome</a:t>
            </a:r>
            <a:endParaRPr sz="1050" dirty="0">
              <a:solidFill>
                <a:srgbClr val="000000"/>
              </a:solidFill>
              <a:latin typeface="Arial" panose="020B0604020202020204"/>
              <a:ea typeface="Arial" panose="020B0604020202020204"/>
              <a:cs typeface="Arial" panose="020B0604020202020204"/>
              <a:sym typeface="Arial" panose="020B0604020202020204"/>
            </a:endParaRPr>
          </a:p>
          <a:p>
            <a:pPr marL="471805" lvl="1" indent="-181610">
              <a:lnSpc>
                <a:spcPct val="90000"/>
              </a:lnSpc>
              <a:spcBef>
                <a:spcPts val="305"/>
              </a:spcBef>
              <a:spcAft>
                <a:spcPts val="0"/>
              </a:spcAft>
              <a:buClr>
                <a:schemeClr val="hlink"/>
              </a:buClr>
              <a:buSzPts val="1320"/>
              <a:buFont typeface="Noto Sans Symbols"/>
              <a:buChar char="■"/>
            </a:pPr>
            <a:r>
              <a:rPr lang="en-US" sz="2000" dirty="0">
                <a:solidFill>
                  <a:schemeClr val="dk1"/>
                </a:solidFill>
                <a:latin typeface="Calibri" panose="020F0502020204030204"/>
                <a:ea typeface="Calibri" panose="020F0502020204030204"/>
                <a:cs typeface="Calibri" panose="020F0502020204030204"/>
                <a:sym typeface="Calibri" panose="020F0502020204030204"/>
              </a:rPr>
              <a:t>e.g., head or tail in each toss of a coin; disease or no disease</a:t>
            </a:r>
            <a:endParaRPr sz="1050" dirty="0">
              <a:solidFill>
                <a:srgbClr val="000000"/>
              </a:solidFill>
              <a:latin typeface="Arial" panose="020B0604020202020204"/>
              <a:ea typeface="Arial" panose="020B0604020202020204"/>
              <a:cs typeface="Arial" panose="020B0604020202020204"/>
              <a:sym typeface="Arial" panose="020B0604020202020204"/>
            </a:endParaRPr>
          </a:p>
          <a:p>
            <a:pPr marL="471805" lvl="1" indent="-181610">
              <a:lnSpc>
                <a:spcPct val="90000"/>
              </a:lnSpc>
              <a:spcBef>
                <a:spcPts val="305"/>
              </a:spcBef>
              <a:spcAft>
                <a:spcPts val="0"/>
              </a:spcAft>
              <a:buClr>
                <a:schemeClr val="hlink"/>
              </a:buClr>
              <a:buSzPts val="1320"/>
              <a:buFont typeface="Noto Sans Symbols"/>
              <a:buChar char="■"/>
            </a:pPr>
            <a:r>
              <a:rPr lang="en-US" sz="2000" dirty="0">
                <a:solidFill>
                  <a:schemeClr val="dk1"/>
                </a:solidFill>
                <a:latin typeface="Calibri" panose="020F0502020204030204"/>
                <a:ea typeface="Calibri" panose="020F0502020204030204"/>
                <a:cs typeface="Calibri" panose="020F0502020204030204"/>
                <a:sym typeface="Calibri" panose="020F0502020204030204"/>
              </a:rPr>
              <a:t>Generally called “success” and “failure”</a:t>
            </a:r>
            <a:endParaRPr sz="1050" dirty="0">
              <a:solidFill>
                <a:srgbClr val="000000"/>
              </a:solidFill>
              <a:latin typeface="Arial" panose="020B0604020202020204"/>
              <a:ea typeface="Arial" panose="020B0604020202020204"/>
              <a:cs typeface="Arial" panose="020B0604020202020204"/>
              <a:sym typeface="Arial" panose="020B0604020202020204"/>
            </a:endParaRPr>
          </a:p>
          <a:p>
            <a:pPr marL="471805" lvl="1" indent="-181610">
              <a:lnSpc>
                <a:spcPct val="90000"/>
              </a:lnSpc>
              <a:spcBef>
                <a:spcPts val="305"/>
              </a:spcBef>
              <a:spcAft>
                <a:spcPts val="0"/>
              </a:spcAft>
              <a:buClr>
                <a:schemeClr val="hlink"/>
              </a:buClr>
              <a:buSzPts val="1320"/>
              <a:buFont typeface="Noto Sans Symbols"/>
              <a:buChar char="■"/>
            </a:pPr>
            <a:r>
              <a:rPr lang="en-US" sz="2000" dirty="0">
                <a:solidFill>
                  <a:schemeClr val="dk1"/>
                </a:solidFill>
                <a:latin typeface="Calibri" panose="020F0502020204030204"/>
                <a:ea typeface="Calibri" panose="020F0502020204030204"/>
                <a:cs typeface="Calibri" panose="020F0502020204030204"/>
                <a:sym typeface="Calibri" panose="020F0502020204030204"/>
              </a:rPr>
              <a:t>Probability of success is p, probability of failure is 1 – p</a:t>
            </a:r>
            <a:endParaRPr sz="1050" dirty="0">
              <a:solidFill>
                <a:srgbClr val="000000"/>
              </a:solidFill>
              <a:latin typeface="Arial" panose="020B0604020202020204"/>
              <a:ea typeface="Arial" panose="020B0604020202020204"/>
              <a:cs typeface="Arial" panose="020B0604020202020204"/>
              <a:sym typeface="Arial" panose="020B0604020202020204"/>
            </a:endParaRPr>
          </a:p>
          <a:p>
            <a:pPr marL="217805" indent="-217805">
              <a:lnSpc>
                <a:spcPct val="110000"/>
              </a:lnSpc>
              <a:spcBef>
                <a:spcPts val="355"/>
              </a:spcBef>
              <a:spcAft>
                <a:spcPts val="0"/>
              </a:spcAft>
              <a:buClr>
                <a:schemeClr val="folHlink"/>
              </a:buClr>
              <a:buSzPts val="1680"/>
              <a:buFont typeface="Noto Sans Symbols"/>
              <a:buChar char="■"/>
            </a:pPr>
            <a:r>
              <a:rPr lang="en-US" sz="2400" dirty="0">
                <a:solidFill>
                  <a:schemeClr val="dk1"/>
                </a:solidFill>
                <a:latin typeface="Calibri" panose="020F0502020204030204"/>
                <a:ea typeface="Calibri" panose="020F0502020204030204"/>
                <a:cs typeface="Calibri" panose="020F0502020204030204"/>
                <a:sym typeface="Calibri" panose="020F0502020204030204"/>
              </a:rPr>
              <a:t>Constant probability for each observation</a:t>
            </a:r>
            <a:endParaRPr sz="1050" dirty="0">
              <a:solidFill>
                <a:srgbClr val="000000"/>
              </a:solidFill>
              <a:latin typeface="Arial" panose="020B0604020202020204"/>
              <a:ea typeface="Arial" panose="020B0604020202020204"/>
              <a:cs typeface="Arial" panose="020B0604020202020204"/>
              <a:sym typeface="Arial" panose="020B0604020202020204"/>
            </a:endParaRPr>
          </a:p>
          <a:p>
            <a:pPr marL="471805" lvl="1" indent="-181610">
              <a:spcBef>
                <a:spcPts val="305"/>
              </a:spcBef>
              <a:spcAft>
                <a:spcPts val="0"/>
              </a:spcAft>
              <a:buClr>
                <a:schemeClr val="hlink"/>
              </a:buClr>
              <a:buSzPts val="1320"/>
              <a:buFont typeface="Noto Sans Symbols"/>
              <a:buChar char="■"/>
            </a:pPr>
            <a:r>
              <a:rPr lang="en-US" sz="2000" dirty="0">
                <a:solidFill>
                  <a:schemeClr val="dk1"/>
                </a:solidFill>
                <a:latin typeface="Calibri" panose="020F0502020204030204"/>
                <a:ea typeface="Calibri" panose="020F0502020204030204"/>
                <a:cs typeface="Calibri" panose="020F0502020204030204"/>
                <a:sym typeface="Calibri" panose="020F0502020204030204"/>
              </a:rPr>
              <a:t>e.g., Probability of getting a tail is the same each time we toss the coin</a:t>
            </a:r>
            <a:endParaRPr sz="1050"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17">
                                            <p:txEl>
                                              <p:pRg st="0" end="0"/>
                                            </p:txEl>
                                          </p:spTgt>
                                        </p:tgtEl>
                                        <p:attrNameLst>
                                          <p:attrName>style.visibility</p:attrName>
                                        </p:attrNameLst>
                                      </p:cBhvr>
                                      <p:to>
                                        <p:strVal val="visible"/>
                                      </p:to>
                                    </p:set>
                                    <p:anim calcmode="lin" valueType="num">
                                      <p:cBhvr additive="base">
                                        <p:cTn id="7" dur="500"/>
                                        <p:tgtEl>
                                          <p:spTgt spid="121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217">
                                            <p:txEl>
                                              <p:pRg st="1" end="1"/>
                                            </p:txEl>
                                          </p:spTgt>
                                        </p:tgtEl>
                                        <p:attrNameLst>
                                          <p:attrName>style.visibility</p:attrName>
                                        </p:attrNameLst>
                                      </p:cBhvr>
                                      <p:to>
                                        <p:strVal val="visible"/>
                                      </p:to>
                                    </p:set>
                                    <p:anim calcmode="lin" valueType="num">
                                      <p:cBhvr additive="base">
                                        <p:cTn id="12" dur="500"/>
                                        <p:tgtEl>
                                          <p:spTgt spid="121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217">
                                            <p:txEl>
                                              <p:pRg st="2" end="2"/>
                                            </p:txEl>
                                          </p:spTgt>
                                        </p:tgtEl>
                                        <p:attrNameLst>
                                          <p:attrName>style.visibility</p:attrName>
                                        </p:attrNameLst>
                                      </p:cBhvr>
                                      <p:to>
                                        <p:strVal val="visible"/>
                                      </p:to>
                                    </p:set>
                                    <p:anim calcmode="lin" valueType="num">
                                      <p:cBhvr additive="base">
                                        <p:cTn id="17" dur="500"/>
                                        <p:tgtEl>
                                          <p:spTgt spid="1217">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217">
                                            <p:txEl>
                                              <p:pRg st="3" end="3"/>
                                            </p:txEl>
                                          </p:spTgt>
                                        </p:tgtEl>
                                        <p:attrNameLst>
                                          <p:attrName>style.visibility</p:attrName>
                                        </p:attrNameLst>
                                      </p:cBhvr>
                                      <p:to>
                                        <p:strVal val="visible"/>
                                      </p:to>
                                    </p:set>
                                    <p:anim calcmode="lin" valueType="num">
                                      <p:cBhvr additive="base">
                                        <p:cTn id="22" dur="500"/>
                                        <p:tgtEl>
                                          <p:spTgt spid="1217">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217">
                                            <p:txEl>
                                              <p:pRg st="4" end="4"/>
                                            </p:txEl>
                                          </p:spTgt>
                                        </p:tgtEl>
                                        <p:attrNameLst>
                                          <p:attrName>style.visibility</p:attrName>
                                        </p:attrNameLst>
                                      </p:cBhvr>
                                      <p:to>
                                        <p:strVal val="visible"/>
                                      </p:to>
                                    </p:set>
                                    <p:anim calcmode="lin" valueType="num">
                                      <p:cBhvr additive="base">
                                        <p:cTn id="27" dur="500"/>
                                        <p:tgtEl>
                                          <p:spTgt spid="1217">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217">
                                            <p:txEl>
                                              <p:pRg st="5" end="5"/>
                                            </p:txEl>
                                          </p:spTgt>
                                        </p:tgtEl>
                                        <p:attrNameLst>
                                          <p:attrName>style.visibility</p:attrName>
                                        </p:attrNameLst>
                                      </p:cBhvr>
                                      <p:to>
                                        <p:strVal val="visible"/>
                                      </p:to>
                                    </p:set>
                                    <p:anim calcmode="lin" valueType="num">
                                      <p:cBhvr additive="base">
                                        <p:cTn id="32" dur="500"/>
                                        <p:tgtEl>
                                          <p:spTgt spid="1217">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217">
                                            <p:txEl>
                                              <p:pRg st="6" end="6"/>
                                            </p:txEl>
                                          </p:spTgt>
                                        </p:tgtEl>
                                        <p:attrNameLst>
                                          <p:attrName>style.visibility</p:attrName>
                                        </p:attrNameLst>
                                      </p:cBhvr>
                                      <p:to>
                                        <p:strVal val="visible"/>
                                      </p:to>
                                    </p:set>
                                    <p:anim calcmode="lin" valueType="num">
                                      <p:cBhvr additive="base">
                                        <p:cTn id="37" dur="500"/>
                                        <p:tgtEl>
                                          <p:spTgt spid="1217">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1217">
                                            <p:txEl>
                                              <p:pRg st="7" end="7"/>
                                            </p:txEl>
                                          </p:spTgt>
                                        </p:tgtEl>
                                        <p:attrNameLst>
                                          <p:attrName>style.visibility</p:attrName>
                                        </p:attrNameLst>
                                      </p:cBhvr>
                                      <p:to>
                                        <p:strVal val="visible"/>
                                      </p:to>
                                    </p:set>
                                    <p:anim calcmode="lin" valueType="num">
                                      <p:cBhvr additive="base">
                                        <p:cTn id="42" dur="500"/>
                                        <p:tgtEl>
                                          <p:spTgt spid="1217">
                                            <p:txEl>
                                              <p:pRg st="7" end="7"/>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56792"/>
            <a:ext cx="7886700" cy="4493575"/>
          </a:xfrm>
        </p:spPr>
        <p:txBody>
          <a:bodyPr>
            <a:normAutofit fontScale="85000" lnSpcReduction="20000"/>
          </a:bodyPr>
          <a:lstStyle/>
          <a:p>
            <a:r>
              <a:rPr lang="en-US" dirty="0"/>
              <a:t>Consider a pen manufacturing company </a:t>
            </a:r>
            <a:endParaRPr lang="en-US" dirty="0"/>
          </a:p>
          <a:p>
            <a:r>
              <a:rPr lang="en-US" dirty="0"/>
              <a:t>10% of the pens are defective</a:t>
            </a:r>
            <a:endParaRPr lang="en-US" dirty="0"/>
          </a:p>
          <a:p>
            <a:endParaRPr lang="en-US" dirty="0"/>
          </a:p>
          <a:p>
            <a:r>
              <a:rPr lang="en-US" dirty="0"/>
              <a:t>(</a:t>
            </a:r>
            <a:r>
              <a:rPr lang="en-US" dirty="0" err="1"/>
              <a:t>i</a:t>
            </a:r>
            <a:r>
              <a:rPr lang="en-US" dirty="0"/>
              <a:t>)Find  the probability that </a:t>
            </a:r>
            <a:r>
              <a:rPr lang="en-US" dirty="0">
                <a:solidFill>
                  <a:srgbClr val="FF0000"/>
                </a:solidFill>
              </a:rPr>
              <a:t>at least 2 pens </a:t>
            </a:r>
            <a:r>
              <a:rPr lang="en-US" dirty="0"/>
              <a:t>are defective in a box of 12</a:t>
            </a:r>
            <a:endParaRPr lang="en-US" dirty="0"/>
          </a:p>
          <a:p>
            <a:r>
              <a:rPr lang="en-US" dirty="0"/>
              <a:t>So n=12, </a:t>
            </a:r>
            <a:endParaRPr lang="en-US" dirty="0"/>
          </a:p>
          <a:p>
            <a:r>
              <a:rPr lang="en-US" dirty="0"/>
              <a:t>p=10% = 10/100 = 1/10</a:t>
            </a:r>
            <a:endParaRPr lang="en-US" dirty="0"/>
          </a:p>
          <a:p>
            <a:r>
              <a:rPr lang="en-US" dirty="0"/>
              <a:t>q= (1-q) =90/100 = 9/10</a:t>
            </a:r>
            <a:endParaRPr lang="en-US" dirty="0"/>
          </a:p>
          <a:p>
            <a:r>
              <a:rPr lang="en-US" dirty="0"/>
              <a:t>X&gt;=2</a:t>
            </a:r>
            <a:endParaRPr lang="en-US" dirty="0"/>
          </a:p>
          <a:p>
            <a:r>
              <a:rPr lang="en-IN" dirty="0"/>
              <a:t>P(X&gt;=2) = 1- [P(X&lt;2)]</a:t>
            </a:r>
            <a:endParaRPr lang="en-IN" dirty="0"/>
          </a:p>
          <a:p>
            <a:r>
              <a:rPr lang="en-IN" dirty="0"/>
              <a:t>               = 1-[P(X=0) +P(X=1)]</a:t>
            </a:r>
            <a:endParaRPr lang="en-IN"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32656"/>
            <a:ext cx="7886700" cy="798438"/>
          </a:xfrm>
        </p:spPr>
        <p:txBody>
          <a:bodyPr>
            <a:noAutofit/>
          </a:bodyPr>
          <a:lstStyle/>
          <a:p>
            <a:r>
              <a:rPr lang="en-US" sz="3200" dirty="0"/>
              <a:t>Binomial Distribution: Illustration with example</a:t>
            </a:r>
            <a:endParaRPr lang="en-IN" sz="3200" dirty="0"/>
          </a:p>
        </p:txBody>
      </p:sp>
      <p:sp>
        <p:nvSpPr>
          <p:cNvPr id="3" name="Content Placeholder 2"/>
          <p:cNvSpPr>
            <a:spLocks noGrp="1"/>
          </p:cNvSpPr>
          <p:nvPr>
            <p:ph idx="1"/>
          </p:nvPr>
        </p:nvSpPr>
        <p:spPr>
          <a:xfrm>
            <a:off x="628650" y="1484784"/>
            <a:ext cx="7956275" cy="4515966"/>
          </a:xfrm>
        </p:spPr>
        <p:txBody>
          <a:bodyPr>
            <a:normAutofit lnSpcReduction="10000"/>
          </a:bodyPr>
          <a:lstStyle/>
          <a:p>
            <a:r>
              <a:rPr lang="en-US" dirty="0"/>
              <a:t>Consider a pen manufacturing company </a:t>
            </a:r>
            <a:endParaRPr lang="en-US" dirty="0"/>
          </a:p>
          <a:p>
            <a:r>
              <a:rPr lang="en-US" dirty="0"/>
              <a:t>10% of the pens are defective</a:t>
            </a:r>
            <a:endParaRPr lang="en-US" dirty="0"/>
          </a:p>
          <a:p>
            <a:endParaRPr lang="en-US" dirty="0"/>
          </a:p>
          <a:p>
            <a:r>
              <a:rPr lang="en-US" dirty="0"/>
              <a:t>(</a:t>
            </a:r>
            <a:r>
              <a:rPr lang="en-US" dirty="0" err="1"/>
              <a:t>i</a:t>
            </a:r>
            <a:r>
              <a:rPr lang="en-US" dirty="0"/>
              <a:t>)Find  the probability that </a:t>
            </a:r>
            <a:r>
              <a:rPr lang="en-US" dirty="0">
                <a:solidFill>
                  <a:srgbClr val="FF0000"/>
                </a:solidFill>
              </a:rPr>
              <a:t>exactly 2 pens </a:t>
            </a:r>
            <a:r>
              <a:rPr lang="en-US" dirty="0"/>
              <a:t>are defective in a box of 12</a:t>
            </a:r>
            <a:endParaRPr lang="en-US" dirty="0"/>
          </a:p>
          <a:p>
            <a:r>
              <a:rPr lang="en-US" dirty="0"/>
              <a:t>So n=12, </a:t>
            </a:r>
            <a:endParaRPr lang="en-US" dirty="0"/>
          </a:p>
          <a:p>
            <a:r>
              <a:rPr lang="en-US" dirty="0"/>
              <a:t>p=10% = 10/100 = 1/10</a:t>
            </a:r>
            <a:endParaRPr lang="en-US" dirty="0"/>
          </a:p>
          <a:p>
            <a:r>
              <a:rPr lang="en-US" dirty="0"/>
              <a:t>q= (1-q) =90/100 = 9/10</a:t>
            </a:r>
            <a:endParaRPr lang="en-US" dirty="0"/>
          </a:p>
          <a:p>
            <a:r>
              <a:rPr lang="en-US" dirty="0"/>
              <a:t>X=2</a:t>
            </a:r>
            <a:endParaRPr lang="en-US" dirty="0"/>
          </a:p>
          <a:p>
            <a:endParaRPr lang="en-US" dirty="0"/>
          </a:p>
          <a:p>
            <a:endParaRPr lang="en-IN" dirty="0"/>
          </a:p>
          <a:p>
            <a:endParaRPr lang="en-IN" dirty="0"/>
          </a:p>
          <a:p>
            <a:endParaRPr lang="en-IN" dirty="0"/>
          </a:p>
        </p:txBody>
      </p:sp>
      <p:pic>
        <p:nvPicPr>
          <p:cNvPr id="5" name="Picture 4"/>
          <p:cNvPicPr>
            <a:picLocks noChangeAspect="1"/>
          </p:cNvPicPr>
          <p:nvPr/>
        </p:nvPicPr>
        <p:blipFill>
          <a:blip r:embed="rId1"/>
          <a:stretch>
            <a:fillRect/>
          </a:stretch>
        </p:blipFill>
        <p:spPr>
          <a:xfrm>
            <a:off x="1393964" y="4166981"/>
            <a:ext cx="2386346" cy="646044"/>
          </a:xfrm>
          <a:prstGeom prst="rect">
            <a:avLst/>
          </a:prstGeom>
        </p:spPr>
      </p:pic>
      <p:pic>
        <p:nvPicPr>
          <p:cNvPr id="7" name="Picture 6"/>
          <p:cNvPicPr>
            <a:picLocks noChangeAspect="1"/>
          </p:cNvPicPr>
          <p:nvPr/>
        </p:nvPicPr>
        <p:blipFill>
          <a:blip r:embed="rId2"/>
          <a:stretch>
            <a:fillRect/>
          </a:stretch>
        </p:blipFill>
        <p:spPr>
          <a:xfrm>
            <a:off x="1243899" y="4706703"/>
            <a:ext cx="2879333" cy="1382834"/>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rmAutofit fontScale="90000"/>
          </a:bodyPr>
          <a:lstStyle/>
          <a:p>
            <a:pPr eaLnBrk="1" hangingPunct="1"/>
            <a:r>
              <a:rPr lang="en-US" dirty="0"/>
              <a:t>Binomial distribution: Another example</a:t>
            </a:r>
            <a:endParaRPr lang="en-US" dirty="0"/>
          </a:p>
        </p:txBody>
      </p:sp>
      <p:sp>
        <p:nvSpPr>
          <p:cNvPr id="18436" name="Rectangle 3"/>
          <p:cNvSpPr>
            <a:spLocks noGrp="1" noChangeArrowheads="1"/>
          </p:cNvSpPr>
          <p:nvPr>
            <p:ph type="body" idx="1"/>
          </p:nvPr>
        </p:nvSpPr>
        <p:spPr>
          <a:xfrm>
            <a:off x="782707" y="2125266"/>
            <a:ext cx="5829300" cy="3314700"/>
          </a:xfrm>
        </p:spPr>
        <p:txBody>
          <a:bodyPr/>
          <a:lstStyle/>
          <a:p>
            <a:pPr eaLnBrk="1" hangingPunct="1"/>
            <a:r>
              <a:rPr lang="en-US" dirty="0"/>
              <a:t>If I toss a coin 20 times, what’s the probability of getting exactly 10 heads?</a:t>
            </a:r>
            <a:endParaRPr lang="en-US" dirty="0"/>
          </a:p>
          <a:p>
            <a:pPr lvl="1" eaLnBrk="1" hangingPunct="1"/>
            <a:endParaRPr lang="en-US" dirty="0"/>
          </a:p>
          <a:p>
            <a:pPr eaLnBrk="1" hangingPunct="1">
              <a:buFont typeface="Wingdings" panose="05000000000000000000" pitchFamily="2" charset="2"/>
              <a:buNone/>
            </a:pPr>
            <a:endParaRPr lang="en-US" dirty="0"/>
          </a:p>
          <a:p>
            <a:pPr eaLnBrk="1" hangingPunct="1"/>
            <a:endParaRPr lang="en-US" dirty="0"/>
          </a:p>
          <a:p>
            <a:pPr eaLnBrk="1" hangingPunct="1"/>
            <a:endParaRPr lang="en-US" dirty="0"/>
          </a:p>
          <a:p>
            <a:pPr eaLnBrk="1" hangingPunct="1"/>
            <a:endParaRPr lang="en-US" dirty="0"/>
          </a:p>
        </p:txBody>
      </p:sp>
      <p:grpSp>
        <p:nvGrpSpPr>
          <p:cNvPr id="2" name="Group 4"/>
          <p:cNvGrpSpPr/>
          <p:nvPr/>
        </p:nvGrpSpPr>
        <p:grpSpPr bwMode="auto">
          <a:xfrm>
            <a:off x="2145432" y="3748584"/>
            <a:ext cx="2400300" cy="752475"/>
            <a:chOff x="2832" y="1680"/>
            <a:chExt cx="2016" cy="632"/>
          </a:xfrm>
        </p:grpSpPr>
        <p:sp>
          <p:nvSpPr>
            <p:cNvPr id="18438" name="Rectangle 5"/>
            <p:cNvSpPr>
              <a:spLocks noChangeArrowheads="1"/>
            </p:cNvSpPr>
            <p:nvPr/>
          </p:nvSpPr>
          <p:spPr bwMode="auto">
            <a:xfrm>
              <a:off x="2832" y="1680"/>
              <a:ext cx="2016" cy="624"/>
            </a:xfrm>
            <a:prstGeom prst="rect">
              <a:avLst/>
            </a:prstGeom>
            <a:solidFill>
              <a:srgbClr val="C0C0C0"/>
            </a:solidFill>
            <a:ln w="9525">
              <a:solidFill>
                <a:srgbClr val="C0C0C0"/>
              </a:solidFill>
              <a:miter lim="800000"/>
            </a:ln>
          </p:spPr>
          <p:txBody>
            <a:bodyPr wrap="none" bIns="0" anchor="ctr"/>
            <a:lstStyle/>
            <a:p>
              <a:endParaRPr lang="en-IN" sz="2400"/>
            </a:p>
          </p:txBody>
        </p:sp>
        <p:graphicFrame>
          <p:nvGraphicFramePr>
            <p:cNvPr id="18434" name="Object 6"/>
            <p:cNvGraphicFramePr>
              <a:graphicFrameLocks noChangeAspect="1"/>
            </p:cNvGraphicFramePr>
            <p:nvPr/>
          </p:nvGraphicFramePr>
          <p:xfrm>
            <a:off x="2928" y="1728"/>
            <a:ext cx="1780" cy="584"/>
          </p:xfrm>
          <a:graphic>
            <a:graphicData uri="http://schemas.openxmlformats.org/presentationml/2006/ole">
              <mc:AlternateContent xmlns:mc="http://schemas.openxmlformats.org/markup-compatibility/2006">
                <mc:Choice xmlns:v="urn:schemas-microsoft-com:vml" Requires="v">
                  <p:oleObj spid="_x0000_s12289" name="Equation" r:id="rId1" imgW="1243965" imgH="406400" progId="Equation.3">
                    <p:embed/>
                  </p:oleObj>
                </mc:Choice>
                <mc:Fallback>
                  <p:oleObj name="Equation" r:id="rId1" imgW="1243965" imgH="406400" progId="Equation.3">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1728"/>
                          <a:ext cx="1780" cy="5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111"/>
          <p:cNvSpPr txBox="1">
            <a:spLocks noGrp="1"/>
          </p:cNvSpPr>
          <p:nvPr>
            <p:ph type="title"/>
          </p:nvPr>
        </p:nvSpPr>
        <p:spPr>
          <a:xfrm>
            <a:off x="457200" y="332656"/>
            <a:ext cx="8229600" cy="725714"/>
          </a:xfrm>
          <a:prstGeom prst="rect">
            <a:avLst/>
          </a:prstGeom>
          <a:noFill/>
          <a:ln>
            <a:noFill/>
          </a:ln>
        </p:spPr>
        <p:txBody>
          <a:bodyPr spcFirstLastPara="1" vert="horz" wrap="square" lIns="58048" tIns="29016" rIns="58048" bIns="29016" anchor="ctr" anchorCtr="0">
            <a:normAutofit fontScale="90000"/>
          </a:bodyPr>
          <a:lstStyle/>
          <a:p>
            <a:pPr algn="ctr">
              <a:spcBef>
                <a:spcPts val="0"/>
              </a:spcBef>
              <a:buClr>
                <a:schemeClr val="dk1"/>
              </a:buClr>
              <a:buSzPts val="4400"/>
            </a:pPr>
            <a:r>
              <a:rPr lang="en-US"/>
              <a:t>Binomial distribution: example</a:t>
            </a:r>
            <a:endParaRPr lang="en-US"/>
          </a:p>
        </p:txBody>
      </p:sp>
      <p:sp>
        <p:nvSpPr>
          <p:cNvPr id="1252" name="Google Shape;1252;p111"/>
          <p:cNvSpPr txBox="1">
            <a:spLocks noGrp="1"/>
          </p:cNvSpPr>
          <p:nvPr>
            <p:ph type="body" idx="1"/>
          </p:nvPr>
        </p:nvSpPr>
        <p:spPr>
          <a:xfrm>
            <a:off x="609600" y="2461381"/>
            <a:ext cx="7772401" cy="2806095"/>
          </a:xfrm>
          <a:prstGeom prst="rect">
            <a:avLst/>
          </a:prstGeom>
          <a:noFill/>
          <a:ln>
            <a:noFill/>
          </a:ln>
        </p:spPr>
        <p:txBody>
          <a:bodyPr spcFirstLastPara="1" vert="horz" wrap="square" lIns="58048" tIns="29016" rIns="58048" bIns="29016" anchor="t" anchorCtr="0">
            <a:normAutofit/>
          </a:bodyPr>
          <a:lstStyle/>
          <a:p>
            <a:pPr marL="217805" indent="-217805">
              <a:spcBef>
                <a:spcPts val="0"/>
              </a:spcBef>
              <a:buClr>
                <a:schemeClr val="dk1"/>
              </a:buClr>
              <a:buSzPts val="3200"/>
              <a:buChar char="•"/>
            </a:pPr>
            <a:r>
              <a:rPr lang="en-US"/>
              <a:t>If I toss a coin 20 times, what’s the probability of getting of getting 2 or fewer heads?</a:t>
            </a:r>
            <a:endParaRPr lang="en-US"/>
          </a:p>
          <a:p>
            <a:pPr marL="471805" lvl="1" indent="-68580">
              <a:spcBef>
                <a:spcPts val="355"/>
              </a:spcBef>
              <a:buClr>
                <a:schemeClr val="dk1"/>
              </a:buClr>
              <a:buSzPts val="2800"/>
              <a:buNone/>
            </a:pPr>
          </a:p>
          <a:p>
            <a:pPr marL="217805" indent="-88900">
              <a:spcBef>
                <a:spcPts val="405"/>
              </a:spcBef>
              <a:buClr>
                <a:schemeClr val="dk1"/>
              </a:buClr>
              <a:buSzPts val="3200"/>
              <a:buNone/>
            </a:pPr>
          </a:p>
          <a:p>
            <a:pPr marL="217805" indent="-88900">
              <a:spcBef>
                <a:spcPts val="405"/>
              </a:spcBef>
              <a:buClr>
                <a:schemeClr val="dk1"/>
              </a:buClr>
              <a:buSzPts val="3200"/>
              <a:buNone/>
            </a:pPr>
          </a:p>
          <a:p>
            <a:pPr marL="217805" indent="-88900">
              <a:spcBef>
                <a:spcPts val="405"/>
              </a:spcBef>
              <a:buClr>
                <a:schemeClr val="dk1"/>
              </a:buClr>
              <a:buSzPts val="3200"/>
              <a:buNone/>
            </a:pPr>
          </a:p>
        </p:txBody>
      </p:sp>
      <p:grpSp>
        <p:nvGrpSpPr>
          <p:cNvPr id="1253" name="Google Shape;1253;p111"/>
          <p:cNvGrpSpPr/>
          <p:nvPr/>
        </p:nvGrpSpPr>
        <p:grpSpPr>
          <a:xfrm>
            <a:off x="838202" y="3574143"/>
            <a:ext cx="7696200" cy="1838476"/>
            <a:chOff x="576" y="2016"/>
            <a:chExt cx="4848" cy="1824"/>
          </a:xfrm>
        </p:grpSpPr>
        <p:sp>
          <p:nvSpPr>
            <p:cNvPr id="1254" name="Google Shape;1254;p111"/>
            <p:cNvSpPr/>
            <p:nvPr/>
          </p:nvSpPr>
          <p:spPr>
            <a:xfrm>
              <a:off x="576" y="2016"/>
              <a:ext cx="4848" cy="1794"/>
            </a:xfrm>
            <a:prstGeom prst="rect">
              <a:avLst/>
            </a:prstGeom>
            <a:solidFill>
              <a:srgbClr val="C0C0C0"/>
            </a:solidFill>
            <a:ln w="9525" cap="flat" cmpd="sng">
              <a:solidFill>
                <a:srgbClr val="C0C0C0"/>
              </a:solidFill>
              <a:prstDash val="solid"/>
              <a:miter lim="800000"/>
              <a:headEnd type="none" w="sm" len="sm"/>
              <a:tailEnd type="none" w="sm" len="sm"/>
            </a:ln>
          </p:spPr>
          <p:txBody>
            <a:bodyPr spcFirstLastPara="1" wrap="square" lIns="58048" tIns="29016" rIns="58048" bIns="0"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255" name="Google Shape;1255;p111"/>
            <p:cNvPicPr preferRelativeResize="0"/>
            <p:nvPr/>
          </p:nvPicPr>
          <p:blipFill rotWithShape="1">
            <a:blip r:embed="rId1"/>
            <a:srcRect/>
            <a:stretch>
              <a:fillRect/>
            </a:stretch>
          </p:blipFill>
          <p:spPr>
            <a:xfrm>
              <a:off x="864" y="2016"/>
              <a:ext cx="4512" cy="1824"/>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53"/>
                                        </p:tgtEl>
                                        <p:attrNameLst>
                                          <p:attrName>style.visibility</p:attrName>
                                        </p:attrNameLst>
                                      </p:cBhvr>
                                      <p:to>
                                        <p:strVal val="visible"/>
                                      </p:to>
                                    </p:set>
                                    <p:anim calcmode="lin" valueType="num">
                                      <p:cBhvr additive="base">
                                        <p:cTn id="7" dur="500"/>
                                        <p:tgtEl>
                                          <p:spTgt spid="12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72050" y="2343150"/>
            <a:ext cx="2857500" cy="262890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defRPr/>
            </a:pPr>
            <a:endParaRPr lang="en-US" sz="2400"/>
          </a:p>
        </p:txBody>
      </p:sp>
      <p:sp>
        <p:nvSpPr>
          <p:cNvPr id="23556" name="Text Placeholder 2"/>
          <p:cNvSpPr>
            <a:spLocks noGrp="1"/>
          </p:cNvSpPr>
          <p:nvPr>
            <p:ph type="body" sz="half" idx="1"/>
          </p:nvPr>
        </p:nvSpPr>
        <p:spPr>
          <a:xfrm>
            <a:off x="685800" y="2343150"/>
            <a:ext cx="3810000" cy="2628900"/>
          </a:xfrm>
          <a:solidFill>
            <a:srgbClr val="00B0F0"/>
          </a:solidFill>
        </p:spPr>
        <p:txBody>
          <a:bodyPr>
            <a:normAutofit fontScale="92500" lnSpcReduction="10000"/>
          </a:bodyPr>
          <a:lstStyle/>
          <a:p>
            <a:pPr eaLnBrk="1" hangingPunct="1"/>
            <a:r>
              <a:rPr lang="en-US"/>
              <a:t>Say 40% of the class is female.</a:t>
            </a:r>
            <a:endParaRPr lang="en-US"/>
          </a:p>
          <a:p>
            <a:pPr eaLnBrk="1" hangingPunct="1"/>
            <a:r>
              <a:rPr lang="en-US"/>
              <a:t>What is the probability that 6 of the first 10 students walking in will be female?</a:t>
            </a:r>
            <a:endParaRPr lang="en-US"/>
          </a:p>
        </p:txBody>
      </p:sp>
      <p:sp>
        <p:nvSpPr>
          <p:cNvPr id="23557" name="Rectangle 2"/>
          <p:cNvSpPr>
            <a:spLocks noGrp="1" noChangeArrowheads="1"/>
          </p:cNvSpPr>
          <p:nvPr>
            <p:ph type="title"/>
          </p:nvPr>
        </p:nvSpPr>
        <p:spPr>
          <a:xfrm>
            <a:off x="53752" y="257175"/>
            <a:ext cx="9036496" cy="1371600"/>
          </a:xfrm>
        </p:spPr>
        <p:txBody>
          <a:bodyPr>
            <a:normAutofit fontScale="90000"/>
          </a:bodyPr>
          <a:lstStyle/>
          <a:p>
            <a:pPr algn="ctr" eaLnBrk="1" hangingPunct="1"/>
            <a:r>
              <a:rPr lang="en-US" dirty="0"/>
              <a:t> The Binomial Distribution: another example</a:t>
            </a:r>
            <a:endParaRPr lang="en-US" dirty="0"/>
          </a:p>
        </p:txBody>
      </p:sp>
      <p:graphicFrame>
        <p:nvGraphicFramePr>
          <p:cNvPr id="23554" name="Object 2"/>
          <p:cNvGraphicFramePr>
            <a:graphicFrameLocks noChangeAspect="1"/>
          </p:cNvGraphicFramePr>
          <p:nvPr/>
        </p:nvGraphicFramePr>
        <p:xfrm>
          <a:off x="5138737" y="2400300"/>
          <a:ext cx="2690813" cy="2571750"/>
        </p:xfrm>
        <a:graphic>
          <a:graphicData uri="http://schemas.openxmlformats.org/presentationml/2006/ole">
            <mc:AlternateContent xmlns:mc="http://schemas.openxmlformats.org/markup-compatibility/2006">
              <mc:Choice xmlns:v="urn:schemas-microsoft-com:vml" Requires="v">
                <p:oleObj spid="_x0000_s13313" name="Equation" r:id="rId1" imgW="1435100" imgH="1371600" progId="Equation.3">
                  <p:embed/>
                </p:oleObj>
              </mc:Choice>
              <mc:Fallback>
                <p:oleObj name="Equation" r:id="rId1" imgW="1435100" imgH="13716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8737" y="2400300"/>
                        <a:ext cx="2690813" cy="2571750"/>
                      </a:xfrm>
                      <a:prstGeom prst="rect">
                        <a:avLst/>
                      </a:prstGeom>
                      <a:noFill/>
                    </p:spPr>
                  </p:pic>
                </p:oleObj>
              </mc:Fallback>
            </mc:AlternateContent>
          </a:graphicData>
        </a:graphic>
      </p:graphicFrame>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113"/>
          <p:cNvSpPr txBox="1">
            <a:spLocks noGrp="1"/>
          </p:cNvSpPr>
          <p:nvPr>
            <p:ph type="body" idx="1"/>
          </p:nvPr>
        </p:nvSpPr>
        <p:spPr>
          <a:xfrm>
            <a:off x="179512" y="620688"/>
            <a:ext cx="8784976" cy="4686507"/>
          </a:xfrm>
          <a:prstGeom prst="rect">
            <a:avLst/>
          </a:prstGeom>
          <a:noFill/>
          <a:ln>
            <a:noFill/>
          </a:ln>
        </p:spPr>
        <p:txBody>
          <a:bodyPr spcFirstLastPara="1" vert="horz" wrap="square" lIns="58048" tIns="29016" rIns="58048" bIns="29016" anchor="t" anchorCtr="0">
            <a:normAutofit fontScale="92500" lnSpcReduction="20000"/>
          </a:bodyPr>
          <a:lstStyle/>
          <a:p>
            <a:pPr marL="0" indent="0">
              <a:spcBef>
                <a:spcPts val="0"/>
              </a:spcBef>
              <a:buClr>
                <a:srgbClr val="FF0000"/>
              </a:buClr>
              <a:buSzPts val="3200"/>
              <a:buNone/>
            </a:pPr>
            <a:r>
              <a:rPr lang="en-US" b="1" dirty="0">
                <a:solidFill>
                  <a:srgbClr val="FF0000"/>
                </a:solidFill>
              </a:rPr>
              <a:t>Continuous Random Variable</a:t>
            </a:r>
            <a:endParaRPr lang="en-US" b="1" dirty="0">
              <a:solidFill>
                <a:srgbClr val="FF0000"/>
              </a:solidFill>
            </a:endParaRPr>
          </a:p>
          <a:p>
            <a:pPr marL="0" indent="0">
              <a:spcBef>
                <a:spcPts val="0"/>
              </a:spcBef>
              <a:buClr>
                <a:srgbClr val="FF0000"/>
              </a:buClr>
              <a:buSzPts val="3200"/>
              <a:buNone/>
            </a:pPr>
            <a:endParaRPr lang="en-IN" dirty="0"/>
          </a:p>
          <a:p>
            <a:pPr marL="0" indent="0">
              <a:spcBef>
                <a:spcPts val="0"/>
              </a:spcBef>
              <a:buClr>
                <a:srgbClr val="FF0000"/>
              </a:buClr>
              <a:buSzPts val="3200"/>
              <a:buNone/>
            </a:pPr>
            <a:endParaRPr lang="en-IN" dirty="0"/>
          </a:p>
          <a:p>
            <a:pPr marL="0" indent="0">
              <a:spcBef>
                <a:spcPts val="0"/>
              </a:spcBef>
              <a:buClr>
                <a:srgbClr val="FF0000"/>
              </a:buClr>
              <a:buSzPts val="3200"/>
              <a:buNone/>
            </a:pPr>
            <a:endParaRPr dirty="0"/>
          </a:p>
          <a:p>
            <a:pPr marL="217805" indent="-217805">
              <a:spcBef>
                <a:spcPts val="405"/>
              </a:spcBef>
              <a:buClr>
                <a:schemeClr val="dk1"/>
              </a:buClr>
              <a:buSzPts val="3200"/>
              <a:buChar char="•"/>
            </a:pPr>
            <a:r>
              <a:rPr lang="en-US" dirty="0"/>
              <a:t>If the random variable values lies between two certain fixed numbers then it is called continuous random variable. The result can be finite or infinite. </a:t>
            </a:r>
            <a:endParaRPr dirty="0"/>
          </a:p>
          <a:p>
            <a:pPr marL="217805" indent="-217805">
              <a:spcBef>
                <a:spcPts val="405"/>
              </a:spcBef>
              <a:buClr>
                <a:schemeClr val="dk1"/>
              </a:buClr>
              <a:buSzPts val="3200"/>
              <a:buChar char="•"/>
            </a:pPr>
            <a:r>
              <a:rPr lang="en-US" dirty="0"/>
              <a:t>If X is the random value and it’s values lies between a and b then,</a:t>
            </a:r>
            <a:endParaRPr dirty="0"/>
          </a:p>
          <a:p>
            <a:pPr marL="290195" lvl="1" indent="0">
              <a:spcBef>
                <a:spcPts val="355"/>
              </a:spcBef>
              <a:buClr>
                <a:schemeClr val="dk1"/>
              </a:buClr>
              <a:buSzPts val="2800"/>
              <a:buNone/>
            </a:pPr>
            <a:r>
              <a:rPr lang="en-US" dirty="0"/>
              <a:t>	</a:t>
            </a:r>
            <a:r>
              <a:rPr lang="en-US" b="1" dirty="0"/>
              <a:t>It is represented by : a &lt;=  X  &lt;= b</a:t>
            </a:r>
            <a:endParaRPr dirty="0"/>
          </a:p>
          <a:p>
            <a:pPr marL="290195" lvl="1" indent="0">
              <a:spcBef>
                <a:spcPts val="355"/>
              </a:spcBef>
              <a:buClr>
                <a:schemeClr val="dk1"/>
              </a:buClr>
              <a:buSzPts val="2800"/>
              <a:buNone/>
            </a:pPr>
            <a:endParaRPr dirty="0"/>
          </a:p>
          <a:p>
            <a:pPr marL="290195" lvl="1" indent="0">
              <a:spcBef>
                <a:spcPts val="355"/>
              </a:spcBef>
              <a:buClr>
                <a:schemeClr val="dk1"/>
              </a:buClr>
              <a:buSzPts val="2800"/>
              <a:buNone/>
            </a:pPr>
            <a:r>
              <a:rPr lang="en-US" dirty="0"/>
              <a:t>	</a:t>
            </a:r>
            <a:r>
              <a:rPr lang="en-US" dirty="0">
                <a:solidFill>
                  <a:srgbClr val="FF0000"/>
                </a:solidFill>
              </a:rPr>
              <a:t>Example: Temperature, age, weight, height…etc. ranges between specific range.</a:t>
            </a:r>
            <a:endParaRPr dirty="0">
              <a:solidFill>
                <a:srgbClr val="FF0000"/>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7869" y="548680"/>
            <a:ext cx="8448261" cy="5631961"/>
          </a:xfrm>
        </p:spPr>
        <p:txBody>
          <a:bodyPr>
            <a:normAutofit lnSpcReduction="10000"/>
          </a:bodyPr>
          <a:lstStyle/>
          <a:p>
            <a:pPr marL="0" indent="0" algn="ctr">
              <a:buNone/>
            </a:pPr>
            <a:r>
              <a:rPr lang="en-US" sz="2800" b="1" dirty="0">
                <a:solidFill>
                  <a:srgbClr val="FF0000"/>
                </a:solidFill>
                <a:latin typeface="Times New Roman" panose="02020603050405020304" pitchFamily="18" charset="0"/>
                <a:cs typeface="Times New Roman" panose="02020603050405020304" pitchFamily="18" charset="0"/>
              </a:rPr>
              <a:t>Continuous Probability Distributions</a:t>
            </a:r>
            <a:endParaRPr lang="en-US" sz="2800" b="1" dirty="0">
              <a:solidFill>
                <a:srgbClr val="FF0000"/>
              </a:solidFill>
              <a:latin typeface="Times New Roman" panose="02020603050405020304" pitchFamily="18" charset="0"/>
              <a:cs typeface="Times New Roman" panose="02020603050405020304" pitchFamily="18" charset="0"/>
            </a:endParaRPr>
          </a:p>
          <a:p>
            <a:pPr marL="0" indent="0" algn="ctr">
              <a:buNone/>
            </a:pPr>
            <a:endParaRPr lang="en-US" sz="2100" b="1" dirty="0">
              <a:solidFill>
                <a:srgbClr val="FF0000"/>
              </a:solidFill>
              <a:latin typeface="Times New Roman" panose="02020603050405020304" pitchFamily="18" charset="0"/>
              <a:cs typeface="Times New Roman" panose="02020603050405020304" pitchFamily="18" charset="0"/>
            </a:endParaRPr>
          </a:p>
          <a:p>
            <a:pPr marL="0" indent="0" algn="ctr">
              <a:buNone/>
            </a:pPr>
            <a:endParaRPr lang="en-US" sz="2100" b="1" dirty="0">
              <a:solidFill>
                <a:srgbClr val="FF0000"/>
              </a:solidFill>
              <a:latin typeface="Times New Roman" panose="02020603050405020304" pitchFamily="18" charset="0"/>
              <a:cs typeface="Times New Roman" panose="02020603050405020304" pitchFamily="18" charset="0"/>
            </a:endParaRPr>
          </a:p>
          <a:p>
            <a:r>
              <a:rPr lang="en-US" sz="1800" dirty="0">
                <a:solidFill>
                  <a:srgbClr val="FF0000"/>
                </a:solidFill>
                <a:latin typeface="Times New Roman" panose="02020603050405020304" pitchFamily="18" charset="0"/>
                <a:cs typeface="Times New Roman" panose="02020603050405020304" pitchFamily="18" charset="0"/>
              </a:rPr>
              <a:t>When the random variable of interest can take any value in an interval, it is called continuous random variable</a:t>
            </a:r>
            <a:r>
              <a:rPr lang="en-US"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Every continuous random variable has </a:t>
            </a:r>
            <a:r>
              <a:rPr lang="en-US" sz="1800" dirty="0">
                <a:solidFill>
                  <a:srgbClr val="0B5ED7"/>
                </a:solidFill>
                <a:latin typeface="Times New Roman" panose="02020603050405020304" pitchFamily="18" charset="0"/>
                <a:cs typeface="Times New Roman" panose="02020603050405020304" pitchFamily="18" charset="0"/>
              </a:rPr>
              <a:t>an infinite, uncountable number of possible values</a:t>
            </a:r>
            <a:r>
              <a:rPr lang="en-US" sz="1800" dirty="0">
                <a:latin typeface="Times New Roman" panose="02020603050405020304" pitchFamily="18" charset="0"/>
                <a:cs typeface="Times New Roman" panose="02020603050405020304" pitchFamily="18" charset="0"/>
              </a:rPr>
              <a:t> (i.e., any value in an interval). </a:t>
            </a:r>
            <a:endParaRPr lang="en-US" sz="1800" dirty="0">
              <a:latin typeface="Times New Roman" panose="02020603050405020304" pitchFamily="18" charset="0"/>
              <a:cs typeface="Times New Roman" panose="02020603050405020304" pitchFamily="18" charset="0"/>
            </a:endParaRPr>
          </a:p>
          <a:p>
            <a:pPr lvl="1"/>
            <a:endParaRPr lang="en-US" sz="1800" dirty="0">
              <a:latin typeface="Times New Roman" panose="02020603050405020304" pitchFamily="18" charset="0"/>
              <a:cs typeface="Times New Roman" panose="02020603050405020304" pitchFamily="18" charset="0"/>
            </a:endParaRPr>
          </a:p>
          <a:p>
            <a:pPr marL="257175" lvl="1" indent="-257175">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Examples</a:t>
            </a:r>
            <a:r>
              <a:rPr lang="en-US" sz="1800" dirty="0">
                <a:latin typeface="Times New Roman" panose="02020603050405020304" pitchFamily="18" charset="0"/>
                <a:cs typeface="Times New Roman" panose="02020603050405020304" pitchFamily="18" charset="0"/>
              </a:rPr>
              <a:t> Temperature on a given day, Length, height, intensity of light falling on a given region.</a:t>
            </a:r>
            <a:endParaRPr lang="en-US" sz="1800" dirty="0">
              <a:latin typeface="Times New Roman" panose="02020603050405020304" pitchFamily="18" charset="0"/>
              <a:cs typeface="Times New Roman" panose="02020603050405020304" pitchFamily="18" charset="0"/>
            </a:endParaRPr>
          </a:p>
          <a:p>
            <a:r>
              <a:rPr lang="en-US" sz="1800" dirty="0"/>
              <a:t>The length of time it takes a truck driver to go from New York City to Miami.</a:t>
            </a:r>
            <a:endParaRPr lang="en-US" sz="1800" dirty="0"/>
          </a:p>
          <a:p>
            <a:r>
              <a:rPr lang="en-US" sz="1800" dirty="0"/>
              <a:t>The depth of drilling to find oil.</a:t>
            </a:r>
            <a:endParaRPr lang="en-US" sz="1800" dirty="0"/>
          </a:p>
          <a:p>
            <a:r>
              <a:rPr lang="en-US" sz="1800" dirty="0"/>
              <a:t>The weight of a truck in a truck-weighing station.</a:t>
            </a:r>
            <a:endParaRPr lang="en-US" sz="1800" dirty="0"/>
          </a:p>
          <a:p>
            <a:r>
              <a:rPr lang="en-US" sz="1800" dirty="0"/>
              <a:t>The amount of water in a 12-ounce bottle.</a:t>
            </a:r>
            <a:endParaRPr lang="en-US" sz="1800" dirty="0"/>
          </a:p>
          <a:p>
            <a:pPr marL="0" indent="0">
              <a:buNone/>
            </a:pPr>
            <a:r>
              <a:rPr lang="en-US" sz="1800" dirty="0">
                <a:solidFill>
                  <a:srgbClr val="FF0000"/>
                </a:solidFill>
              </a:rPr>
              <a:t>For each of these, if the variable is X, then x&gt;0 and less than some maximum value possible, but it can take on any value within this range</a:t>
            </a:r>
            <a:endParaRPr lang="en-US" sz="1800" dirty="0">
              <a:solidFill>
                <a:srgbClr val="FF0000"/>
              </a:solidFill>
            </a:endParaRPr>
          </a:p>
          <a:p>
            <a:pPr lvl="1"/>
            <a:endParaRPr lang="en-US" sz="1800" dirty="0">
              <a:solidFill>
                <a:srgbClr val="FF0000"/>
              </a:solidFill>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0" y="260648"/>
            <a:ext cx="9144001" cy="6264696"/>
          </a:xfr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115"/>
          <p:cNvSpPr txBox="1">
            <a:spLocks noGrp="1"/>
          </p:cNvSpPr>
          <p:nvPr>
            <p:ph type="body" idx="1"/>
          </p:nvPr>
        </p:nvSpPr>
        <p:spPr>
          <a:xfrm>
            <a:off x="360041" y="1700808"/>
            <a:ext cx="8229600" cy="4069023"/>
          </a:xfrm>
          <a:prstGeom prst="rect">
            <a:avLst/>
          </a:prstGeom>
          <a:blipFill rotWithShape="1">
            <a:blip r:embed="rId1"/>
            <a:stretch>
              <a:fillRect l="-609" t="-758"/>
            </a:stretch>
          </a:blipFill>
          <a:ln>
            <a:noFill/>
          </a:ln>
        </p:spPr>
        <p:txBody>
          <a:bodyPr spcFirstLastPara="1" vert="horz" wrap="square" lIns="58048" tIns="29016" rIns="58048" bIns="29016" anchor="t" anchorCtr="0">
            <a:normAutofit/>
          </a:bodyPr>
          <a:lstStyle/>
          <a:p>
            <a:pPr marL="217805" indent="-217805">
              <a:spcBef>
                <a:spcPts val="0"/>
              </a:spcBef>
              <a:buSzPts val="3200"/>
              <a:buChar char="•"/>
            </a:pPr>
            <a:r>
              <a:rPr lang="en-US"/>
              <a:t> </a:t>
            </a:r>
            <a:endParaRPr lang="en-US"/>
          </a:p>
        </p:txBody>
      </p:sp>
      <p:pic>
        <p:nvPicPr>
          <p:cNvPr id="1279" name="Google Shape;1279;p115"/>
          <p:cNvPicPr preferRelativeResize="0"/>
          <p:nvPr/>
        </p:nvPicPr>
        <p:blipFill rotWithShape="1">
          <a:blip r:embed="rId2"/>
          <a:srcRect/>
          <a:stretch>
            <a:fillRect/>
          </a:stretch>
        </p:blipFill>
        <p:spPr>
          <a:xfrm>
            <a:off x="4211961" y="3611877"/>
            <a:ext cx="4657724" cy="1814286"/>
          </a:xfrm>
          <a:prstGeom prst="rect">
            <a:avLst/>
          </a:prstGeom>
          <a:noFill/>
          <a:ln>
            <a:noFill/>
          </a:ln>
        </p:spPr>
      </p:pic>
      <p:pic>
        <p:nvPicPr>
          <p:cNvPr id="1280" name="Google Shape;1280;p115"/>
          <p:cNvPicPr preferRelativeResize="0"/>
          <p:nvPr/>
        </p:nvPicPr>
        <p:blipFill rotWithShape="1">
          <a:blip r:embed="rId3"/>
          <a:srcRect/>
          <a:stretch>
            <a:fillRect/>
          </a:stretch>
        </p:blipFill>
        <p:spPr>
          <a:xfrm>
            <a:off x="554359" y="3575219"/>
            <a:ext cx="3657600" cy="1832429"/>
          </a:xfrm>
          <a:prstGeom prst="rect">
            <a:avLst/>
          </a:prstGeom>
          <a:noFill/>
          <a:ln>
            <a:noFill/>
          </a:ln>
        </p:spPr>
      </p:pic>
      <p:sp>
        <p:nvSpPr>
          <p:cNvPr id="1281" name="Google Shape;1281;p115"/>
          <p:cNvSpPr txBox="1"/>
          <p:nvPr/>
        </p:nvSpPr>
        <p:spPr>
          <a:xfrm>
            <a:off x="823012" y="2971807"/>
            <a:ext cx="1560147" cy="333099"/>
          </a:xfrm>
          <a:prstGeom prst="rect">
            <a:avLst/>
          </a:prstGeom>
          <a:blipFill rotWithShape="1">
            <a:blip r:embed="rId4"/>
            <a:stretch>
              <a:fillRect t="-10461" r="-4462" b="-32554"/>
            </a:stretch>
          </a:blipFill>
          <a:ln>
            <a:noFill/>
          </a:ln>
        </p:spPr>
        <p:txBody>
          <a:bodyPr spcFirstLastPara="1" wrap="square" lIns="58048" tIns="29016" rIns="58048" bIns="29016" anchor="t" anchorCtr="0">
            <a:noAutofit/>
          </a:bodyPr>
          <a:lstStyle/>
          <a:p>
            <a:pPr>
              <a:spcBef>
                <a:spcPts val="0"/>
              </a:spcBef>
              <a:spcAft>
                <a:spcPts val="0"/>
              </a:spcAft>
              <a:buClr>
                <a:srgbClr val="000000"/>
              </a:buClr>
              <a:buSzPts val="1800"/>
            </a:pPr>
            <a:r>
              <a:rPr lang="en-US" sz="1145">
                <a:solidFill>
                  <a:srgbClr val="000000"/>
                </a:solidFill>
                <a:latin typeface="Calibri" panose="020F0502020204030204"/>
                <a:ea typeface="Calibri" panose="020F0502020204030204"/>
                <a:cs typeface="Calibri" panose="020F0502020204030204"/>
                <a:sym typeface="Calibri" panose="020F0502020204030204"/>
              </a:rPr>
              <a:t> </a:t>
            </a:r>
            <a:endParaRPr sz="89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16"/>
          <p:cNvSpPr txBox="1"/>
          <p:nvPr/>
        </p:nvSpPr>
        <p:spPr>
          <a:xfrm>
            <a:off x="193159" y="1699120"/>
            <a:ext cx="8757681" cy="3459759"/>
          </a:xfrm>
          <a:prstGeom prst="rect">
            <a:avLst/>
          </a:prstGeom>
          <a:blipFill rotWithShape="1">
            <a:blip r:embed="rId1"/>
            <a:stretch>
              <a:fillRect l="-705" t="-4359" b="-1564"/>
            </a:stretch>
          </a:blipFill>
          <a:ln>
            <a:noFill/>
          </a:ln>
        </p:spPr>
        <p:txBody>
          <a:bodyPr spcFirstLastPara="1" wrap="square" lIns="58048" tIns="29016" rIns="58048" bIns="29016" anchor="t" anchorCtr="0">
            <a:noAutofit/>
          </a:bodyPr>
          <a:lstStyle/>
          <a:p>
            <a:pPr>
              <a:spcBef>
                <a:spcPts val="0"/>
              </a:spcBef>
              <a:spcAft>
                <a:spcPts val="0"/>
              </a:spcAft>
              <a:buClr>
                <a:srgbClr val="000000"/>
              </a:buClr>
              <a:buSzPts val="1800"/>
            </a:pPr>
            <a:r>
              <a:rPr lang="en-US" sz="1145">
                <a:solidFill>
                  <a:srgbClr val="000000"/>
                </a:solidFill>
                <a:latin typeface="Calibri" panose="020F0502020204030204"/>
                <a:ea typeface="Calibri" panose="020F0502020204030204"/>
                <a:cs typeface="Calibri" panose="020F0502020204030204"/>
                <a:sym typeface="Calibri" panose="020F0502020204030204"/>
              </a:rPr>
              <a:t> </a:t>
            </a:r>
            <a:endParaRPr sz="890">
              <a:solidFill>
                <a:srgbClr val="000000"/>
              </a:solidFill>
              <a:latin typeface="Arial" panose="020B0604020202020204"/>
              <a:ea typeface="Arial" panose="020B0604020202020204"/>
              <a:cs typeface="Arial" panose="020B0604020202020204"/>
              <a:sym typeface="Arial" panose="020B0604020202020204"/>
            </a:endParaRPr>
          </a:p>
        </p:txBody>
      </p:sp>
      <p:pic>
        <p:nvPicPr>
          <p:cNvPr id="1287" name="Google Shape;1287;p116"/>
          <p:cNvPicPr preferRelativeResize="0"/>
          <p:nvPr/>
        </p:nvPicPr>
        <p:blipFill rotWithShape="1">
          <a:blip r:embed="rId2"/>
          <a:srcRect/>
          <a:stretch>
            <a:fillRect/>
          </a:stretch>
        </p:blipFill>
        <p:spPr>
          <a:xfrm>
            <a:off x="5394949" y="2809142"/>
            <a:ext cx="3229779" cy="133379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1996" y="1526076"/>
            <a:ext cx="8344460" cy="4806534"/>
          </a:xfrm>
        </p:spPr>
        <p:txBody>
          <a:bodyPr>
            <a:normAutofit/>
          </a:bodyPr>
          <a:lstStyle/>
          <a:p>
            <a:r>
              <a:rPr lang="en-US" sz="2000" dirty="0">
                <a:latin typeface="Times New Roman" panose="02020603050405020304" pitchFamily="18" charset="0"/>
                <a:cs typeface="Times New Roman" panose="02020603050405020304" pitchFamily="18" charset="0"/>
              </a:rPr>
              <a:t>Continuous random variable differs from discrete random variable. </a:t>
            </a:r>
            <a:r>
              <a:rPr lang="en-US" sz="2000" dirty="0">
                <a:solidFill>
                  <a:srgbClr val="FF0000"/>
                </a:solidFill>
                <a:latin typeface="Times New Roman" panose="02020603050405020304" pitchFamily="18" charset="0"/>
                <a:cs typeface="Times New Roman" panose="02020603050405020304" pitchFamily="18" charset="0"/>
              </a:rPr>
              <a:t>Discrete random variables can take on only a finite number of values or at most a countable infinity of values. </a:t>
            </a:r>
            <a:endParaRPr lang="en-US" sz="2000" dirty="0">
              <a:solidFill>
                <a:srgbClr val="FF0000"/>
              </a:solidFill>
              <a:latin typeface="Times New Roman" panose="02020603050405020304" pitchFamily="18" charset="0"/>
              <a:cs typeface="Times New Roman" panose="02020603050405020304" pitchFamily="18" charset="0"/>
            </a:endParaRPr>
          </a:p>
          <a:p>
            <a:endParaRPr lang="en-US" sz="2000" dirty="0">
              <a:solidFill>
                <a:srgbClr val="FF0000"/>
              </a:solidFill>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 continuous random variable is described by </a:t>
            </a:r>
            <a:r>
              <a:rPr lang="en-US" sz="2000" dirty="0">
                <a:solidFill>
                  <a:srgbClr val="FF0000"/>
                </a:solidFill>
                <a:latin typeface="Times New Roman" panose="02020603050405020304" pitchFamily="18" charset="0"/>
                <a:cs typeface="Times New Roman" panose="02020603050405020304" pitchFamily="18" charset="0"/>
              </a:rPr>
              <a:t>Probability density function. This function is used to obtain the probability that the value of a continuous random variable is in the given interval. </a:t>
            </a:r>
            <a:endParaRPr lang="en-US" sz="2000" dirty="0">
              <a:solidFill>
                <a:srgbClr val="FF0000"/>
              </a:solidFill>
              <a:latin typeface="Times New Roman" panose="02020603050405020304" pitchFamily="18" charset="0"/>
              <a:cs typeface="Times New Roman" panose="02020603050405020304" pitchFamily="18" charset="0"/>
            </a:endParaRPr>
          </a:p>
          <a:p>
            <a:endParaRPr lang="en-US" sz="1800" dirty="0"/>
          </a:p>
          <a:p>
            <a:endParaRPr lang="en-IN" sz="1800" dirty="0"/>
          </a:p>
        </p:txBody>
      </p:sp>
      <p:pic>
        <p:nvPicPr>
          <p:cNvPr id="491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08567" y="3662139"/>
            <a:ext cx="3493294"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854360"/>
            <a:ext cx="2743200" cy="2164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Uniform Distribution</a:t>
            </a:r>
            <a:endParaRPr lang="en-IN" dirty="0"/>
          </a:p>
        </p:txBody>
      </p:sp>
      <p:sp>
        <p:nvSpPr>
          <p:cNvPr id="3" name="Content Placeholder 2"/>
          <p:cNvSpPr>
            <a:spLocks noGrp="1"/>
          </p:cNvSpPr>
          <p:nvPr>
            <p:ph idx="1"/>
          </p:nvPr>
        </p:nvSpPr>
        <p:spPr/>
        <p:txBody>
          <a:bodyPr/>
          <a:lstStyle/>
          <a:p>
            <a:r>
              <a:rPr lang="en-US" dirty="0"/>
              <a:t>For Uniform distribution, f(x) is constant over the possible value of x.</a:t>
            </a:r>
            <a:endParaRPr lang="en-US" dirty="0"/>
          </a:p>
          <a:p>
            <a:r>
              <a:rPr lang="en-US" dirty="0"/>
              <a:t>Area looks like a rectangle.</a:t>
            </a:r>
            <a:endParaRPr lang="en-US" dirty="0"/>
          </a:p>
          <a:p>
            <a:r>
              <a:rPr lang="en-US" dirty="0"/>
              <a:t>For the area in continuous distribution we need to do integration of the function.</a:t>
            </a:r>
            <a:endParaRPr lang="en-US" dirty="0"/>
          </a:p>
          <a:p>
            <a:r>
              <a:rPr lang="en-US" dirty="0"/>
              <a:t>However in this case it is the area of rectangle.</a:t>
            </a:r>
            <a:endParaRPr lang="en-US" dirty="0"/>
          </a:p>
          <a:p>
            <a:r>
              <a:rPr lang="en-US" dirty="0"/>
              <a:t>Example to time taken to wash the cloths in a washing machine. (for a standard condition)</a:t>
            </a:r>
            <a:endParaRPr lang="en-IN"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Slide Number Placeholder 2"/>
          <p:cNvSpPr>
            <a:spLocks noGrp="1"/>
          </p:cNvSpPr>
          <p:nvPr>
            <p:ph type="sldNum" sz="quarter" idx="12"/>
          </p:nvPr>
        </p:nvSpPr>
        <p:spPr/>
        <p:txBody>
          <a:bodyPr>
            <a:normAutofit fontScale="85000" lnSpcReduction="20000"/>
          </a:bodyPr>
          <a:lstStyle/>
          <a:p>
            <a:fld id="{DC4B51A6-28A7-47F6-AE2C-F4B123EFE551}" type="slidenum">
              <a:rPr lang="tr-TR" smtClean="0"/>
            </a:fld>
            <a:endParaRPr lang="tr-TR"/>
          </a:p>
        </p:txBody>
      </p:sp>
      <p:sp>
        <p:nvSpPr>
          <p:cNvPr id="4" name="Google Shape;1294;p117"/>
          <p:cNvSpPr/>
          <p:nvPr/>
        </p:nvSpPr>
        <p:spPr>
          <a:xfrm>
            <a:off x="179512" y="1772816"/>
            <a:ext cx="8712968" cy="2016225"/>
          </a:xfrm>
          <a:prstGeom prst="rect">
            <a:avLst/>
          </a:prstGeom>
          <a:blipFill rotWithShape="1">
            <a:blip r:embed="rId1"/>
            <a:stretch>
              <a:fillRect l="-903" t="-2904" r="-359" b="-23675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dirty="0">
                <a:solidFill>
                  <a:srgbClr val="000000"/>
                </a:solidFill>
                <a:latin typeface="Calibri" panose="020F0502020204030204"/>
                <a:ea typeface="Calibri" panose="020F0502020204030204"/>
                <a:cs typeface="Calibri" panose="020F0502020204030204"/>
                <a:sym typeface="Calibri" panose="020F0502020204030204"/>
              </a:rPr>
              <a:t> </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5" name="Google Shape;1295;p117"/>
          <p:cNvPicPr preferRelativeResize="0"/>
          <p:nvPr/>
        </p:nvPicPr>
        <p:blipFill rotWithShape="1">
          <a:blip r:embed="rId2"/>
          <a:srcRect/>
          <a:stretch>
            <a:fillRect/>
          </a:stretch>
        </p:blipFill>
        <p:spPr>
          <a:xfrm>
            <a:off x="533400" y="4342658"/>
            <a:ext cx="3995836" cy="1008112"/>
          </a:xfrm>
          <a:prstGeom prst="rect">
            <a:avLst/>
          </a:prstGeom>
          <a:noFill/>
          <a:ln>
            <a:noFill/>
          </a:ln>
        </p:spPr>
      </p:pic>
      <p:pic>
        <p:nvPicPr>
          <p:cNvPr id="6" name="Google Shape;1293;p117"/>
          <p:cNvPicPr preferRelativeResize="0"/>
          <p:nvPr/>
        </p:nvPicPr>
        <p:blipFill rotWithShape="1">
          <a:blip r:embed="rId3"/>
          <a:srcRect/>
          <a:stretch>
            <a:fillRect/>
          </a:stretch>
        </p:blipFill>
        <p:spPr>
          <a:xfrm>
            <a:off x="5508104" y="4045160"/>
            <a:ext cx="2664296" cy="1688096"/>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740316"/>
            <a:ext cx="8637104" cy="5076564"/>
          </a:xfrm>
        </p:spPr>
        <p:txBody>
          <a:bodyPr>
            <a:noAutofit/>
          </a:bodyPr>
          <a:lstStyle/>
          <a:p>
            <a:pPr marL="0" indent="0" algn="just">
              <a:buNone/>
            </a:pPr>
            <a:r>
              <a:rPr lang="en-US" sz="2800" b="1" dirty="0">
                <a:solidFill>
                  <a:srgbClr val="FF0000"/>
                </a:solidFill>
              </a:rPr>
              <a:t>NORMAL DISTRIBUTION </a:t>
            </a:r>
            <a:endParaRPr lang="en-US" sz="2800" b="1" dirty="0">
              <a:solidFill>
                <a:srgbClr val="FF0000"/>
              </a:solidFill>
            </a:endParaRPr>
          </a:p>
          <a:p>
            <a:pPr marL="0" indent="0" algn="just">
              <a:buNone/>
            </a:pPr>
            <a:endParaRPr lang="en-US" sz="18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a:t>
            </a:r>
            <a:r>
              <a:rPr lang="en-US" sz="2400" dirty="0">
                <a:solidFill>
                  <a:srgbClr val="FF0000"/>
                </a:solidFill>
                <a:latin typeface="Times New Roman" panose="02020603050405020304" pitchFamily="18" charset="0"/>
                <a:cs typeface="Times New Roman" panose="02020603050405020304" pitchFamily="18" charset="0"/>
              </a:rPr>
              <a:t>most often used continuous probability distribution is the normal distribution; it is also known as Gaussian distribution.</a:t>
            </a:r>
            <a:endParaRPr lang="en-US" sz="2400" dirty="0">
              <a:solidFill>
                <a:srgbClr val="FF0000"/>
              </a:solidFill>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Its graph called the </a:t>
            </a:r>
            <a:r>
              <a:rPr lang="en-US" sz="2400" dirty="0">
                <a:solidFill>
                  <a:srgbClr val="FF0000"/>
                </a:solidFill>
                <a:latin typeface="Times New Roman" panose="02020603050405020304" pitchFamily="18" charset="0"/>
                <a:cs typeface="Times New Roman" panose="02020603050405020304" pitchFamily="18" charset="0"/>
              </a:rPr>
              <a:t>normal curve is the bell-shaped curve.</a:t>
            </a:r>
            <a:endParaRPr lang="en-US" sz="2400" dirty="0">
              <a:solidFill>
                <a:srgbClr val="FF0000"/>
              </a:solidFill>
              <a:latin typeface="Times New Roman" panose="02020603050405020304" pitchFamily="18" charset="0"/>
              <a:cs typeface="Times New Roman" panose="02020603050405020304" pitchFamily="18" charset="0"/>
            </a:endParaRPr>
          </a:p>
          <a:p>
            <a:pPr marL="0" indent="0" algn="just">
              <a:buNone/>
            </a:pPr>
            <a:endParaRPr lang="en-US" sz="2400" dirty="0">
              <a:solidFill>
                <a:srgbClr val="FF0000"/>
              </a:solidFill>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Such a curve approximately describes many phenomenon occur in nature, industry and research.</a:t>
            </a:r>
            <a:endParaRPr lang="en-US" sz="2400" dirty="0">
              <a:latin typeface="Times New Roman" panose="02020603050405020304" pitchFamily="18" charset="0"/>
              <a:cs typeface="Times New Roman" panose="02020603050405020304" pitchFamily="18" charset="0"/>
            </a:endParaRPr>
          </a:p>
          <a:p>
            <a:pPr lvl="1" algn="just"/>
            <a:r>
              <a:rPr lang="en-US" sz="2400" dirty="0">
                <a:latin typeface="Times New Roman" panose="02020603050405020304" pitchFamily="18" charset="0"/>
                <a:cs typeface="Times New Roman" panose="02020603050405020304" pitchFamily="18" charset="0"/>
              </a:rPr>
              <a:t>Physical measurement in areas such as meteorological experiments, rainfall studies and measurement of manufacturing parts are often more than adequately explained with normal distribution.</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119"/>
          <p:cNvSpPr txBox="1">
            <a:spLocks noGrp="1"/>
          </p:cNvSpPr>
          <p:nvPr>
            <p:ph type="body" idx="1"/>
          </p:nvPr>
        </p:nvSpPr>
        <p:spPr>
          <a:xfrm>
            <a:off x="395536" y="764704"/>
            <a:ext cx="8229600" cy="4069023"/>
          </a:xfrm>
          <a:prstGeom prst="rect">
            <a:avLst/>
          </a:prstGeom>
          <a:noFill/>
          <a:ln>
            <a:noFill/>
          </a:ln>
        </p:spPr>
        <p:txBody>
          <a:bodyPr spcFirstLastPara="1" vert="horz" wrap="square" lIns="58048" tIns="29016" rIns="58048" bIns="29016" anchor="t" anchorCtr="0">
            <a:normAutofit fontScale="92500" lnSpcReduction="20000"/>
          </a:bodyPr>
          <a:lstStyle/>
          <a:p>
            <a:pPr marL="0" indent="0">
              <a:spcBef>
                <a:spcPts val="0"/>
              </a:spcBef>
              <a:buClr>
                <a:srgbClr val="FF0000"/>
              </a:buClr>
              <a:buSzPts val="2400"/>
              <a:buNone/>
            </a:pPr>
            <a:r>
              <a:rPr lang="en-US" sz="1800" b="1" dirty="0">
                <a:solidFill>
                  <a:srgbClr val="FF0000"/>
                </a:solidFill>
              </a:rPr>
              <a:t> </a:t>
            </a:r>
            <a:r>
              <a:rPr lang="en-US" sz="2800" b="1" dirty="0">
                <a:solidFill>
                  <a:srgbClr val="FF0000"/>
                </a:solidFill>
              </a:rPr>
              <a:t>NORMAL DISTRIBUTION </a:t>
            </a:r>
            <a:endParaRPr lang="en-US" sz="2800" b="1" dirty="0">
              <a:solidFill>
                <a:srgbClr val="FF0000"/>
              </a:solidFill>
            </a:endParaRPr>
          </a:p>
          <a:p>
            <a:pPr marL="0" indent="0">
              <a:spcBef>
                <a:spcPts val="0"/>
              </a:spcBef>
              <a:buClr>
                <a:srgbClr val="FF0000"/>
              </a:buClr>
              <a:buSzPts val="2400"/>
              <a:buNone/>
            </a:pPr>
            <a:endParaRPr lang="en-US" sz="2800" b="1" dirty="0">
              <a:solidFill>
                <a:srgbClr val="FF0000"/>
              </a:solidFill>
            </a:endParaRPr>
          </a:p>
          <a:p>
            <a:pPr marL="0" indent="0">
              <a:spcBef>
                <a:spcPts val="0"/>
              </a:spcBef>
              <a:buClr>
                <a:srgbClr val="FF0000"/>
              </a:buClr>
              <a:buSzPts val="2400"/>
              <a:buNone/>
            </a:pPr>
            <a:endParaRPr lang="en-US" sz="1525" b="1" dirty="0">
              <a:solidFill>
                <a:srgbClr val="FF0000"/>
              </a:solidFill>
            </a:endParaRPr>
          </a:p>
          <a:p>
            <a:pPr marL="0" indent="0">
              <a:spcBef>
                <a:spcPts val="0"/>
              </a:spcBef>
              <a:buClr>
                <a:srgbClr val="FF0000"/>
              </a:buClr>
              <a:buSzPts val="2400"/>
              <a:buNone/>
            </a:pPr>
            <a:endParaRPr lang="en-US" sz="1525" b="1" dirty="0">
              <a:solidFill>
                <a:srgbClr val="FF0000"/>
              </a:solidFill>
            </a:endParaRPr>
          </a:p>
          <a:p>
            <a:pPr marL="0" indent="0">
              <a:spcBef>
                <a:spcPts val="0"/>
              </a:spcBef>
              <a:buClr>
                <a:srgbClr val="FF0000"/>
              </a:buClr>
              <a:buSzPts val="2400"/>
              <a:buNone/>
            </a:pPr>
            <a:endParaRPr sz="2400" b="1" dirty="0">
              <a:solidFill>
                <a:srgbClr val="FF0000"/>
              </a:solidFill>
            </a:endParaRPr>
          </a:p>
          <a:p>
            <a:pPr marL="0" indent="0">
              <a:spcBef>
                <a:spcPts val="305"/>
              </a:spcBef>
              <a:buClr>
                <a:schemeClr val="dk1"/>
              </a:buClr>
              <a:buSzPts val="2400"/>
              <a:buNone/>
            </a:pPr>
            <a:r>
              <a:rPr lang="en-US" sz="2400" dirty="0"/>
              <a:t>The normal (or Gaussian) distribution, is a very commonly used (occurring) function in the fields of probability theory, and has wide applications in the fields of: </a:t>
            </a:r>
            <a:endParaRPr sz="2400" dirty="0"/>
          </a:p>
          <a:p>
            <a:pPr marL="217805" indent="-217805">
              <a:spcBef>
                <a:spcPts val="305"/>
              </a:spcBef>
              <a:buClr>
                <a:schemeClr val="dk1"/>
              </a:buClr>
              <a:buSzPts val="2400"/>
              <a:buFont typeface="Calibri" panose="020F0502020204030204"/>
              <a:buChar char="-"/>
            </a:pPr>
            <a:r>
              <a:rPr lang="en-US" sz="2400" dirty="0"/>
              <a:t>Pattern Recognition;</a:t>
            </a:r>
            <a:endParaRPr sz="2400" dirty="0"/>
          </a:p>
          <a:p>
            <a:pPr marL="217805" indent="-217805">
              <a:spcBef>
                <a:spcPts val="305"/>
              </a:spcBef>
              <a:buClr>
                <a:schemeClr val="dk1"/>
              </a:buClr>
              <a:buSzPts val="2400"/>
              <a:buFont typeface="Calibri" panose="020F0502020204030204"/>
              <a:buChar char="-"/>
            </a:pPr>
            <a:r>
              <a:rPr lang="en-US" sz="2400" dirty="0"/>
              <a:t>Machine Learning; </a:t>
            </a:r>
            <a:endParaRPr sz="2400" dirty="0"/>
          </a:p>
          <a:p>
            <a:pPr marL="217805" indent="-217805">
              <a:spcBef>
                <a:spcPts val="305"/>
              </a:spcBef>
              <a:buClr>
                <a:schemeClr val="dk1"/>
              </a:buClr>
              <a:buSzPts val="2400"/>
              <a:buFont typeface="Calibri" panose="020F0502020204030204"/>
              <a:buChar char="-"/>
            </a:pPr>
            <a:r>
              <a:rPr lang="en-US" sz="2400" dirty="0"/>
              <a:t>Artificial Neural Networks and Soft computing; </a:t>
            </a:r>
            <a:endParaRPr sz="2400" dirty="0"/>
          </a:p>
          <a:p>
            <a:pPr marL="217805" indent="-217805">
              <a:spcBef>
                <a:spcPts val="305"/>
              </a:spcBef>
              <a:buClr>
                <a:schemeClr val="dk1"/>
              </a:buClr>
              <a:buSzPts val="2400"/>
              <a:buFont typeface="Calibri" panose="020F0502020204030204"/>
              <a:buChar char="-"/>
            </a:pPr>
            <a:r>
              <a:rPr lang="en-US" sz="2400" dirty="0"/>
              <a:t>Digital Signal (image, sound , video etc.) processing </a:t>
            </a:r>
            <a:endParaRPr sz="2400" dirty="0"/>
          </a:p>
          <a:p>
            <a:pPr marL="217805" indent="-217805">
              <a:spcBef>
                <a:spcPts val="305"/>
              </a:spcBef>
              <a:buClr>
                <a:schemeClr val="dk1"/>
              </a:buClr>
              <a:buSzPts val="2400"/>
              <a:buFont typeface="Calibri" panose="020F0502020204030204"/>
              <a:buChar char="-"/>
            </a:pPr>
            <a:r>
              <a:rPr lang="en-US" sz="2400" dirty="0"/>
              <a:t> Vibrations, Graphics etc.</a:t>
            </a:r>
            <a:endParaRPr sz="2400"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105" y="1518312"/>
            <a:ext cx="8694896" cy="286617"/>
          </a:xfrm>
          <a:prstGeom prst="rect">
            <a:avLst/>
          </a:prstGeom>
        </p:spPr>
        <p:txBody>
          <a:bodyPr vert="horz" wrap="square" lIns="0" tIns="9525" rIns="0" bIns="0" rtlCol="0" anchor="ctr">
            <a:spAutoFit/>
          </a:bodyPr>
          <a:lstStyle/>
          <a:p>
            <a:pPr marL="9525">
              <a:spcBef>
                <a:spcPts val="75"/>
              </a:spcBef>
            </a:pPr>
            <a:r>
              <a:rPr sz="1800" spc="-4" dirty="0"/>
              <a:t>The</a:t>
            </a:r>
            <a:r>
              <a:rPr sz="1800" spc="8" dirty="0"/>
              <a:t> </a:t>
            </a:r>
            <a:r>
              <a:rPr sz="1800" spc="-8" dirty="0"/>
              <a:t>probability</a:t>
            </a:r>
            <a:r>
              <a:rPr sz="1800" spc="4" dirty="0"/>
              <a:t> </a:t>
            </a:r>
            <a:r>
              <a:rPr sz="1800" spc="-4" dirty="0"/>
              <a:t>distribution</a:t>
            </a:r>
            <a:r>
              <a:rPr sz="1800" spc="-8" dirty="0"/>
              <a:t> </a:t>
            </a:r>
            <a:r>
              <a:rPr sz="1800" spc="-4" dirty="0"/>
              <a:t>of</a:t>
            </a:r>
            <a:r>
              <a:rPr sz="1800" spc="8" dirty="0"/>
              <a:t> </a:t>
            </a:r>
            <a:r>
              <a:rPr sz="1800" dirty="0"/>
              <a:t>the</a:t>
            </a:r>
            <a:r>
              <a:rPr sz="1800" spc="-4" dirty="0"/>
              <a:t> normal </a:t>
            </a:r>
            <a:r>
              <a:rPr sz="1800" spc="-8" dirty="0"/>
              <a:t>variable</a:t>
            </a:r>
            <a:r>
              <a:rPr sz="1800" spc="8" dirty="0"/>
              <a:t> </a:t>
            </a:r>
            <a:r>
              <a:rPr sz="1800" spc="-4" dirty="0"/>
              <a:t>depends</a:t>
            </a:r>
            <a:r>
              <a:rPr sz="1800" spc="11" dirty="0"/>
              <a:t> </a:t>
            </a:r>
            <a:r>
              <a:rPr sz="1800" spc="-4" dirty="0"/>
              <a:t>upon </a:t>
            </a:r>
            <a:r>
              <a:rPr sz="1800" dirty="0"/>
              <a:t>the </a:t>
            </a:r>
            <a:r>
              <a:rPr sz="1800" spc="-8" dirty="0"/>
              <a:t>two</a:t>
            </a:r>
            <a:r>
              <a:rPr sz="1800" spc="-4" dirty="0"/>
              <a:t> </a:t>
            </a:r>
            <a:r>
              <a:rPr sz="1800" spc="-11" dirty="0"/>
              <a:t>parameters</a:t>
            </a:r>
            <a:r>
              <a:rPr sz="1800" spc="-23" dirty="0"/>
              <a:t> </a:t>
            </a:r>
            <a:r>
              <a:rPr sz="1800" dirty="0">
                <a:latin typeface="Cambria Math" panose="02040503050406030204"/>
                <a:cs typeface="Cambria Math" panose="02040503050406030204"/>
              </a:rPr>
              <a:t>𝜇</a:t>
            </a:r>
            <a:r>
              <a:rPr sz="1800" spc="56" dirty="0">
                <a:latin typeface="Cambria Math" panose="02040503050406030204"/>
                <a:cs typeface="Cambria Math" panose="02040503050406030204"/>
              </a:rPr>
              <a:t> </a:t>
            </a:r>
            <a:r>
              <a:rPr sz="1800" dirty="0"/>
              <a:t>and </a:t>
            </a:r>
            <a:r>
              <a:rPr sz="1800" dirty="0">
                <a:latin typeface="Cambria Math" panose="02040503050406030204"/>
                <a:cs typeface="Cambria Math" panose="02040503050406030204"/>
              </a:rPr>
              <a:t>𝜎</a:t>
            </a:r>
            <a:endParaRPr sz="1800" dirty="0">
              <a:latin typeface="Cambria Math" panose="02040503050406030204"/>
              <a:cs typeface="Cambria Math" panose="02040503050406030204"/>
            </a:endParaRPr>
          </a:p>
        </p:txBody>
      </p:sp>
      <p:sp>
        <p:nvSpPr>
          <p:cNvPr id="3" name="object 3"/>
          <p:cNvSpPr txBox="1"/>
          <p:nvPr/>
        </p:nvSpPr>
        <p:spPr>
          <a:xfrm>
            <a:off x="198273" y="1814801"/>
            <a:ext cx="7171849" cy="4362252"/>
          </a:xfrm>
          <a:prstGeom prst="rect">
            <a:avLst/>
          </a:prstGeom>
        </p:spPr>
        <p:txBody>
          <a:bodyPr vert="horz" wrap="square" lIns="0" tIns="64294" rIns="0" bIns="0" rtlCol="0">
            <a:spAutoFit/>
          </a:bodyPr>
          <a:lstStyle/>
          <a:p>
            <a:pPr marL="262890" indent="-205740">
              <a:spcBef>
                <a:spcPts val="505"/>
              </a:spcBef>
              <a:buClr>
                <a:srgbClr val="9BBA58"/>
              </a:buClr>
              <a:buSzPct val="94000"/>
              <a:buFont typeface="Arial MT"/>
              <a:buChar char="–"/>
              <a:tabLst>
                <a:tab pos="262890" algn="l"/>
              </a:tabLst>
            </a:pPr>
            <a:r>
              <a:rPr sz="1800" b="1" spc="-4" dirty="0">
                <a:solidFill>
                  <a:srgbClr val="FF0000"/>
                </a:solidFill>
                <a:latin typeface="Times New Roman" panose="02020603050405020304"/>
                <a:cs typeface="Times New Roman" panose="02020603050405020304"/>
              </a:rPr>
              <a:t>The </a:t>
            </a:r>
            <a:r>
              <a:rPr sz="1800" b="1" dirty="0">
                <a:solidFill>
                  <a:srgbClr val="FF0000"/>
                </a:solidFill>
                <a:latin typeface="Times New Roman" panose="02020603050405020304"/>
                <a:cs typeface="Times New Roman" panose="02020603050405020304"/>
              </a:rPr>
              <a:t>parameter</a:t>
            </a:r>
            <a:r>
              <a:rPr sz="1800" b="1" spc="-34" dirty="0">
                <a:solidFill>
                  <a:srgbClr val="FF0000"/>
                </a:solidFill>
                <a:latin typeface="Times New Roman" panose="02020603050405020304"/>
                <a:cs typeface="Times New Roman" panose="02020603050405020304"/>
              </a:rPr>
              <a:t> </a:t>
            </a:r>
            <a:r>
              <a:rPr sz="1800" b="1" dirty="0">
                <a:solidFill>
                  <a:srgbClr val="FF0000"/>
                </a:solidFill>
                <a:latin typeface="Times New Roman" panose="02020603050405020304"/>
                <a:cs typeface="Times New Roman" panose="02020603050405020304"/>
              </a:rPr>
              <a:t>μ</a:t>
            </a:r>
            <a:r>
              <a:rPr sz="1800" b="1" spc="-4" dirty="0">
                <a:solidFill>
                  <a:srgbClr val="FF0000"/>
                </a:solidFill>
                <a:latin typeface="Times New Roman" panose="02020603050405020304"/>
                <a:cs typeface="Times New Roman" panose="02020603050405020304"/>
              </a:rPr>
              <a:t> </a:t>
            </a:r>
            <a:r>
              <a:rPr sz="1800" b="1" dirty="0">
                <a:solidFill>
                  <a:srgbClr val="FF0000"/>
                </a:solidFill>
                <a:latin typeface="Times New Roman" panose="02020603050405020304"/>
                <a:cs typeface="Times New Roman" panose="02020603050405020304"/>
              </a:rPr>
              <a:t>is called</a:t>
            </a:r>
            <a:r>
              <a:rPr sz="1800" b="1" spc="-23" dirty="0">
                <a:solidFill>
                  <a:srgbClr val="FF0000"/>
                </a:solidFill>
                <a:latin typeface="Times New Roman" panose="02020603050405020304"/>
                <a:cs typeface="Times New Roman" panose="02020603050405020304"/>
              </a:rPr>
              <a:t> </a:t>
            </a:r>
            <a:r>
              <a:rPr sz="1800" b="1" spc="-4" dirty="0">
                <a:solidFill>
                  <a:srgbClr val="FF0000"/>
                </a:solidFill>
                <a:latin typeface="Times New Roman" panose="02020603050405020304"/>
                <a:cs typeface="Times New Roman" panose="02020603050405020304"/>
              </a:rPr>
              <a:t>the mean</a:t>
            </a:r>
            <a:r>
              <a:rPr sz="1800" b="1" dirty="0">
                <a:solidFill>
                  <a:srgbClr val="FF0000"/>
                </a:solidFill>
                <a:latin typeface="Times New Roman" panose="02020603050405020304"/>
                <a:cs typeface="Times New Roman" panose="02020603050405020304"/>
              </a:rPr>
              <a:t> or</a:t>
            </a:r>
            <a:r>
              <a:rPr sz="1800" b="1" spc="-38" dirty="0">
                <a:solidFill>
                  <a:srgbClr val="FF0000"/>
                </a:solidFill>
                <a:latin typeface="Times New Roman" panose="02020603050405020304"/>
                <a:cs typeface="Times New Roman" panose="02020603050405020304"/>
              </a:rPr>
              <a:t> </a:t>
            </a:r>
            <a:r>
              <a:rPr sz="1800" b="1" dirty="0">
                <a:solidFill>
                  <a:srgbClr val="FF0000"/>
                </a:solidFill>
                <a:latin typeface="Times New Roman" panose="02020603050405020304"/>
                <a:cs typeface="Times New Roman" panose="02020603050405020304"/>
              </a:rPr>
              <a:t>expectation</a:t>
            </a:r>
            <a:r>
              <a:rPr sz="1800" b="1" spc="-19" dirty="0">
                <a:solidFill>
                  <a:srgbClr val="FF0000"/>
                </a:solidFill>
                <a:latin typeface="Times New Roman" panose="02020603050405020304"/>
                <a:cs typeface="Times New Roman" panose="02020603050405020304"/>
              </a:rPr>
              <a:t> </a:t>
            </a:r>
            <a:r>
              <a:rPr sz="1800" b="1" dirty="0">
                <a:solidFill>
                  <a:srgbClr val="FF0000"/>
                </a:solidFill>
                <a:latin typeface="Times New Roman" panose="02020603050405020304"/>
                <a:cs typeface="Times New Roman" panose="02020603050405020304"/>
              </a:rPr>
              <a:t>of </a:t>
            </a:r>
            <a:r>
              <a:rPr sz="1800" b="1" spc="-4" dirty="0">
                <a:solidFill>
                  <a:srgbClr val="FF0000"/>
                </a:solidFill>
                <a:latin typeface="Times New Roman" panose="02020603050405020304"/>
                <a:cs typeface="Times New Roman" panose="02020603050405020304"/>
              </a:rPr>
              <a:t>the</a:t>
            </a:r>
            <a:r>
              <a:rPr sz="1800" b="1" spc="-8" dirty="0">
                <a:solidFill>
                  <a:srgbClr val="FF0000"/>
                </a:solidFill>
                <a:latin typeface="Times New Roman" panose="02020603050405020304"/>
                <a:cs typeface="Times New Roman" panose="02020603050405020304"/>
              </a:rPr>
              <a:t> </a:t>
            </a:r>
            <a:r>
              <a:rPr sz="1800" b="1" dirty="0">
                <a:solidFill>
                  <a:srgbClr val="FF0000"/>
                </a:solidFill>
                <a:latin typeface="Times New Roman" panose="02020603050405020304"/>
                <a:cs typeface="Times New Roman" panose="02020603050405020304"/>
              </a:rPr>
              <a:t>distribution.</a:t>
            </a:r>
            <a:endParaRPr sz="1800" dirty="0">
              <a:latin typeface="Times New Roman" panose="02020603050405020304"/>
              <a:cs typeface="Times New Roman" panose="02020603050405020304"/>
            </a:endParaRPr>
          </a:p>
          <a:p>
            <a:pPr marL="262890" indent="-205740">
              <a:spcBef>
                <a:spcPts val="430"/>
              </a:spcBef>
              <a:buClr>
                <a:srgbClr val="9BBA58"/>
              </a:buClr>
              <a:buSzPct val="94000"/>
              <a:buFont typeface="Arial MT"/>
              <a:buChar char="–"/>
              <a:tabLst>
                <a:tab pos="262890" algn="l"/>
              </a:tabLst>
            </a:pPr>
            <a:r>
              <a:rPr sz="1800" b="1" spc="-4" dirty="0">
                <a:solidFill>
                  <a:srgbClr val="FF0000"/>
                </a:solidFill>
                <a:latin typeface="Times New Roman" panose="02020603050405020304"/>
                <a:cs typeface="Times New Roman" panose="02020603050405020304"/>
              </a:rPr>
              <a:t>The</a:t>
            </a:r>
            <a:r>
              <a:rPr sz="1800" b="1" dirty="0">
                <a:solidFill>
                  <a:srgbClr val="FF0000"/>
                </a:solidFill>
                <a:latin typeface="Times New Roman" panose="02020603050405020304"/>
                <a:cs typeface="Times New Roman" panose="02020603050405020304"/>
              </a:rPr>
              <a:t> parameter</a:t>
            </a:r>
            <a:r>
              <a:rPr sz="1800" b="1" spc="-34" dirty="0">
                <a:solidFill>
                  <a:srgbClr val="FF0000"/>
                </a:solidFill>
                <a:latin typeface="Times New Roman" panose="02020603050405020304"/>
                <a:cs typeface="Times New Roman" panose="02020603050405020304"/>
              </a:rPr>
              <a:t> </a:t>
            </a:r>
            <a:r>
              <a:rPr sz="1800" b="1" dirty="0">
                <a:solidFill>
                  <a:srgbClr val="FF0000"/>
                </a:solidFill>
                <a:latin typeface="Times New Roman" panose="02020603050405020304"/>
                <a:cs typeface="Times New Roman" panose="02020603050405020304"/>
              </a:rPr>
              <a:t>σ</a:t>
            </a:r>
            <a:r>
              <a:rPr sz="1800" b="1" spc="-4" dirty="0">
                <a:solidFill>
                  <a:srgbClr val="FF0000"/>
                </a:solidFill>
                <a:latin typeface="Times New Roman" panose="02020603050405020304"/>
                <a:cs typeface="Times New Roman" panose="02020603050405020304"/>
              </a:rPr>
              <a:t> </a:t>
            </a:r>
            <a:r>
              <a:rPr sz="1800" b="1" dirty="0">
                <a:solidFill>
                  <a:srgbClr val="FF0000"/>
                </a:solidFill>
                <a:latin typeface="Times New Roman" panose="02020603050405020304"/>
                <a:cs typeface="Times New Roman" panose="02020603050405020304"/>
              </a:rPr>
              <a:t>is</a:t>
            </a:r>
            <a:r>
              <a:rPr sz="1800" b="1" spc="-8" dirty="0">
                <a:solidFill>
                  <a:srgbClr val="FF0000"/>
                </a:solidFill>
                <a:latin typeface="Times New Roman" panose="02020603050405020304"/>
                <a:cs typeface="Times New Roman" panose="02020603050405020304"/>
              </a:rPr>
              <a:t> </a:t>
            </a:r>
            <a:r>
              <a:rPr sz="1800" b="1" spc="-4" dirty="0">
                <a:solidFill>
                  <a:srgbClr val="FF0000"/>
                </a:solidFill>
                <a:latin typeface="Times New Roman" panose="02020603050405020304"/>
                <a:cs typeface="Times New Roman" panose="02020603050405020304"/>
              </a:rPr>
              <a:t>the</a:t>
            </a:r>
            <a:r>
              <a:rPr sz="1800" b="1" spc="4" dirty="0">
                <a:solidFill>
                  <a:srgbClr val="FF0000"/>
                </a:solidFill>
                <a:latin typeface="Times New Roman" panose="02020603050405020304"/>
                <a:cs typeface="Times New Roman" panose="02020603050405020304"/>
              </a:rPr>
              <a:t> </a:t>
            </a:r>
            <a:r>
              <a:rPr sz="1800" b="1" spc="-4" dirty="0">
                <a:solidFill>
                  <a:srgbClr val="FF0000"/>
                </a:solidFill>
                <a:latin typeface="Times New Roman" panose="02020603050405020304"/>
                <a:cs typeface="Times New Roman" panose="02020603050405020304"/>
              </a:rPr>
              <a:t>standard</a:t>
            </a:r>
            <a:r>
              <a:rPr sz="1800" b="1" spc="11" dirty="0">
                <a:solidFill>
                  <a:srgbClr val="FF0000"/>
                </a:solidFill>
                <a:latin typeface="Times New Roman" panose="02020603050405020304"/>
                <a:cs typeface="Times New Roman" panose="02020603050405020304"/>
              </a:rPr>
              <a:t> </a:t>
            </a:r>
            <a:r>
              <a:rPr sz="1800" b="1" dirty="0">
                <a:solidFill>
                  <a:srgbClr val="FF0000"/>
                </a:solidFill>
                <a:latin typeface="Times New Roman" panose="02020603050405020304"/>
                <a:cs typeface="Times New Roman" panose="02020603050405020304"/>
              </a:rPr>
              <a:t>deviation;</a:t>
            </a:r>
            <a:r>
              <a:rPr sz="1800" b="1" spc="-15" dirty="0">
                <a:solidFill>
                  <a:srgbClr val="FF0000"/>
                </a:solidFill>
                <a:latin typeface="Times New Roman" panose="02020603050405020304"/>
                <a:cs typeface="Times New Roman" panose="02020603050405020304"/>
              </a:rPr>
              <a:t> </a:t>
            </a:r>
            <a:r>
              <a:rPr sz="1800" b="1" spc="-4" dirty="0">
                <a:solidFill>
                  <a:srgbClr val="FF0000"/>
                </a:solidFill>
                <a:latin typeface="Times New Roman" panose="02020603050405020304"/>
                <a:cs typeface="Times New Roman" panose="02020603050405020304"/>
              </a:rPr>
              <a:t>and</a:t>
            </a:r>
            <a:r>
              <a:rPr sz="1800" b="1" spc="8" dirty="0">
                <a:solidFill>
                  <a:srgbClr val="FF0000"/>
                </a:solidFill>
                <a:latin typeface="Times New Roman" panose="02020603050405020304"/>
                <a:cs typeface="Times New Roman" panose="02020603050405020304"/>
              </a:rPr>
              <a:t> </a:t>
            </a:r>
            <a:r>
              <a:rPr sz="1800" b="1" dirty="0">
                <a:solidFill>
                  <a:srgbClr val="FF0000"/>
                </a:solidFill>
                <a:latin typeface="Times New Roman" panose="02020603050405020304"/>
                <a:cs typeface="Times New Roman" panose="02020603050405020304"/>
              </a:rPr>
              <a:t>variance</a:t>
            </a:r>
            <a:r>
              <a:rPr sz="1800" b="1" spc="-11" dirty="0">
                <a:solidFill>
                  <a:srgbClr val="FF0000"/>
                </a:solidFill>
                <a:latin typeface="Times New Roman" panose="02020603050405020304"/>
                <a:cs typeface="Times New Roman" panose="02020603050405020304"/>
              </a:rPr>
              <a:t> </a:t>
            </a:r>
            <a:r>
              <a:rPr sz="1800" b="1" dirty="0">
                <a:solidFill>
                  <a:srgbClr val="FF0000"/>
                </a:solidFill>
                <a:latin typeface="Times New Roman" panose="02020603050405020304"/>
                <a:cs typeface="Times New Roman" panose="02020603050405020304"/>
              </a:rPr>
              <a:t>is</a:t>
            </a:r>
            <a:r>
              <a:rPr sz="1800" b="1" spc="-8" dirty="0">
                <a:solidFill>
                  <a:srgbClr val="FF0000"/>
                </a:solidFill>
                <a:latin typeface="Times New Roman" panose="02020603050405020304"/>
                <a:cs typeface="Times New Roman" panose="02020603050405020304"/>
              </a:rPr>
              <a:t> </a:t>
            </a:r>
            <a:r>
              <a:rPr sz="1800" b="1" spc="-4" dirty="0">
                <a:solidFill>
                  <a:srgbClr val="FF0000"/>
                </a:solidFill>
                <a:latin typeface="Times New Roman" panose="02020603050405020304"/>
                <a:cs typeface="Times New Roman" panose="02020603050405020304"/>
              </a:rPr>
              <a:t>thus</a:t>
            </a:r>
            <a:r>
              <a:rPr sz="1800" b="1" spc="15" dirty="0">
                <a:solidFill>
                  <a:srgbClr val="FF0000"/>
                </a:solidFill>
                <a:latin typeface="Times New Roman" panose="02020603050405020304"/>
                <a:cs typeface="Times New Roman" panose="02020603050405020304"/>
              </a:rPr>
              <a:t> </a:t>
            </a:r>
            <a:r>
              <a:rPr sz="1800" b="1" spc="-4" dirty="0">
                <a:solidFill>
                  <a:srgbClr val="FF0000"/>
                </a:solidFill>
                <a:latin typeface="Times New Roman" panose="02020603050405020304"/>
                <a:cs typeface="Times New Roman" panose="02020603050405020304"/>
              </a:rPr>
              <a:t>σ^2.</a:t>
            </a:r>
            <a:endParaRPr sz="1800" dirty="0">
              <a:latin typeface="Times New Roman" panose="02020603050405020304"/>
              <a:cs typeface="Times New Roman" panose="02020603050405020304"/>
            </a:endParaRPr>
          </a:p>
          <a:p>
            <a:pPr marL="262890" indent="-205740">
              <a:spcBef>
                <a:spcPts val="435"/>
              </a:spcBef>
              <a:buClr>
                <a:srgbClr val="9BBA58"/>
              </a:buClr>
              <a:buSzPct val="94000"/>
              <a:buFont typeface="Arial MT"/>
              <a:buChar char="–"/>
              <a:tabLst>
                <a:tab pos="262890" algn="l"/>
              </a:tabLst>
            </a:pPr>
            <a:r>
              <a:rPr sz="1800" b="1" dirty="0">
                <a:solidFill>
                  <a:srgbClr val="FF0000"/>
                </a:solidFill>
                <a:latin typeface="Times New Roman" panose="02020603050405020304"/>
                <a:cs typeface="Times New Roman" panose="02020603050405020304"/>
              </a:rPr>
              <a:t>Few</a:t>
            </a:r>
            <a:r>
              <a:rPr sz="1800" b="1" spc="-34" dirty="0">
                <a:solidFill>
                  <a:srgbClr val="FF0000"/>
                </a:solidFill>
                <a:latin typeface="Times New Roman" panose="02020603050405020304"/>
                <a:cs typeface="Times New Roman" panose="02020603050405020304"/>
              </a:rPr>
              <a:t> </a:t>
            </a:r>
            <a:r>
              <a:rPr sz="1800" b="1" dirty="0">
                <a:solidFill>
                  <a:srgbClr val="FF0000"/>
                </a:solidFill>
                <a:latin typeface="Times New Roman" panose="02020603050405020304"/>
                <a:cs typeface="Times New Roman" panose="02020603050405020304"/>
              </a:rPr>
              <a:t>terms:</a:t>
            </a:r>
            <a:endParaRPr sz="1800" dirty="0">
              <a:latin typeface="Times New Roman" panose="02020603050405020304"/>
              <a:cs typeface="Times New Roman" panose="02020603050405020304"/>
            </a:endParaRPr>
          </a:p>
          <a:p>
            <a:pPr marL="563245" lvl="1" indent="-206375">
              <a:spcBef>
                <a:spcPts val="370"/>
              </a:spcBef>
              <a:buClr>
                <a:srgbClr val="9BBA58"/>
              </a:buClr>
              <a:buSzPct val="95000"/>
              <a:buFont typeface="Arial MT"/>
              <a:buChar char="•"/>
              <a:tabLst>
                <a:tab pos="563245" algn="l"/>
                <a:tab pos="563880" algn="l"/>
              </a:tabLst>
            </a:pPr>
            <a:r>
              <a:rPr sz="1500" b="1" dirty="0">
                <a:latin typeface="Times New Roman" panose="02020603050405020304"/>
                <a:cs typeface="Times New Roman" panose="02020603050405020304"/>
              </a:rPr>
              <a:t>Mode:</a:t>
            </a:r>
            <a:r>
              <a:rPr sz="1500" b="1" spc="-38"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Repeated</a:t>
            </a:r>
            <a:r>
              <a:rPr sz="1500" b="1" spc="-23"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terms</a:t>
            </a:r>
            <a:endParaRPr sz="1500" dirty="0">
              <a:latin typeface="Times New Roman" panose="02020603050405020304"/>
              <a:cs typeface="Times New Roman" panose="02020603050405020304"/>
            </a:endParaRPr>
          </a:p>
          <a:p>
            <a:pPr marL="563245" lvl="1" indent="-206375">
              <a:spcBef>
                <a:spcPts val="360"/>
              </a:spcBef>
              <a:buClr>
                <a:srgbClr val="9BBA58"/>
              </a:buClr>
              <a:buSzPct val="95000"/>
              <a:buFont typeface="Arial MT"/>
              <a:buChar char="•"/>
              <a:tabLst>
                <a:tab pos="563245" algn="l"/>
                <a:tab pos="563880" algn="l"/>
              </a:tabLst>
            </a:pPr>
            <a:r>
              <a:rPr sz="1500" b="1" dirty="0">
                <a:latin typeface="Times New Roman" panose="02020603050405020304"/>
                <a:cs typeface="Times New Roman" panose="02020603050405020304"/>
              </a:rPr>
              <a:t>Median</a:t>
            </a:r>
            <a:r>
              <a:rPr sz="1500" b="1" spc="-19"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a:t>
            </a:r>
            <a:r>
              <a:rPr sz="1500" b="1" spc="-4"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middle</a:t>
            </a:r>
            <a:r>
              <a:rPr sz="1500" b="1" spc="-11"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data</a:t>
            </a:r>
            <a:r>
              <a:rPr sz="1500" b="1" spc="-15"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(if</a:t>
            </a:r>
            <a:r>
              <a:rPr sz="1500" b="1" spc="-15" dirty="0">
                <a:latin typeface="Times New Roman" panose="02020603050405020304"/>
                <a:cs typeface="Times New Roman" panose="02020603050405020304"/>
              </a:rPr>
              <a:t> </a:t>
            </a:r>
            <a:r>
              <a:rPr sz="1500" b="1" spc="-8" dirty="0">
                <a:latin typeface="Times New Roman" panose="02020603050405020304"/>
                <a:cs typeface="Times New Roman" panose="02020603050405020304"/>
              </a:rPr>
              <a:t>there</a:t>
            </a:r>
            <a:r>
              <a:rPr sz="1500" b="1" spc="-15" dirty="0">
                <a:latin typeface="Times New Roman" panose="02020603050405020304"/>
                <a:cs typeface="Times New Roman" panose="02020603050405020304"/>
              </a:rPr>
              <a:t> </a:t>
            </a:r>
            <a:r>
              <a:rPr sz="1500" b="1" spc="-8" dirty="0">
                <a:latin typeface="Times New Roman" panose="02020603050405020304"/>
                <a:cs typeface="Times New Roman" panose="02020603050405020304"/>
              </a:rPr>
              <a:t>are</a:t>
            </a:r>
            <a:r>
              <a:rPr sz="1500" b="1" spc="-4"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9</a:t>
            </a:r>
            <a:r>
              <a:rPr sz="1500" b="1" spc="-4"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data,</a:t>
            </a:r>
            <a:r>
              <a:rPr sz="1500" b="1" spc="-19"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the</a:t>
            </a:r>
            <a:r>
              <a:rPr sz="1500" b="1" spc="-8" dirty="0">
                <a:latin typeface="Times New Roman" panose="02020603050405020304"/>
                <a:cs typeface="Times New Roman" panose="02020603050405020304"/>
              </a:rPr>
              <a:t> </a:t>
            </a:r>
            <a:r>
              <a:rPr sz="1500" b="1" spc="8" dirty="0">
                <a:latin typeface="Times New Roman" panose="02020603050405020304"/>
                <a:cs typeface="Times New Roman" panose="02020603050405020304"/>
              </a:rPr>
              <a:t>5</a:t>
            </a:r>
            <a:r>
              <a:rPr sz="1465" b="1" spc="11" baseline="26000" dirty="0">
                <a:latin typeface="Times New Roman" panose="02020603050405020304"/>
                <a:cs typeface="Times New Roman" panose="02020603050405020304"/>
              </a:rPr>
              <a:t>th</a:t>
            </a:r>
            <a:r>
              <a:rPr sz="1465" b="1" spc="191" baseline="26000"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one</a:t>
            </a:r>
            <a:r>
              <a:rPr sz="1500" b="1" spc="-15" dirty="0">
                <a:latin typeface="Times New Roman" panose="02020603050405020304"/>
                <a:cs typeface="Times New Roman" panose="02020603050405020304"/>
              </a:rPr>
              <a:t> </a:t>
            </a:r>
            <a:r>
              <a:rPr sz="1500" b="1" spc="-4" dirty="0">
                <a:latin typeface="Times New Roman" panose="02020603050405020304"/>
                <a:cs typeface="Times New Roman" panose="02020603050405020304"/>
              </a:rPr>
              <a:t>is </a:t>
            </a:r>
            <a:r>
              <a:rPr sz="1500" b="1" dirty="0">
                <a:latin typeface="Times New Roman" panose="02020603050405020304"/>
                <a:cs typeface="Times New Roman" panose="02020603050405020304"/>
              </a:rPr>
              <a:t>the</a:t>
            </a:r>
            <a:r>
              <a:rPr sz="1500" b="1" spc="-8"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median)</a:t>
            </a:r>
            <a:endParaRPr sz="1500" dirty="0">
              <a:latin typeface="Times New Roman" panose="02020603050405020304"/>
              <a:cs typeface="Times New Roman" panose="02020603050405020304"/>
            </a:endParaRPr>
          </a:p>
          <a:p>
            <a:pPr marL="563245" lvl="1" indent="-206375">
              <a:spcBef>
                <a:spcPts val="360"/>
              </a:spcBef>
              <a:buClr>
                <a:srgbClr val="9BBA58"/>
              </a:buClr>
              <a:buSzPct val="95000"/>
              <a:buFont typeface="Arial MT"/>
              <a:buChar char="•"/>
              <a:tabLst>
                <a:tab pos="563245" algn="l"/>
                <a:tab pos="563880" algn="l"/>
              </a:tabLst>
            </a:pPr>
            <a:r>
              <a:rPr sz="1500" b="1" dirty="0">
                <a:latin typeface="Times New Roman" panose="02020603050405020304"/>
                <a:cs typeface="Times New Roman" panose="02020603050405020304"/>
              </a:rPr>
              <a:t>Mean</a:t>
            </a:r>
            <a:r>
              <a:rPr sz="1500" b="1" spc="-15"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a:t>
            </a:r>
            <a:r>
              <a:rPr sz="1500" b="1" spc="-4" dirty="0">
                <a:latin typeface="Times New Roman" panose="02020603050405020304"/>
                <a:cs typeface="Times New Roman" panose="02020603050405020304"/>
              </a:rPr>
              <a:t> is</a:t>
            </a:r>
            <a:r>
              <a:rPr sz="1500" b="1" spc="-8"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the</a:t>
            </a:r>
            <a:r>
              <a:rPr sz="1500" b="1" spc="-15"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average</a:t>
            </a:r>
            <a:r>
              <a:rPr sz="1500" b="1" spc="-23"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of</a:t>
            </a:r>
            <a:r>
              <a:rPr sz="1500" b="1" spc="-4"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all</a:t>
            </a:r>
            <a:r>
              <a:rPr sz="1500" b="1" spc="-19"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the</a:t>
            </a:r>
            <a:r>
              <a:rPr sz="1500" b="1" spc="-11"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data</a:t>
            </a:r>
            <a:r>
              <a:rPr sz="1500" b="1" spc="-15"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points</a:t>
            </a:r>
            <a:endParaRPr sz="1500" dirty="0">
              <a:latin typeface="Times New Roman" panose="02020603050405020304"/>
              <a:cs typeface="Times New Roman" panose="02020603050405020304"/>
            </a:endParaRPr>
          </a:p>
          <a:p>
            <a:pPr marL="563245" lvl="1" indent="-206375">
              <a:spcBef>
                <a:spcPts val="365"/>
              </a:spcBef>
              <a:buClr>
                <a:srgbClr val="9BBA58"/>
              </a:buClr>
              <a:buSzPct val="95000"/>
              <a:buFont typeface="Arial MT"/>
              <a:buChar char="•"/>
              <a:tabLst>
                <a:tab pos="563245" algn="l"/>
                <a:tab pos="563880" algn="l"/>
              </a:tabLst>
            </a:pPr>
            <a:r>
              <a:rPr sz="1500" b="1" dirty="0">
                <a:latin typeface="Times New Roman" panose="02020603050405020304"/>
                <a:cs typeface="Times New Roman" panose="02020603050405020304"/>
              </a:rPr>
              <a:t>SD-</a:t>
            </a:r>
            <a:r>
              <a:rPr sz="1500" b="1" spc="-15"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standard</a:t>
            </a:r>
            <a:r>
              <a:rPr sz="1500" b="1" spc="-19"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Deviation,</a:t>
            </a:r>
            <a:r>
              <a:rPr sz="1500" b="1" spc="-30"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indicates</a:t>
            </a:r>
            <a:r>
              <a:rPr sz="1500" b="1" spc="-19"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how much</a:t>
            </a:r>
            <a:r>
              <a:rPr sz="1500" b="1" spc="-11"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the data</a:t>
            </a:r>
            <a:r>
              <a:rPr sz="1500" b="1" spc="-11" dirty="0">
                <a:latin typeface="Times New Roman" panose="02020603050405020304"/>
                <a:cs typeface="Times New Roman" panose="02020603050405020304"/>
              </a:rPr>
              <a:t> </a:t>
            </a:r>
            <a:r>
              <a:rPr sz="1500" b="1" spc="-4" dirty="0">
                <a:latin typeface="Times New Roman" panose="02020603050405020304"/>
                <a:cs typeface="Times New Roman" panose="02020603050405020304"/>
              </a:rPr>
              <a:t>is </a:t>
            </a:r>
            <a:r>
              <a:rPr sz="1500" b="1" dirty="0">
                <a:latin typeface="Times New Roman" panose="02020603050405020304"/>
                <a:cs typeface="Times New Roman" panose="02020603050405020304"/>
              </a:rPr>
              <a:t>deviated</a:t>
            </a:r>
            <a:r>
              <a:rPr sz="1500" b="1" spc="-15" dirty="0">
                <a:latin typeface="Times New Roman" panose="02020603050405020304"/>
                <a:cs typeface="Times New Roman" panose="02020603050405020304"/>
              </a:rPr>
              <a:t> </a:t>
            </a:r>
            <a:r>
              <a:rPr sz="1500" b="1" spc="-8" dirty="0">
                <a:latin typeface="Times New Roman" panose="02020603050405020304"/>
                <a:cs typeface="Times New Roman" panose="02020603050405020304"/>
              </a:rPr>
              <a:t>from </a:t>
            </a:r>
            <a:r>
              <a:rPr sz="1500" b="1" dirty="0">
                <a:latin typeface="Times New Roman" panose="02020603050405020304"/>
                <a:cs typeface="Times New Roman" panose="02020603050405020304"/>
              </a:rPr>
              <a:t>the</a:t>
            </a:r>
            <a:r>
              <a:rPr sz="1500" b="1" spc="-11" dirty="0">
                <a:latin typeface="Times New Roman" panose="02020603050405020304"/>
                <a:cs typeface="Times New Roman" panose="02020603050405020304"/>
              </a:rPr>
              <a:t> </a:t>
            </a:r>
            <a:r>
              <a:rPr sz="1500" b="1" dirty="0">
                <a:latin typeface="Times New Roman" panose="02020603050405020304"/>
                <a:cs typeface="Times New Roman" panose="02020603050405020304"/>
              </a:rPr>
              <a:t>mean.</a:t>
            </a:r>
            <a:endParaRPr sz="1500" dirty="0">
              <a:latin typeface="Times New Roman" panose="02020603050405020304"/>
              <a:cs typeface="Times New Roman" panose="02020603050405020304"/>
            </a:endParaRPr>
          </a:p>
          <a:p>
            <a:pPr marL="906145" lvl="2" indent="-206375">
              <a:spcBef>
                <a:spcPts val="300"/>
              </a:spcBef>
              <a:buClr>
                <a:srgbClr val="9BBA58"/>
              </a:buClr>
              <a:buSzPct val="94000"/>
              <a:buFont typeface="Arial MT"/>
              <a:buChar char="–"/>
              <a:tabLst>
                <a:tab pos="906145" algn="l"/>
                <a:tab pos="906780" algn="l"/>
              </a:tabLst>
            </a:pPr>
            <a:r>
              <a:rPr sz="1200" b="1" spc="-4" dirty="0">
                <a:latin typeface="Times New Roman" panose="02020603050405020304"/>
                <a:cs typeface="Times New Roman" panose="02020603050405020304"/>
              </a:rPr>
              <a:t>Low</a:t>
            </a:r>
            <a:r>
              <a:rPr sz="1200" b="1" spc="-8" dirty="0">
                <a:latin typeface="Times New Roman" panose="02020603050405020304"/>
                <a:cs typeface="Times New Roman" panose="02020603050405020304"/>
              </a:rPr>
              <a:t> </a:t>
            </a:r>
            <a:r>
              <a:rPr sz="1200" b="1" spc="-4" dirty="0">
                <a:latin typeface="Times New Roman" panose="02020603050405020304"/>
                <a:cs typeface="Times New Roman" panose="02020603050405020304"/>
              </a:rPr>
              <a:t>SD</a:t>
            </a:r>
            <a:r>
              <a:rPr sz="1200" b="1" dirty="0">
                <a:latin typeface="Times New Roman" panose="02020603050405020304"/>
                <a:cs typeface="Times New Roman" panose="02020603050405020304"/>
              </a:rPr>
              <a:t> </a:t>
            </a:r>
            <a:r>
              <a:rPr sz="1200" b="1" spc="-4" dirty="0">
                <a:latin typeface="Times New Roman" panose="02020603050405020304"/>
                <a:cs typeface="Times New Roman" panose="02020603050405020304"/>
              </a:rPr>
              <a:t>indicates</a:t>
            </a:r>
            <a:r>
              <a:rPr sz="1200" b="1" spc="26" dirty="0">
                <a:latin typeface="Times New Roman" panose="02020603050405020304"/>
                <a:cs typeface="Times New Roman" panose="02020603050405020304"/>
              </a:rPr>
              <a:t> </a:t>
            </a:r>
            <a:r>
              <a:rPr sz="1200" b="1" spc="-4" dirty="0">
                <a:latin typeface="Times New Roman" panose="02020603050405020304"/>
                <a:cs typeface="Times New Roman" panose="02020603050405020304"/>
              </a:rPr>
              <a:t>that</a:t>
            </a:r>
            <a:r>
              <a:rPr sz="1200" b="1" spc="15" dirty="0">
                <a:latin typeface="Times New Roman" panose="02020603050405020304"/>
                <a:cs typeface="Times New Roman" panose="02020603050405020304"/>
              </a:rPr>
              <a:t> </a:t>
            </a:r>
            <a:r>
              <a:rPr sz="1200" b="1" spc="-4" dirty="0">
                <a:latin typeface="Times New Roman" panose="02020603050405020304"/>
                <a:cs typeface="Times New Roman" panose="02020603050405020304"/>
              </a:rPr>
              <a:t>all</a:t>
            </a:r>
            <a:r>
              <a:rPr sz="1200" b="1" spc="11" dirty="0">
                <a:latin typeface="Times New Roman" panose="02020603050405020304"/>
                <a:cs typeface="Times New Roman" panose="02020603050405020304"/>
              </a:rPr>
              <a:t> </a:t>
            </a:r>
            <a:r>
              <a:rPr sz="1200" b="1" spc="-4" dirty="0">
                <a:latin typeface="Times New Roman" panose="02020603050405020304"/>
                <a:cs typeface="Times New Roman" panose="02020603050405020304"/>
              </a:rPr>
              <a:t>data</a:t>
            </a:r>
            <a:r>
              <a:rPr sz="1200" b="1" spc="4" dirty="0">
                <a:latin typeface="Times New Roman" panose="02020603050405020304"/>
                <a:cs typeface="Times New Roman" panose="02020603050405020304"/>
              </a:rPr>
              <a:t> </a:t>
            </a:r>
            <a:r>
              <a:rPr sz="1200" b="1" spc="-4" dirty="0">
                <a:latin typeface="Times New Roman" panose="02020603050405020304"/>
                <a:cs typeface="Times New Roman" panose="02020603050405020304"/>
              </a:rPr>
              <a:t>points</a:t>
            </a:r>
            <a:r>
              <a:rPr sz="1200" b="1" spc="11" dirty="0">
                <a:latin typeface="Times New Roman" panose="02020603050405020304"/>
                <a:cs typeface="Times New Roman" panose="02020603050405020304"/>
              </a:rPr>
              <a:t> </a:t>
            </a:r>
            <a:r>
              <a:rPr sz="1200" b="1" spc="-11" dirty="0">
                <a:latin typeface="Times New Roman" panose="02020603050405020304"/>
                <a:cs typeface="Times New Roman" panose="02020603050405020304"/>
              </a:rPr>
              <a:t>are</a:t>
            </a:r>
            <a:r>
              <a:rPr sz="1200" b="1" spc="8" dirty="0">
                <a:latin typeface="Times New Roman" panose="02020603050405020304"/>
                <a:cs typeface="Times New Roman" panose="02020603050405020304"/>
              </a:rPr>
              <a:t> </a:t>
            </a:r>
            <a:r>
              <a:rPr sz="1200" b="1" spc="-4" dirty="0">
                <a:latin typeface="Times New Roman" panose="02020603050405020304"/>
                <a:cs typeface="Times New Roman" panose="02020603050405020304"/>
              </a:rPr>
              <a:t>placed</a:t>
            </a:r>
            <a:r>
              <a:rPr sz="1200" b="1" spc="11" dirty="0">
                <a:latin typeface="Times New Roman" panose="02020603050405020304"/>
                <a:cs typeface="Times New Roman" panose="02020603050405020304"/>
              </a:rPr>
              <a:t> </a:t>
            </a:r>
            <a:r>
              <a:rPr sz="1200" b="1" spc="-4" dirty="0">
                <a:latin typeface="Times New Roman" panose="02020603050405020304"/>
                <a:cs typeface="Times New Roman" panose="02020603050405020304"/>
              </a:rPr>
              <a:t>close</a:t>
            </a:r>
            <a:r>
              <a:rPr sz="1200" b="1" spc="11" dirty="0">
                <a:latin typeface="Times New Roman" panose="02020603050405020304"/>
                <a:cs typeface="Times New Roman" panose="02020603050405020304"/>
              </a:rPr>
              <a:t> </a:t>
            </a:r>
            <a:r>
              <a:rPr sz="1200" b="1" spc="-4" dirty="0">
                <a:latin typeface="Times New Roman" panose="02020603050405020304"/>
                <a:cs typeface="Times New Roman" panose="02020603050405020304"/>
              </a:rPr>
              <a:t>by</a:t>
            </a:r>
            <a:endParaRPr sz="1200" dirty="0">
              <a:latin typeface="Times New Roman" panose="02020603050405020304"/>
              <a:cs typeface="Times New Roman" panose="02020603050405020304"/>
            </a:endParaRPr>
          </a:p>
          <a:p>
            <a:pPr marL="906145" lvl="2" indent="-206375">
              <a:spcBef>
                <a:spcPts val="285"/>
              </a:spcBef>
              <a:buClr>
                <a:srgbClr val="9BBA58"/>
              </a:buClr>
              <a:buSzPct val="94000"/>
              <a:buFont typeface="Arial MT"/>
              <a:buChar char="–"/>
              <a:tabLst>
                <a:tab pos="906145" algn="l"/>
                <a:tab pos="906780" algn="l"/>
              </a:tabLst>
            </a:pPr>
            <a:r>
              <a:rPr sz="1200" b="1" spc="-4" dirty="0">
                <a:latin typeface="Times New Roman" panose="02020603050405020304"/>
                <a:cs typeface="Times New Roman" panose="02020603050405020304"/>
              </a:rPr>
              <a:t>High</a:t>
            </a:r>
            <a:r>
              <a:rPr sz="1200" b="1" spc="23" dirty="0">
                <a:latin typeface="Times New Roman" panose="02020603050405020304"/>
                <a:cs typeface="Times New Roman" panose="02020603050405020304"/>
              </a:rPr>
              <a:t> </a:t>
            </a:r>
            <a:r>
              <a:rPr sz="1200" b="1" spc="-4" dirty="0">
                <a:latin typeface="Times New Roman" panose="02020603050405020304"/>
                <a:cs typeface="Times New Roman" panose="02020603050405020304"/>
              </a:rPr>
              <a:t>SD</a:t>
            </a:r>
            <a:r>
              <a:rPr sz="1200" b="1" dirty="0">
                <a:latin typeface="Times New Roman" panose="02020603050405020304"/>
                <a:cs typeface="Times New Roman" panose="02020603050405020304"/>
              </a:rPr>
              <a:t> </a:t>
            </a:r>
            <a:r>
              <a:rPr sz="1200" b="1" spc="-4" dirty="0">
                <a:latin typeface="Times New Roman" panose="02020603050405020304"/>
                <a:cs typeface="Times New Roman" panose="02020603050405020304"/>
              </a:rPr>
              <a:t>indicates</a:t>
            </a:r>
            <a:r>
              <a:rPr sz="1200" b="1" spc="23" dirty="0">
                <a:latin typeface="Times New Roman" panose="02020603050405020304"/>
                <a:cs typeface="Times New Roman" panose="02020603050405020304"/>
              </a:rPr>
              <a:t> </a:t>
            </a:r>
            <a:r>
              <a:rPr sz="1200" b="1" spc="-4" dirty="0">
                <a:latin typeface="Times New Roman" panose="02020603050405020304"/>
                <a:cs typeface="Times New Roman" panose="02020603050405020304"/>
              </a:rPr>
              <a:t>that</a:t>
            </a:r>
            <a:r>
              <a:rPr sz="1200" b="1" spc="15" dirty="0">
                <a:latin typeface="Times New Roman" panose="02020603050405020304"/>
                <a:cs typeface="Times New Roman" panose="02020603050405020304"/>
              </a:rPr>
              <a:t> </a:t>
            </a:r>
            <a:r>
              <a:rPr sz="1200" b="1" spc="-4" dirty="0">
                <a:latin typeface="Times New Roman" panose="02020603050405020304"/>
                <a:cs typeface="Times New Roman" panose="02020603050405020304"/>
              </a:rPr>
              <a:t>the</a:t>
            </a:r>
            <a:r>
              <a:rPr sz="1200" b="1" spc="4" dirty="0">
                <a:latin typeface="Times New Roman" panose="02020603050405020304"/>
                <a:cs typeface="Times New Roman" panose="02020603050405020304"/>
              </a:rPr>
              <a:t> </a:t>
            </a:r>
            <a:r>
              <a:rPr sz="1200" b="1" spc="-4" dirty="0">
                <a:latin typeface="Times New Roman" panose="02020603050405020304"/>
                <a:cs typeface="Times New Roman" panose="02020603050405020304"/>
              </a:rPr>
              <a:t>data</a:t>
            </a:r>
            <a:r>
              <a:rPr sz="1200" b="1" spc="15" dirty="0">
                <a:latin typeface="Times New Roman" panose="02020603050405020304"/>
                <a:cs typeface="Times New Roman" panose="02020603050405020304"/>
              </a:rPr>
              <a:t> </a:t>
            </a:r>
            <a:r>
              <a:rPr sz="1200" b="1" spc="-4" dirty="0">
                <a:latin typeface="Times New Roman" panose="02020603050405020304"/>
                <a:cs typeface="Times New Roman" panose="02020603050405020304"/>
              </a:rPr>
              <a:t>points</a:t>
            </a:r>
            <a:r>
              <a:rPr sz="1200" b="1" spc="11" dirty="0">
                <a:latin typeface="Times New Roman" panose="02020603050405020304"/>
                <a:cs typeface="Times New Roman" panose="02020603050405020304"/>
              </a:rPr>
              <a:t> </a:t>
            </a:r>
            <a:r>
              <a:rPr sz="1200" b="1" spc="-11" dirty="0">
                <a:latin typeface="Times New Roman" panose="02020603050405020304"/>
                <a:cs typeface="Times New Roman" panose="02020603050405020304"/>
              </a:rPr>
              <a:t>are</a:t>
            </a:r>
            <a:r>
              <a:rPr sz="1200" b="1" dirty="0">
                <a:latin typeface="Times New Roman" panose="02020603050405020304"/>
                <a:cs typeface="Times New Roman" panose="02020603050405020304"/>
              </a:rPr>
              <a:t> </a:t>
            </a:r>
            <a:r>
              <a:rPr sz="1200" b="1" spc="-4" dirty="0">
                <a:latin typeface="Times New Roman" panose="02020603050405020304"/>
                <a:cs typeface="Times New Roman" panose="02020603050405020304"/>
              </a:rPr>
              <a:t>distributed</a:t>
            </a:r>
            <a:r>
              <a:rPr sz="1200" b="1" spc="38" dirty="0">
                <a:latin typeface="Times New Roman" panose="02020603050405020304"/>
                <a:cs typeface="Times New Roman" panose="02020603050405020304"/>
              </a:rPr>
              <a:t> </a:t>
            </a:r>
            <a:r>
              <a:rPr sz="1200" b="1" spc="-4" dirty="0">
                <a:latin typeface="Times New Roman" panose="02020603050405020304"/>
                <a:cs typeface="Times New Roman" panose="02020603050405020304"/>
              </a:rPr>
              <a:t>and</a:t>
            </a:r>
            <a:r>
              <a:rPr sz="1200" b="1" spc="4" dirty="0">
                <a:latin typeface="Times New Roman" panose="02020603050405020304"/>
                <a:cs typeface="Times New Roman" panose="02020603050405020304"/>
              </a:rPr>
              <a:t> </a:t>
            </a:r>
            <a:r>
              <a:rPr sz="1200" b="1" spc="-11" dirty="0">
                <a:latin typeface="Times New Roman" panose="02020603050405020304"/>
                <a:cs typeface="Times New Roman" panose="02020603050405020304"/>
              </a:rPr>
              <a:t>are</a:t>
            </a:r>
            <a:r>
              <a:rPr sz="1200" b="1" dirty="0">
                <a:latin typeface="Times New Roman" panose="02020603050405020304"/>
                <a:cs typeface="Times New Roman" panose="02020603050405020304"/>
              </a:rPr>
              <a:t> </a:t>
            </a:r>
            <a:r>
              <a:rPr sz="1200" b="1" spc="-4" dirty="0">
                <a:latin typeface="Times New Roman" panose="02020603050405020304"/>
                <a:cs typeface="Times New Roman" panose="02020603050405020304"/>
              </a:rPr>
              <a:t>not</a:t>
            </a:r>
            <a:r>
              <a:rPr sz="1200" b="1" spc="11" dirty="0">
                <a:latin typeface="Times New Roman" panose="02020603050405020304"/>
                <a:cs typeface="Times New Roman" panose="02020603050405020304"/>
              </a:rPr>
              <a:t> </a:t>
            </a:r>
            <a:r>
              <a:rPr sz="1200" b="1" spc="-4" dirty="0">
                <a:latin typeface="Times New Roman" panose="02020603050405020304"/>
                <a:cs typeface="Times New Roman" panose="02020603050405020304"/>
              </a:rPr>
              <a:t>close</a:t>
            </a:r>
            <a:r>
              <a:rPr sz="1200" b="1" spc="11" dirty="0">
                <a:latin typeface="Times New Roman" panose="02020603050405020304"/>
                <a:cs typeface="Times New Roman" panose="02020603050405020304"/>
              </a:rPr>
              <a:t> </a:t>
            </a:r>
            <a:r>
              <a:rPr sz="1200" b="1" spc="-23" dirty="0">
                <a:latin typeface="Times New Roman" panose="02020603050405020304"/>
                <a:cs typeface="Times New Roman" panose="02020603050405020304"/>
              </a:rPr>
              <a:t>by.</a:t>
            </a:r>
            <a:endParaRPr sz="1200" dirty="0">
              <a:latin typeface="Times New Roman" panose="02020603050405020304"/>
              <a:cs typeface="Times New Roman" panose="02020603050405020304"/>
            </a:endParaRPr>
          </a:p>
          <a:p>
            <a:pPr marL="563245" lvl="1" indent="-206375">
              <a:spcBef>
                <a:spcPts val="350"/>
              </a:spcBef>
              <a:buClr>
                <a:srgbClr val="9BBA58"/>
              </a:buClr>
              <a:buSzPct val="95000"/>
              <a:buFont typeface="Arial MT"/>
              <a:buChar char="•"/>
              <a:tabLst>
                <a:tab pos="563245" algn="l"/>
                <a:tab pos="563880" algn="l"/>
              </a:tabLst>
            </a:pPr>
            <a:r>
              <a:rPr sz="1500" b="1" dirty="0">
                <a:solidFill>
                  <a:srgbClr val="FF0000"/>
                </a:solidFill>
                <a:latin typeface="Times New Roman" panose="02020603050405020304"/>
                <a:cs typeface="Times New Roman" panose="02020603050405020304"/>
              </a:rPr>
              <a:t>SD</a:t>
            </a:r>
            <a:r>
              <a:rPr sz="1500" b="1" spc="-15" dirty="0">
                <a:solidFill>
                  <a:srgbClr val="FF0000"/>
                </a:solidFill>
                <a:latin typeface="Times New Roman" panose="02020603050405020304"/>
                <a:cs typeface="Times New Roman" panose="02020603050405020304"/>
              </a:rPr>
              <a:t> </a:t>
            </a:r>
            <a:r>
              <a:rPr sz="1500" b="1" dirty="0">
                <a:solidFill>
                  <a:srgbClr val="FF0000"/>
                </a:solidFill>
                <a:latin typeface="Times New Roman" panose="02020603050405020304"/>
                <a:cs typeface="Times New Roman" panose="02020603050405020304"/>
              </a:rPr>
              <a:t>given</a:t>
            </a:r>
            <a:r>
              <a:rPr sz="1500" b="1" spc="-19" dirty="0">
                <a:solidFill>
                  <a:srgbClr val="FF0000"/>
                </a:solidFill>
                <a:latin typeface="Times New Roman" panose="02020603050405020304"/>
                <a:cs typeface="Times New Roman" panose="02020603050405020304"/>
              </a:rPr>
              <a:t> </a:t>
            </a:r>
            <a:r>
              <a:rPr sz="1500" b="1" dirty="0">
                <a:solidFill>
                  <a:srgbClr val="FF0000"/>
                </a:solidFill>
                <a:latin typeface="Times New Roman" panose="02020603050405020304"/>
                <a:cs typeface="Times New Roman" panose="02020603050405020304"/>
              </a:rPr>
              <a:t>by</a:t>
            </a:r>
            <a:r>
              <a:rPr sz="1500" b="1" spc="-11" dirty="0">
                <a:solidFill>
                  <a:srgbClr val="FF0000"/>
                </a:solidFill>
                <a:latin typeface="Times New Roman" panose="02020603050405020304"/>
                <a:cs typeface="Times New Roman" panose="02020603050405020304"/>
              </a:rPr>
              <a:t> </a:t>
            </a:r>
            <a:r>
              <a:rPr sz="1500" b="1" dirty="0">
                <a:solidFill>
                  <a:srgbClr val="FF0000"/>
                </a:solidFill>
                <a:latin typeface="Times New Roman" panose="02020603050405020304"/>
                <a:cs typeface="Times New Roman" panose="02020603050405020304"/>
              </a:rPr>
              <a:t>the</a:t>
            </a:r>
            <a:r>
              <a:rPr sz="1500" b="1" spc="-23" dirty="0">
                <a:solidFill>
                  <a:srgbClr val="FF0000"/>
                </a:solidFill>
                <a:latin typeface="Times New Roman" panose="02020603050405020304"/>
                <a:cs typeface="Times New Roman" panose="02020603050405020304"/>
              </a:rPr>
              <a:t> </a:t>
            </a:r>
            <a:r>
              <a:rPr sz="1500" b="1" dirty="0">
                <a:solidFill>
                  <a:srgbClr val="FF0000"/>
                </a:solidFill>
                <a:latin typeface="Times New Roman" panose="02020603050405020304"/>
                <a:cs typeface="Times New Roman" panose="02020603050405020304"/>
              </a:rPr>
              <a:t>formula</a:t>
            </a:r>
            <a:r>
              <a:rPr sz="1500" b="1" spc="-26" dirty="0">
                <a:solidFill>
                  <a:srgbClr val="FF0000"/>
                </a:solidFill>
                <a:latin typeface="Times New Roman" panose="02020603050405020304"/>
                <a:cs typeface="Times New Roman" panose="02020603050405020304"/>
              </a:rPr>
              <a:t> </a:t>
            </a:r>
            <a:r>
              <a:rPr sz="1500" b="1" dirty="0">
                <a:solidFill>
                  <a:srgbClr val="FF0000"/>
                </a:solidFill>
                <a:latin typeface="Times New Roman" panose="02020603050405020304"/>
                <a:cs typeface="Times New Roman" panose="02020603050405020304"/>
              </a:rPr>
              <a:t>(S)</a:t>
            </a:r>
            <a:endParaRPr sz="1500" dirty="0">
              <a:latin typeface="Times New Roman" panose="02020603050405020304"/>
              <a:cs typeface="Times New Roman" panose="02020603050405020304"/>
            </a:endParaRPr>
          </a:p>
          <a:p>
            <a:pPr marL="607695" lvl="1" indent="-250825">
              <a:spcBef>
                <a:spcPts val="360"/>
              </a:spcBef>
              <a:buClr>
                <a:srgbClr val="9BBA58"/>
              </a:buClr>
              <a:buSzPct val="95000"/>
              <a:buFont typeface="Arial MT"/>
              <a:buChar char="•"/>
              <a:tabLst>
                <a:tab pos="607695" algn="l"/>
                <a:tab pos="607695" algn="l"/>
              </a:tabLst>
            </a:pPr>
            <a:r>
              <a:rPr sz="1500" b="1" spc="-8" dirty="0">
                <a:solidFill>
                  <a:srgbClr val="FF0000"/>
                </a:solidFill>
                <a:latin typeface="Times New Roman" panose="02020603050405020304"/>
                <a:cs typeface="Times New Roman" panose="02020603050405020304"/>
              </a:rPr>
              <a:t>Where</a:t>
            </a:r>
            <a:r>
              <a:rPr sz="1500" b="1" spc="-15" dirty="0">
                <a:solidFill>
                  <a:srgbClr val="FF0000"/>
                </a:solidFill>
                <a:latin typeface="Times New Roman" panose="02020603050405020304"/>
                <a:cs typeface="Times New Roman" panose="02020603050405020304"/>
              </a:rPr>
              <a:t> </a:t>
            </a:r>
            <a:r>
              <a:rPr sz="1500" b="1" dirty="0">
                <a:solidFill>
                  <a:srgbClr val="FF0000"/>
                </a:solidFill>
                <a:latin typeface="Times New Roman" panose="02020603050405020304"/>
                <a:cs typeface="Times New Roman" panose="02020603050405020304"/>
              </a:rPr>
              <a:t>S</a:t>
            </a:r>
            <a:r>
              <a:rPr sz="1500" b="1" spc="-15" dirty="0">
                <a:solidFill>
                  <a:srgbClr val="FF0000"/>
                </a:solidFill>
                <a:latin typeface="Times New Roman" panose="02020603050405020304"/>
                <a:cs typeface="Times New Roman" panose="02020603050405020304"/>
              </a:rPr>
              <a:t> </a:t>
            </a:r>
            <a:r>
              <a:rPr sz="1500" b="1" spc="-4" dirty="0">
                <a:solidFill>
                  <a:srgbClr val="FF0000"/>
                </a:solidFill>
                <a:latin typeface="Times New Roman" panose="02020603050405020304"/>
                <a:cs typeface="Times New Roman" panose="02020603050405020304"/>
              </a:rPr>
              <a:t>is</a:t>
            </a:r>
            <a:r>
              <a:rPr sz="1500" b="1" spc="-11" dirty="0">
                <a:solidFill>
                  <a:srgbClr val="FF0000"/>
                </a:solidFill>
                <a:latin typeface="Times New Roman" panose="02020603050405020304"/>
                <a:cs typeface="Times New Roman" panose="02020603050405020304"/>
              </a:rPr>
              <a:t> </a:t>
            </a:r>
            <a:r>
              <a:rPr sz="1500" b="1" dirty="0">
                <a:solidFill>
                  <a:srgbClr val="FF0000"/>
                </a:solidFill>
                <a:latin typeface="Times New Roman" panose="02020603050405020304"/>
                <a:cs typeface="Times New Roman" panose="02020603050405020304"/>
              </a:rPr>
              <a:t>sample</a:t>
            </a:r>
            <a:r>
              <a:rPr sz="1500" b="1" spc="-30" dirty="0">
                <a:solidFill>
                  <a:srgbClr val="FF0000"/>
                </a:solidFill>
                <a:latin typeface="Times New Roman" panose="02020603050405020304"/>
                <a:cs typeface="Times New Roman" panose="02020603050405020304"/>
              </a:rPr>
              <a:t> </a:t>
            </a:r>
            <a:r>
              <a:rPr sz="1500" b="1" dirty="0">
                <a:solidFill>
                  <a:srgbClr val="FF0000"/>
                </a:solidFill>
                <a:latin typeface="Times New Roman" panose="02020603050405020304"/>
                <a:cs typeface="Times New Roman" panose="02020603050405020304"/>
              </a:rPr>
              <a:t>SD</a:t>
            </a:r>
            <a:endParaRPr sz="1500" dirty="0">
              <a:latin typeface="Times New Roman" panose="02020603050405020304"/>
              <a:cs typeface="Times New Roman" panose="02020603050405020304"/>
            </a:endParaRPr>
          </a:p>
          <a:p>
            <a:pPr lvl="1">
              <a:spcBef>
                <a:spcPts val="25"/>
              </a:spcBef>
              <a:buClr>
                <a:srgbClr val="9BBA58"/>
              </a:buClr>
              <a:buFont typeface="Arial MT"/>
              <a:buChar char="•"/>
            </a:pPr>
            <a:endParaRPr sz="2175" dirty="0">
              <a:latin typeface="Times New Roman" panose="02020603050405020304"/>
              <a:cs typeface="Times New Roman" panose="02020603050405020304"/>
            </a:endParaRPr>
          </a:p>
          <a:p>
            <a:pPr marL="563245" lvl="1" indent="-206375">
              <a:buClr>
                <a:srgbClr val="9BBA58"/>
              </a:buClr>
              <a:buSzPct val="95000"/>
              <a:buFont typeface="Arial MT"/>
              <a:buChar char="•"/>
              <a:tabLst>
                <a:tab pos="563245" algn="l"/>
                <a:tab pos="563880" algn="l"/>
              </a:tabLst>
            </a:pPr>
            <a:r>
              <a:rPr sz="1500" b="1" dirty="0">
                <a:solidFill>
                  <a:srgbClr val="FF0000"/>
                </a:solidFill>
                <a:latin typeface="Times New Roman" panose="02020603050405020304"/>
                <a:cs typeface="Times New Roman" panose="02020603050405020304"/>
              </a:rPr>
              <a:t>If</a:t>
            </a:r>
            <a:r>
              <a:rPr sz="1500" b="1" spc="-19" dirty="0">
                <a:solidFill>
                  <a:srgbClr val="FF0000"/>
                </a:solidFill>
                <a:latin typeface="Times New Roman" panose="02020603050405020304"/>
                <a:cs typeface="Times New Roman" panose="02020603050405020304"/>
              </a:rPr>
              <a:t> </a:t>
            </a:r>
            <a:r>
              <a:rPr sz="1500" b="1" spc="4" dirty="0">
                <a:solidFill>
                  <a:srgbClr val="FF0000"/>
                </a:solidFill>
                <a:latin typeface="Times New Roman" panose="02020603050405020304"/>
                <a:cs typeface="Times New Roman" panose="02020603050405020304"/>
              </a:rPr>
              <a:t>you</a:t>
            </a:r>
            <a:r>
              <a:rPr sz="1500" b="1" spc="-15" dirty="0">
                <a:solidFill>
                  <a:srgbClr val="FF0000"/>
                </a:solidFill>
                <a:latin typeface="Times New Roman" panose="02020603050405020304"/>
                <a:cs typeface="Times New Roman" panose="02020603050405020304"/>
              </a:rPr>
              <a:t> </a:t>
            </a:r>
            <a:r>
              <a:rPr sz="1500" b="1" dirty="0">
                <a:solidFill>
                  <a:srgbClr val="FF0000"/>
                </a:solidFill>
                <a:latin typeface="Times New Roman" panose="02020603050405020304"/>
                <a:cs typeface="Times New Roman" panose="02020603050405020304"/>
              </a:rPr>
              <a:t>want</a:t>
            </a:r>
            <a:r>
              <a:rPr sz="1500" b="1" spc="-8" dirty="0">
                <a:solidFill>
                  <a:srgbClr val="FF0000"/>
                </a:solidFill>
                <a:latin typeface="Times New Roman" panose="02020603050405020304"/>
                <a:cs typeface="Times New Roman" panose="02020603050405020304"/>
              </a:rPr>
              <a:t> </a:t>
            </a:r>
            <a:r>
              <a:rPr sz="1500" b="1" dirty="0">
                <a:solidFill>
                  <a:srgbClr val="FF0000"/>
                </a:solidFill>
                <a:latin typeface="Times New Roman" panose="02020603050405020304"/>
                <a:cs typeface="Times New Roman" panose="02020603050405020304"/>
              </a:rPr>
              <a:t>population</a:t>
            </a:r>
            <a:r>
              <a:rPr sz="1500" b="1" spc="-23" dirty="0">
                <a:solidFill>
                  <a:srgbClr val="FF0000"/>
                </a:solidFill>
                <a:latin typeface="Times New Roman" panose="02020603050405020304"/>
                <a:cs typeface="Times New Roman" panose="02020603050405020304"/>
              </a:rPr>
              <a:t> </a:t>
            </a:r>
            <a:r>
              <a:rPr sz="1500" b="1" dirty="0">
                <a:solidFill>
                  <a:srgbClr val="FF0000"/>
                </a:solidFill>
                <a:latin typeface="Times New Roman" panose="02020603050405020304"/>
                <a:cs typeface="Times New Roman" panose="02020603050405020304"/>
              </a:rPr>
              <a:t>SD,</a:t>
            </a:r>
            <a:r>
              <a:rPr sz="1500" b="1" spc="-8" dirty="0">
                <a:solidFill>
                  <a:srgbClr val="FF0000"/>
                </a:solidFill>
                <a:latin typeface="Times New Roman" panose="02020603050405020304"/>
                <a:cs typeface="Times New Roman" panose="02020603050405020304"/>
              </a:rPr>
              <a:t> represented</a:t>
            </a:r>
            <a:r>
              <a:rPr sz="1500" b="1" spc="-23" dirty="0">
                <a:solidFill>
                  <a:srgbClr val="FF0000"/>
                </a:solidFill>
                <a:latin typeface="Times New Roman" panose="02020603050405020304"/>
                <a:cs typeface="Times New Roman" panose="02020603050405020304"/>
              </a:rPr>
              <a:t> </a:t>
            </a:r>
            <a:r>
              <a:rPr sz="1500" b="1" dirty="0">
                <a:solidFill>
                  <a:srgbClr val="FF0000"/>
                </a:solidFill>
                <a:latin typeface="Times New Roman" panose="02020603050405020304"/>
                <a:cs typeface="Times New Roman" panose="02020603050405020304"/>
              </a:rPr>
              <a:t>by</a:t>
            </a:r>
            <a:endParaRPr sz="1500" dirty="0">
              <a:latin typeface="Times New Roman" panose="02020603050405020304"/>
              <a:cs typeface="Times New Roman" panose="02020603050405020304"/>
            </a:endParaRPr>
          </a:p>
          <a:p>
            <a:pPr>
              <a:lnSpc>
                <a:spcPct val="100000"/>
              </a:lnSpc>
            </a:pPr>
            <a:endParaRPr sz="1650" dirty="0">
              <a:latin typeface="Times New Roman" panose="02020603050405020304"/>
              <a:cs typeface="Times New Roman" panose="02020603050405020304"/>
            </a:endParaRPr>
          </a:p>
          <a:p>
            <a:pPr marL="1314450">
              <a:spcBef>
                <a:spcPts val="1115"/>
              </a:spcBef>
            </a:pPr>
            <a:r>
              <a:rPr sz="1800" dirty="0">
                <a:solidFill>
                  <a:srgbClr val="001F5F"/>
                </a:solidFill>
                <a:latin typeface="Times New Roman" panose="02020603050405020304"/>
                <a:cs typeface="Times New Roman" panose="02020603050405020304"/>
              </a:rPr>
              <a:t>and</a:t>
            </a:r>
            <a:r>
              <a:rPr sz="1800" spc="-11" dirty="0">
                <a:solidFill>
                  <a:srgbClr val="001F5F"/>
                </a:solidFill>
                <a:latin typeface="Times New Roman" panose="02020603050405020304"/>
                <a:cs typeface="Times New Roman" panose="02020603050405020304"/>
              </a:rPr>
              <a:t> </a:t>
            </a:r>
            <a:r>
              <a:rPr sz="1800" dirty="0">
                <a:solidFill>
                  <a:srgbClr val="001F5F"/>
                </a:solidFill>
                <a:latin typeface="Times New Roman" panose="02020603050405020304"/>
                <a:cs typeface="Times New Roman" panose="02020603050405020304"/>
              </a:rPr>
              <a:t>then</a:t>
            </a:r>
            <a:r>
              <a:rPr sz="1800" spc="-23" dirty="0">
                <a:solidFill>
                  <a:srgbClr val="001F5F"/>
                </a:solidFill>
                <a:latin typeface="Times New Roman" panose="02020603050405020304"/>
                <a:cs typeface="Times New Roman" panose="02020603050405020304"/>
              </a:rPr>
              <a:t> </a:t>
            </a:r>
            <a:r>
              <a:rPr sz="1800" dirty="0">
                <a:solidFill>
                  <a:srgbClr val="001F5F"/>
                </a:solidFill>
                <a:latin typeface="Times New Roman" panose="02020603050405020304"/>
                <a:cs typeface="Times New Roman" panose="02020603050405020304"/>
              </a:rPr>
              <a:t>divide</a:t>
            </a:r>
            <a:r>
              <a:rPr sz="1800" spc="-23" dirty="0">
                <a:solidFill>
                  <a:srgbClr val="001F5F"/>
                </a:solidFill>
                <a:latin typeface="Times New Roman" panose="02020603050405020304"/>
                <a:cs typeface="Times New Roman" panose="02020603050405020304"/>
              </a:rPr>
              <a:t> </a:t>
            </a:r>
            <a:r>
              <a:rPr sz="1800" dirty="0">
                <a:solidFill>
                  <a:srgbClr val="001F5F"/>
                </a:solidFill>
                <a:latin typeface="Times New Roman" panose="02020603050405020304"/>
                <a:cs typeface="Times New Roman" panose="02020603050405020304"/>
              </a:rPr>
              <a:t>by</a:t>
            </a:r>
            <a:r>
              <a:rPr sz="1800" spc="-11" dirty="0">
                <a:solidFill>
                  <a:srgbClr val="001F5F"/>
                </a:solidFill>
                <a:latin typeface="Times New Roman" panose="02020603050405020304"/>
                <a:cs typeface="Times New Roman" panose="02020603050405020304"/>
              </a:rPr>
              <a:t> </a:t>
            </a:r>
            <a:r>
              <a:rPr sz="1800" spc="-4" dirty="0">
                <a:solidFill>
                  <a:srgbClr val="001F5F"/>
                </a:solidFill>
                <a:latin typeface="Times New Roman" panose="02020603050405020304"/>
                <a:cs typeface="Times New Roman" panose="02020603050405020304"/>
              </a:rPr>
              <a:t>N </a:t>
            </a:r>
            <a:r>
              <a:rPr sz="1800" dirty="0">
                <a:solidFill>
                  <a:srgbClr val="001F5F"/>
                </a:solidFill>
                <a:latin typeface="Times New Roman" panose="02020603050405020304"/>
                <a:cs typeface="Times New Roman" panose="02020603050405020304"/>
              </a:rPr>
              <a:t>not</a:t>
            </a:r>
            <a:r>
              <a:rPr sz="1800" spc="-19" dirty="0">
                <a:solidFill>
                  <a:srgbClr val="001F5F"/>
                </a:solidFill>
                <a:latin typeface="Times New Roman" panose="02020603050405020304"/>
                <a:cs typeface="Times New Roman" panose="02020603050405020304"/>
              </a:rPr>
              <a:t> </a:t>
            </a:r>
            <a:r>
              <a:rPr sz="1800" spc="-4" dirty="0">
                <a:solidFill>
                  <a:srgbClr val="001F5F"/>
                </a:solidFill>
                <a:latin typeface="Times New Roman" panose="02020603050405020304"/>
                <a:cs typeface="Times New Roman" panose="02020603050405020304"/>
              </a:rPr>
              <a:t>N-1</a:t>
            </a:r>
            <a:endParaRPr sz="1800" dirty="0">
              <a:latin typeface="Times New Roman" panose="02020603050405020304"/>
              <a:cs typeface="Times New Roman" panose="02020603050405020304"/>
            </a:endParaRPr>
          </a:p>
        </p:txBody>
      </p:sp>
      <p:pic>
        <p:nvPicPr>
          <p:cNvPr id="4" name="object 4"/>
          <p:cNvPicPr/>
          <p:nvPr/>
        </p:nvPicPr>
        <p:blipFill>
          <a:blip r:embed="rId1" cstate="print"/>
          <a:stretch>
            <a:fillRect/>
          </a:stretch>
        </p:blipFill>
        <p:spPr>
          <a:xfrm>
            <a:off x="4770956" y="4831461"/>
            <a:ext cx="4035933" cy="1664208"/>
          </a:xfrm>
          <a:prstGeom prst="rect">
            <a:avLst/>
          </a:prstGeom>
        </p:spPr>
      </p:pic>
      <p:pic>
        <p:nvPicPr>
          <p:cNvPr id="5" name="object 5"/>
          <p:cNvPicPr/>
          <p:nvPr/>
        </p:nvPicPr>
        <p:blipFill>
          <a:blip r:embed="rId2" cstate="print"/>
          <a:stretch>
            <a:fillRect/>
          </a:stretch>
        </p:blipFill>
        <p:spPr>
          <a:xfrm>
            <a:off x="626548" y="5076063"/>
            <a:ext cx="506165" cy="587502"/>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697" y="1003364"/>
            <a:ext cx="8787765" cy="3007394"/>
          </a:xfrm>
          <a:prstGeom prst="rect">
            <a:avLst/>
          </a:prstGeom>
        </p:spPr>
        <p:txBody>
          <a:bodyPr vert="horz" wrap="square" lIns="0" tIns="70009" rIns="0" bIns="0" rtlCol="0">
            <a:spAutoFit/>
          </a:bodyPr>
          <a:lstStyle/>
          <a:p>
            <a:pPr marL="38100">
              <a:spcBef>
                <a:spcPts val="550"/>
              </a:spcBef>
            </a:pPr>
            <a:r>
              <a:rPr sz="1800" spc="-4" dirty="0">
                <a:latin typeface="Calibri" panose="020F0502020204030204"/>
                <a:cs typeface="Calibri" panose="020F0502020204030204"/>
              </a:rPr>
              <a:t>The</a:t>
            </a:r>
            <a:r>
              <a:rPr sz="1800" spc="8" dirty="0">
                <a:latin typeface="Calibri" panose="020F0502020204030204"/>
                <a:cs typeface="Calibri" panose="020F0502020204030204"/>
              </a:rPr>
              <a:t> </a:t>
            </a:r>
            <a:r>
              <a:rPr sz="1800" spc="-8" dirty="0">
                <a:latin typeface="Calibri" panose="020F0502020204030204"/>
                <a:cs typeface="Calibri" panose="020F0502020204030204"/>
              </a:rPr>
              <a:t>probability</a:t>
            </a:r>
            <a:r>
              <a:rPr sz="1800" spc="4" dirty="0">
                <a:latin typeface="Calibri" panose="020F0502020204030204"/>
                <a:cs typeface="Calibri" panose="020F0502020204030204"/>
              </a:rPr>
              <a:t> </a:t>
            </a:r>
            <a:r>
              <a:rPr sz="1800" spc="-4" dirty="0">
                <a:latin typeface="Calibri" panose="020F0502020204030204"/>
                <a:cs typeface="Calibri" panose="020F0502020204030204"/>
              </a:rPr>
              <a:t>distribution</a:t>
            </a:r>
            <a:r>
              <a:rPr sz="1800" spc="-11" dirty="0">
                <a:latin typeface="Calibri" panose="020F0502020204030204"/>
                <a:cs typeface="Calibri" panose="020F0502020204030204"/>
              </a:rPr>
              <a:t> </a:t>
            </a:r>
            <a:r>
              <a:rPr sz="1800" spc="-4" dirty="0">
                <a:latin typeface="Calibri" panose="020F0502020204030204"/>
                <a:cs typeface="Calibri" panose="020F0502020204030204"/>
              </a:rPr>
              <a:t>of</a:t>
            </a:r>
            <a:r>
              <a:rPr sz="1800" spc="11" dirty="0">
                <a:latin typeface="Calibri" panose="020F0502020204030204"/>
                <a:cs typeface="Calibri" panose="020F0502020204030204"/>
              </a:rPr>
              <a:t> </a:t>
            </a:r>
            <a:r>
              <a:rPr sz="1800" dirty="0">
                <a:latin typeface="Calibri" panose="020F0502020204030204"/>
                <a:cs typeface="Calibri" panose="020F0502020204030204"/>
              </a:rPr>
              <a:t>the</a:t>
            </a:r>
            <a:r>
              <a:rPr sz="1800" spc="-4" dirty="0">
                <a:latin typeface="Calibri" panose="020F0502020204030204"/>
                <a:cs typeface="Calibri" panose="020F0502020204030204"/>
              </a:rPr>
              <a:t> normal</a:t>
            </a:r>
            <a:r>
              <a:rPr sz="1800" spc="-8" dirty="0">
                <a:latin typeface="Calibri" panose="020F0502020204030204"/>
                <a:cs typeface="Calibri" panose="020F0502020204030204"/>
              </a:rPr>
              <a:t> variable</a:t>
            </a:r>
            <a:r>
              <a:rPr sz="1800" spc="11" dirty="0">
                <a:latin typeface="Calibri" panose="020F0502020204030204"/>
                <a:cs typeface="Calibri" panose="020F0502020204030204"/>
              </a:rPr>
              <a:t> </a:t>
            </a:r>
            <a:r>
              <a:rPr sz="1800" spc="-4" dirty="0">
                <a:latin typeface="Calibri" panose="020F0502020204030204"/>
                <a:cs typeface="Calibri" panose="020F0502020204030204"/>
              </a:rPr>
              <a:t>depends</a:t>
            </a:r>
            <a:r>
              <a:rPr sz="1800" spc="11" dirty="0">
                <a:latin typeface="Calibri" panose="020F0502020204030204"/>
                <a:cs typeface="Calibri" panose="020F0502020204030204"/>
              </a:rPr>
              <a:t> </a:t>
            </a:r>
            <a:r>
              <a:rPr sz="1800" spc="-4" dirty="0">
                <a:latin typeface="Calibri" panose="020F0502020204030204"/>
                <a:cs typeface="Calibri" panose="020F0502020204030204"/>
              </a:rPr>
              <a:t>upon</a:t>
            </a:r>
            <a:r>
              <a:rPr sz="1800" spc="-8" dirty="0">
                <a:latin typeface="Calibri" panose="020F0502020204030204"/>
                <a:cs typeface="Calibri" panose="020F0502020204030204"/>
              </a:rPr>
              <a:t> </a:t>
            </a:r>
            <a:r>
              <a:rPr sz="1800" dirty="0">
                <a:latin typeface="Calibri" panose="020F0502020204030204"/>
                <a:cs typeface="Calibri" panose="020F0502020204030204"/>
              </a:rPr>
              <a:t>the</a:t>
            </a:r>
            <a:r>
              <a:rPr sz="1800" spc="4" dirty="0">
                <a:latin typeface="Calibri" panose="020F0502020204030204"/>
                <a:cs typeface="Calibri" panose="020F0502020204030204"/>
              </a:rPr>
              <a:t> </a:t>
            </a:r>
            <a:r>
              <a:rPr sz="1800" spc="-8" dirty="0">
                <a:latin typeface="Calibri" panose="020F0502020204030204"/>
                <a:cs typeface="Calibri" panose="020F0502020204030204"/>
              </a:rPr>
              <a:t>two</a:t>
            </a:r>
            <a:r>
              <a:rPr sz="1800" spc="-4" dirty="0">
                <a:latin typeface="Calibri" panose="020F0502020204030204"/>
                <a:cs typeface="Calibri" panose="020F0502020204030204"/>
              </a:rPr>
              <a:t> </a:t>
            </a:r>
            <a:r>
              <a:rPr sz="1800" spc="-11" dirty="0">
                <a:latin typeface="Calibri" panose="020F0502020204030204"/>
                <a:cs typeface="Calibri" panose="020F0502020204030204"/>
              </a:rPr>
              <a:t>parameters</a:t>
            </a:r>
            <a:r>
              <a:rPr sz="1800" spc="-26" dirty="0">
                <a:latin typeface="Calibri" panose="020F0502020204030204"/>
                <a:cs typeface="Calibri" panose="020F0502020204030204"/>
              </a:rPr>
              <a:t> </a:t>
            </a:r>
            <a:r>
              <a:rPr sz="1800" dirty="0">
                <a:latin typeface="Cambria Math" panose="02040503050406030204"/>
                <a:cs typeface="Cambria Math" panose="02040503050406030204"/>
              </a:rPr>
              <a:t>𝜇</a:t>
            </a:r>
            <a:r>
              <a:rPr sz="1800" spc="60" dirty="0">
                <a:latin typeface="Cambria Math" panose="02040503050406030204"/>
                <a:cs typeface="Cambria Math" panose="02040503050406030204"/>
              </a:rPr>
              <a:t> </a:t>
            </a:r>
            <a:r>
              <a:rPr sz="1800" dirty="0">
                <a:latin typeface="Calibri" panose="020F0502020204030204"/>
                <a:cs typeface="Calibri" panose="020F0502020204030204"/>
              </a:rPr>
              <a:t>and </a:t>
            </a:r>
            <a:r>
              <a:rPr sz="1800" dirty="0">
                <a:latin typeface="Cambria Math" panose="02040503050406030204"/>
                <a:cs typeface="Cambria Math" panose="02040503050406030204"/>
              </a:rPr>
              <a:t>𝜎</a:t>
            </a:r>
            <a:endParaRPr sz="1800">
              <a:latin typeface="Cambria Math" panose="02040503050406030204"/>
              <a:cs typeface="Cambria Math" panose="02040503050406030204"/>
            </a:endParaRPr>
          </a:p>
          <a:p>
            <a:pPr marL="243840" indent="-205740">
              <a:spcBef>
                <a:spcPts val="475"/>
              </a:spcBef>
              <a:buClr>
                <a:srgbClr val="9BBA58"/>
              </a:buClr>
              <a:buSzPct val="94000"/>
              <a:buFont typeface="Arial MT"/>
              <a:buChar char="–"/>
              <a:tabLst>
                <a:tab pos="243840" algn="l"/>
              </a:tabLst>
            </a:pPr>
            <a:r>
              <a:rPr sz="1800" b="1" spc="-4" dirty="0">
                <a:solidFill>
                  <a:srgbClr val="FF0000"/>
                </a:solidFill>
                <a:latin typeface="Times New Roman" panose="02020603050405020304"/>
                <a:cs typeface="Times New Roman" panose="02020603050405020304"/>
              </a:rPr>
              <a:t>The </a:t>
            </a:r>
            <a:r>
              <a:rPr sz="1800" b="1" dirty="0">
                <a:solidFill>
                  <a:srgbClr val="FF0000"/>
                </a:solidFill>
                <a:latin typeface="Times New Roman" panose="02020603050405020304"/>
                <a:cs typeface="Times New Roman" panose="02020603050405020304"/>
              </a:rPr>
              <a:t>parameter</a:t>
            </a:r>
            <a:r>
              <a:rPr sz="1800" b="1" spc="-34" dirty="0">
                <a:solidFill>
                  <a:srgbClr val="FF0000"/>
                </a:solidFill>
                <a:latin typeface="Times New Roman" panose="02020603050405020304"/>
                <a:cs typeface="Times New Roman" panose="02020603050405020304"/>
              </a:rPr>
              <a:t> </a:t>
            </a:r>
            <a:r>
              <a:rPr sz="1800" b="1" dirty="0">
                <a:solidFill>
                  <a:srgbClr val="FF0000"/>
                </a:solidFill>
                <a:latin typeface="Times New Roman" panose="02020603050405020304"/>
                <a:cs typeface="Times New Roman" panose="02020603050405020304"/>
              </a:rPr>
              <a:t>μ</a:t>
            </a:r>
            <a:r>
              <a:rPr sz="1800" b="1" spc="-4" dirty="0">
                <a:solidFill>
                  <a:srgbClr val="FF0000"/>
                </a:solidFill>
                <a:latin typeface="Times New Roman" panose="02020603050405020304"/>
                <a:cs typeface="Times New Roman" panose="02020603050405020304"/>
              </a:rPr>
              <a:t> </a:t>
            </a:r>
            <a:r>
              <a:rPr sz="1800" b="1" dirty="0">
                <a:solidFill>
                  <a:srgbClr val="FF0000"/>
                </a:solidFill>
                <a:latin typeface="Times New Roman" panose="02020603050405020304"/>
                <a:cs typeface="Times New Roman" panose="02020603050405020304"/>
              </a:rPr>
              <a:t>is called</a:t>
            </a:r>
            <a:r>
              <a:rPr sz="1800" b="1" spc="-23" dirty="0">
                <a:solidFill>
                  <a:srgbClr val="FF0000"/>
                </a:solidFill>
                <a:latin typeface="Times New Roman" panose="02020603050405020304"/>
                <a:cs typeface="Times New Roman" panose="02020603050405020304"/>
              </a:rPr>
              <a:t> </a:t>
            </a:r>
            <a:r>
              <a:rPr sz="1800" b="1" spc="-4" dirty="0">
                <a:solidFill>
                  <a:srgbClr val="FF0000"/>
                </a:solidFill>
                <a:latin typeface="Times New Roman" panose="02020603050405020304"/>
                <a:cs typeface="Times New Roman" panose="02020603050405020304"/>
              </a:rPr>
              <a:t>the mean</a:t>
            </a:r>
            <a:r>
              <a:rPr sz="1800" b="1" dirty="0">
                <a:solidFill>
                  <a:srgbClr val="FF0000"/>
                </a:solidFill>
                <a:latin typeface="Times New Roman" panose="02020603050405020304"/>
                <a:cs typeface="Times New Roman" panose="02020603050405020304"/>
              </a:rPr>
              <a:t> or</a:t>
            </a:r>
            <a:r>
              <a:rPr sz="1800" b="1" spc="-38" dirty="0">
                <a:solidFill>
                  <a:srgbClr val="FF0000"/>
                </a:solidFill>
                <a:latin typeface="Times New Roman" panose="02020603050405020304"/>
                <a:cs typeface="Times New Roman" panose="02020603050405020304"/>
              </a:rPr>
              <a:t> </a:t>
            </a:r>
            <a:r>
              <a:rPr sz="1800" b="1" dirty="0">
                <a:solidFill>
                  <a:srgbClr val="FF0000"/>
                </a:solidFill>
                <a:latin typeface="Times New Roman" panose="02020603050405020304"/>
                <a:cs typeface="Times New Roman" panose="02020603050405020304"/>
              </a:rPr>
              <a:t>expectation</a:t>
            </a:r>
            <a:r>
              <a:rPr sz="1800" b="1" spc="-19" dirty="0">
                <a:solidFill>
                  <a:srgbClr val="FF0000"/>
                </a:solidFill>
                <a:latin typeface="Times New Roman" panose="02020603050405020304"/>
                <a:cs typeface="Times New Roman" panose="02020603050405020304"/>
              </a:rPr>
              <a:t> </a:t>
            </a:r>
            <a:r>
              <a:rPr sz="1800" b="1" dirty="0">
                <a:solidFill>
                  <a:srgbClr val="FF0000"/>
                </a:solidFill>
                <a:latin typeface="Times New Roman" panose="02020603050405020304"/>
                <a:cs typeface="Times New Roman" panose="02020603050405020304"/>
              </a:rPr>
              <a:t>of </a:t>
            </a:r>
            <a:r>
              <a:rPr sz="1800" b="1" spc="-4" dirty="0">
                <a:solidFill>
                  <a:srgbClr val="FF0000"/>
                </a:solidFill>
                <a:latin typeface="Times New Roman" panose="02020603050405020304"/>
                <a:cs typeface="Times New Roman" panose="02020603050405020304"/>
              </a:rPr>
              <a:t>the</a:t>
            </a:r>
            <a:r>
              <a:rPr sz="1800" b="1" spc="-8" dirty="0">
                <a:solidFill>
                  <a:srgbClr val="FF0000"/>
                </a:solidFill>
                <a:latin typeface="Times New Roman" panose="02020603050405020304"/>
                <a:cs typeface="Times New Roman" panose="02020603050405020304"/>
              </a:rPr>
              <a:t> </a:t>
            </a:r>
            <a:r>
              <a:rPr sz="1800" b="1" dirty="0">
                <a:solidFill>
                  <a:srgbClr val="FF0000"/>
                </a:solidFill>
                <a:latin typeface="Times New Roman" panose="02020603050405020304"/>
                <a:cs typeface="Times New Roman" panose="02020603050405020304"/>
              </a:rPr>
              <a:t>distribution.</a:t>
            </a:r>
            <a:endParaRPr sz="1800">
              <a:latin typeface="Times New Roman" panose="02020603050405020304"/>
              <a:cs typeface="Times New Roman" panose="02020603050405020304"/>
            </a:endParaRPr>
          </a:p>
          <a:p>
            <a:pPr marL="243840" indent="-205740">
              <a:spcBef>
                <a:spcPts val="430"/>
              </a:spcBef>
              <a:buClr>
                <a:srgbClr val="9BBA58"/>
              </a:buClr>
              <a:buSzPct val="94000"/>
              <a:buFont typeface="Arial MT"/>
              <a:buChar char="–"/>
              <a:tabLst>
                <a:tab pos="243840" algn="l"/>
              </a:tabLst>
            </a:pPr>
            <a:r>
              <a:rPr sz="1800" b="1" spc="-4" dirty="0">
                <a:solidFill>
                  <a:srgbClr val="FF0000"/>
                </a:solidFill>
                <a:latin typeface="Times New Roman" panose="02020603050405020304"/>
                <a:cs typeface="Times New Roman" panose="02020603050405020304"/>
              </a:rPr>
              <a:t>The</a:t>
            </a:r>
            <a:r>
              <a:rPr sz="1800" b="1" dirty="0">
                <a:solidFill>
                  <a:srgbClr val="FF0000"/>
                </a:solidFill>
                <a:latin typeface="Times New Roman" panose="02020603050405020304"/>
                <a:cs typeface="Times New Roman" panose="02020603050405020304"/>
              </a:rPr>
              <a:t> parameter</a:t>
            </a:r>
            <a:r>
              <a:rPr sz="1800" b="1" spc="-34" dirty="0">
                <a:solidFill>
                  <a:srgbClr val="FF0000"/>
                </a:solidFill>
                <a:latin typeface="Times New Roman" panose="02020603050405020304"/>
                <a:cs typeface="Times New Roman" panose="02020603050405020304"/>
              </a:rPr>
              <a:t> </a:t>
            </a:r>
            <a:r>
              <a:rPr sz="1800" b="1" dirty="0">
                <a:solidFill>
                  <a:srgbClr val="FF0000"/>
                </a:solidFill>
                <a:latin typeface="Times New Roman" panose="02020603050405020304"/>
                <a:cs typeface="Times New Roman" panose="02020603050405020304"/>
              </a:rPr>
              <a:t>σ</a:t>
            </a:r>
            <a:r>
              <a:rPr sz="1800" b="1" spc="-4" dirty="0">
                <a:solidFill>
                  <a:srgbClr val="FF0000"/>
                </a:solidFill>
                <a:latin typeface="Times New Roman" panose="02020603050405020304"/>
                <a:cs typeface="Times New Roman" panose="02020603050405020304"/>
              </a:rPr>
              <a:t> </a:t>
            </a:r>
            <a:r>
              <a:rPr sz="1800" b="1" dirty="0">
                <a:solidFill>
                  <a:srgbClr val="FF0000"/>
                </a:solidFill>
                <a:latin typeface="Times New Roman" panose="02020603050405020304"/>
                <a:cs typeface="Times New Roman" panose="02020603050405020304"/>
              </a:rPr>
              <a:t>is</a:t>
            </a:r>
            <a:r>
              <a:rPr sz="1800" b="1" spc="-8" dirty="0">
                <a:solidFill>
                  <a:srgbClr val="FF0000"/>
                </a:solidFill>
                <a:latin typeface="Times New Roman" panose="02020603050405020304"/>
                <a:cs typeface="Times New Roman" panose="02020603050405020304"/>
              </a:rPr>
              <a:t> </a:t>
            </a:r>
            <a:r>
              <a:rPr sz="1800" b="1" spc="-4" dirty="0">
                <a:solidFill>
                  <a:srgbClr val="FF0000"/>
                </a:solidFill>
                <a:latin typeface="Times New Roman" panose="02020603050405020304"/>
                <a:cs typeface="Times New Roman" panose="02020603050405020304"/>
              </a:rPr>
              <a:t>the</a:t>
            </a:r>
            <a:r>
              <a:rPr sz="1800" b="1" spc="4" dirty="0">
                <a:solidFill>
                  <a:srgbClr val="FF0000"/>
                </a:solidFill>
                <a:latin typeface="Times New Roman" panose="02020603050405020304"/>
                <a:cs typeface="Times New Roman" panose="02020603050405020304"/>
              </a:rPr>
              <a:t> </a:t>
            </a:r>
            <a:r>
              <a:rPr sz="1800" b="1" spc="-4" dirty="0">
                <a:solidFill>
                  <a:srgbClr val="FF0000"/>
                </a:solidFill>
                <a:latin typeface="Times New Roman" panose="02020603050405020304"/>
                <a:cs typeface="Times New Roman" panose="02020603050405020304"/>
              </a:rPr>
              <a:t>standard</a:t>
            </a:r>
            <a:r>
              <a:rPr sz="1800" b="1" spc="11" dirty="0">
                <a:solidFill>
                  <a:srgbClr val="FF0000"/>
                </a:solidFill>
                <a:latin typeface="Times New Roman" panose="02020603050405020304"/>
                <a:cs typeface="Times New Roman" panose="02020603050405020304"/>
              </a:rPr>
              <a:t> </a:t>
            </a:r>
            <a:r>
              <a:rPr sz="1800" b="1" dirty="0">
                <a:solidFill>
                  <a:srgbClr val="FF0000"/>
                </a:solidFill>
                <a:latin typeface="Times New Roman" panose="02020603050405020304"/>
                <a:cs typeface="Times New Roman" panose="02020603050405020304"/>
              </a:rPr>
              <a:t>deviation;</a:t>
            </a:r>
            <a:r>
              <a:rPr sz="1800" b="1" spc="-15" dirty="0">
                <a:solidFill>
                  <a:srgbClr val="FF0000"/>
                </a:solidFill>
                <a:latin typeface="Times New Roman" panose="02020603050405020304"/>
                <a:cs typeface="Times New Roman" panose="02020603050405020304"/>
              </a:rPr>
              <a:t> </a:t>
            </a:r>
            <a:r>
              <a:rPr sz="1800" b="1" spc="-4" dirty="0">
                <a:solidFill>
                  <a:srgbClr val="1F487C"/>
                </a:solidFill>
                <a:latin typeface="Times New Roman" panose="02020603050405020304"/>
                <a:cs typeface="Times New Roman" panose="02020603050405020304"/>
              </a:rPr>
              <a:t>and</a:t>
            </a:r>
            <a:r>
              <a:rPr sz="1800" b="1" spc="8" dirty="0">
                <a:solidFill>
                  <a:srgbClr val="1F487C"/>
                </a:solidFill>
                <a:latin typeface="Times New Roman" panose="02020603050405020304"/>
                <a:cs typeface="Times New Roman" panose="02020603050405020304"/>
              </a:rPr>
              <a:t> </a:t>
            </a:r>
            <a:r>
              <a:rPr sz="1800" b="1" dirty="0">
                <a:solidFill>
                  <a:srgbClr val="1F487C"/>
                </a:solidFill>
                <a:latin typeface="Times New Roman" panose="02020603050405020304"/>
                <a:cs typeface="Times New Roman" panose="02020603050405020304"/>
              </a:rPr>
              <a:t>variance</a:t>
            </a:r>
            <a:r>
              <a:rPr sz="1800" b="1" spc="-11" dirty="0">
                <a:solidFill>
                  <a:srgbClr val="1F487C"/>
                </a:solidFill>
                <a:latin typeface="Times New Roman" panose="02020603050405020304"/>
                <a:cs typeface="Times New Roman" panose="02020603050405020304"/>
              </a:rPr>
              <a:t> </a:t>
            </a:r>
            <a:r>
              <a:rPr sz="1800" b="1" dirty="0">
                <a:solidFill>
                  <a:srgbClr val="1F487C"/>
                </a:solidFill>
                <a:latin typeface="Times New Roman" panose="02020603050405020304"/>
                <a:cs typeface="Times New Roman" panose="02020603050405020304"/>
              </a:rPr>
              <a:t>is</a:t>
            </a:r>
            <a:r>
              <a:rPr sz="1800" b="1" spc="-8" dirty="0">
                <a:solidFill>
                  <a:srgbClr val="1F487C"/>
                </a:solidFill>
                <a:latin typeface="Times New Roman" panose="02020603050405020304"/>
                <a:cs typeface="Times New Roman" panose="02020603050405020304"/>
              </a:rPr>
              <a:t> </a:t>
            </a:r>
            <a:r>
              <a:rPr sz="1800" b="1" spc="-4" dirty="0">
                <a:solidFill>
                  <a:srgbClr val="1F487C"/>
                </a:solidFill>
                <a:latin typeface="Times New Roman" panose="02020603050405020304"/>
                <a:cs typeface="Times New Roman" panose="02020603050405020304"/>
              </a:rPr>
              <a:t>thus</a:t>
            </a:r>
            <a:r>
              <a:rPr sz="1800" b="1" spc="15" dirty="0">
                <a:solidFill>
                  <a:srgbClr val="1F487C"/>
                </a:solidFill>
                <a:latin typeface="Times New Roman" panose="02020603050405020304"/>
                <a:cs typeface="Times New Roman" panose="02020603050405020304"/>
              </a:rPr>
              <a:t> </a:t>
            </a:r>
            <a:r>
              <a:rPr sz="1800" b="1" spc="-4" dirty="0">
                <a:solidFill>
                  <a:srgbClr val="1F487C"/>
                </a:solidFill>
                <a:latin typeface="Times New Roman" panose="02020603050405020304"/>
                <a:cs typeface="Times New Roman" panose="02020603050405020304"/>
              </a:rPr>
              <a:t>σ^2.</a:t>
            </a:r>
            <a:endParaRPr sz="1800">
              <a:latin typeface="Times New Roman" panose="02020603050405020304"/>
              <a:cs typeface="Times New Roman" panose="02020603050405020304"/>
            </a:endParaRPr>
          </a:p>
          <a:p>
            <a:pPr>
              <a:spcBef>
                <a:spcPts val="40"/>
              </a:spcBef>
              <a:buClr>
                <a:srgbClr val="9BBA58"/>
              </a:buClr>
              <a:buFont typeface="Arial MT"/>
              <a:buChar char="–"/>
            </a:pPr>
            <a:endParaRPr sz="2550">
              <a:latin typeface="Times New Roman" panose="02020603050405020304"/>
              <a:cs typeface="Times New Roman" panose="02020603050405020304"/>
            </a:endParaRPr>
          </a:p>
          <a:p>
            <a:pPr marL="243840" indent="-205740">
              <a:buClr>
                <a:srgbClr val="9BBA58"/>
              </a:buClr>
              <a:buSzPct val="94000"/>
              <a:buFont typeface="Arial MT"/>
              <a:buChar char="–"/>
              <a:tabLst>
                <a:tab pos="243840" algn="l"/>
              </a:tabLst>
            </a:pPr>
            <a:r>
              <a:rPr sz="1800" b="1" spc="-11" dirty="0">
                <a:latin typeface="Calibri" panose="020F0502020204030204"/>
                <a:cs typeface="Calibri" panose="020F0502020204030204"/>
              </a:rPr>
              <a:t>standard</a:t>
            </a:r>
            <a:r>
              <a:rPr sz="1800" b="1" spc="4" dirty="0">
                <a:latin typeface="Calibri" panose="020F0502020204030204"/>
                <a:cs typeface="Calibri" panose="020F0502020204030204"/>
              </a:rPr>
              <a:t> </a:t>
            </a:r>
            <a:r>
              <a:rPr sz="1800" b="1" spc="-8" dirty="0">
                <a:latin typeface="Calibri" panose="020F0502020204030204"/>
                <a:cs typeface="Calibri" panose="020F0502020204030204"/>
              </a:rPr>
              <a:t>deviation</a:t>
            </a:r>
            <a:r>
              <a:rPr sz="1800" b="1" dirty="0">
                <a:latin typeface="Calibri" panose="020F0502020204030204"/>
                <a:cs typeface="Calibri" panose="020F0502020204030204"/>
              </a:rPr>
              <a:t> </a:t>
            </a:r>
            <a:r>
              <a:rPr sz="1800" dirty="0">
                <a:latin typeface="Calibri" panose="020F0502020204030204"/>
                <a:cs typeface="Calibri" panose="020F0502020204030204"/>
              </a:rPr>
              <a:t>is</a:t>
            </a:r>
            <a:r>
              <a:rPr sz="1800" spc="-4" dirty="0">
                <a:latin typeface="Calibri" panose="020F0502020204030204"/>
                <a:cs typeface="Calibri" panose="020F0502020204030204"/>
              </a:rPr>
              <a:t> </a:t>
            </a:r>
            <a:r>
              <a:rPr sz="1800" dirty="0">
                <a:latin typeface="Calibri" panose="020F0502020204030204"/>
                <a:cs typeface="Calibri" panose="020F0502020204030204"/>
              </a:rPr>
              <a:t>a</a:t>
            </a:r>
            <a:r>
              <a:rPr sz="1800" spc="-11" dirty="0">
                <a:latin typeface="Calibri" panose="020F0502020204030204"/>
                <a:cs typeface="Calibri" panose="020F0502020204030204"/>
              </a:rPr>
              <a:t> </a:t>
            </a:r>
            <a:r>
              <a:rPr sz="1800" spc="-8" dirty="0">
                <a:latin typeface="Calibri" panose="020F0502020204030204"/>
                <a:cs typeface="Calibri" panose="020F0502020204030204"/>
              </a:rPr>
              <a:t>measure</a:t>
            </a:r>
            <a:r>
              <a:rPr sz="1800" spc="8" dirty="0">
                <a:latin typeface="Calibri" panose="020F0502020204030204"/>
                <a:cs typeface="Calibri" panose="020F0502020204030204"/>
              </a:rPr>
              <a:t> </a:t>
            </a:r>
            <a:r>
              <a:rPr sz="1800" spc="-4" dirty="0">
                <a:latin typeface="Calibri" panose="020F0502020204030204"/>
                <a:cs typeface="Calibri" panose="020F0502020204030204"/>
              </a:rPr>
              <a:t>of</a:t>
            </a:r>
            <a:r>
              <a:rPr sz="1800" dirty="0">
                <a:latin typeface="Calibri" panose="020F0502020204030204"/>
                <a:cs typeface="Calibri" panose="020F0502020204030204"/>
              </a:rPr>
              <a:t> the</a:t>
            </a:r>
            <a:r>
              <a:rPr sz="1800" spc="4" dirty="0">
                <a:latin typeface="Calibri" panose="020F0502020204030204"/>
                <a:cs typeface="Calibri" panose="020F0502020204030204"/>
              </a:rPr>
              <a:t> </a:t>
            </a:r>
            <a:r>
              <a:rPr sz="1800" spc="-4" dirty="0">
                <a:latin typeface="Calibri" panose="020F0502020204030204"/>
                <a:cs typeface="Calibri" panose="020F0502020204030204"/>
              </a:rPr>
              <a:t>amount of</a:t>
            </a:r>
            <a:r>
              <a:rPr sz="1800" dirty="0">
                <a:latin typeface="Calibri" panose="020F0502020204030204"/>
                <a:cs typeface="Calibri" panose="020F0502020204030204"/>
              </a:rPr>
              <a:t> </a:t>
            </a:r>
            <a:r>
              <a:rPr sz="1800" spc="-8" dirty="0">
                <a:latin typeface="Calibri" panose="020F0502020204030204"/>
                <a:cs typeface="Calibri" panose="020F0502020204030204"/>
              </a:rPr>
              <a:t>variation</a:t>
            </a:r>
            <a:r>
              <a:rPr sz="1800" spc="-4" dirty="0">
                <a:latin typeface="Calibri" panose="020F0502020204030204"/>
                <a:cs typeface="Calibri" panose="020F0502020204030204"/>
              </a:rPr>
              <a:t> or</a:t>
            </a:r>
            <a:r>
              <a:rPr sz="1800" spc="4" dirty="0">
                <a:solidFill>
                  <a:srgbClr val="0000FF"/>
                </a:solidFill>
                <a:latin typeface="Calibri" panose="020F0502020204030204"/>
                <a:cs typeface="Calibri" panose="020F0502020204030204"/>
              </a:rPr>
              <a:t> </a:t>
            </a:r>
            <a:r>
              <a:rPr sz="1800" u="heavy" spc="-8" dirty="0">
                <a:solidFill>
                  <a:srgbClr val="0000FF"/>
                </a:solidFill>
                <a:uFill>
                  <a:solidFill>
                    <a:srgbClr val="0000FF"/>
                  </a:solidFill>
                </a:uFill>
                <a:latin typeface="Calibri" panose="020F0502020204030204"/>
                <a:cs typeface="Calibri" panose="020F0502020204030204"/>
                <a:hlinkClick r:id="rId1"/>
              </a:rPr>
              <a:t>dispersion</a:t>
            </a:r>
            <a:r>
              <a:rPr sz="1800" spc="-8" dirty="0">
                <a:solidFill>
                  <a:srgbClr val="0000FF"/>
                </a:solidFill>
                <a:latin typeface="Calibri" panose="020F0502020204030204"/>
                <a:cs typeface="Calibri" panose="020F0502020204030204"/>
                <a:hlinkClick r:id="rId1"/>
              </a:rPr>
              <a:t> </a:t>
            </a:r>
            <a:r>
              <a:rPr sz="1800" spc="-4" dirty="0">
                <a:latin typeface="Calibri" panose="020F0502020204030204"/>
                <a:cs typeface="Calibri" panose="020F0502020204030204"/>
              </a:rPr>
              <a:t>of</a:t>
            </a:r>
            <a:r>
              <a:rPr sz="1800" dirty="0">
                <a:latin typeface="Calibri" panose="020F0502020204030204"/>
                <a:cs typeface="Calibri" panose="020F0502020204030204"/>
              </a:rPr>
              <a:t> a </a:t>
            </a:r>
            <a:r>
              <a:rPr sz="1800" spc="-4" dirty="0">
                <a:latin typeface="Calibri" panose="020F0502020204030204"/>
                <a:cs typeface="Calibri" panose="020F0502020204030204"/>
              </a:rPr>
              <a:t>set</a:t>
            </a:r>
            <a:r>
              <a:rPr sz="1800" spc="-8" dirty="0">
                <a:latin typeface="Calibri" panose="020F0502020204030204"/>
                <a:cs typeface="Calibri" panose="020F0502020204030204"/>
              </a:rPr>
              <a:t> </a:t>
            </a:r>
            <a:r>
              <a:rPr sz="1800" spc="-4" dirty="0">
                <a:latin typeface="Calibri" panose="020F0502020204030204"/>
                <a:cs typeface="Calibri" panose="020F0502020204030204"/>
              </a:rPr>
              <a:t>of</a:t>
            </a:r>
            <a:r>
              <a:rPr sz="1800" spc="4" dirty="0">
                <a:latin typeface="Calibri" panose="020F0502020204030204"/>
                <a:cs typeface="Calibri" panose="020F0502020204030204"/>
              </a:rPr>
              <a:t> </a:t>
            </a:r>
            <a:r>
              <a:rPr sz="1800" spc="-4" dirty="0">
                <a:latin typeface="Calibri" panose="020F0502020204030204"/>
                <a:cs typeface="Calibri" panose="020F0502020204030204"/>
              </a:rPr>
              <a:t>values.</a:t>
            </a:r>
            <a:endParaRPr sz="1800">
              <a:latin typeface="Calibri" panose="020F0502020204030204"/>
              <a:cs typeface="Calibri" panose="020F0502020204030204"/>
            </a:endParaRPr>
          </a:p>
          <a:p>
            <a:pPr marL="243205" marR="32385" indent="-205740">
              <a:spcBef>
                <a:spcPts val="430"/>
              </a:spcBef>
              <a:buClr>
                <a:srgbClr val="9BBA58"/>
              </a:buClr>
              <a:buSzPct val="94000"/>
              <a:buFont typeface="Arial MT"/>
              <a:buChar char="–"/>
              <a:tabLst>
                <a:tab pos="243840" algn="l"/>
              </a:tabLst>
            </a:pPr>
            <a:r>
              <a:rPr sz="1800" dirty="0">
                <a:latin typeface="Calibri" panose="020F0502020204030204"/>
                <a:cs typeface="Calibri" panose="020F0502020204030204"/>
                <a:hlinkClick r:id="rId2"/>
              </a:rPr>
              <a:t>A</a:t>
            </a:r>
            <a:r>
              <a:rPr sz="1800" spc="71" dirty="0">
                <a:latin typeface="Calibri" panose="020F0502020204030204"/>
                <a:cs typeface="Calibri" panose="020F0502020204030204"/>
                <a:hlinkClick r:id="rId2"/>
              </a:rPr>
              <a:t> </a:t>
            </a:r>
            <a:r>
              <a:rPr sz="1800" spc="-8" dirty="0">
                <a:latin typeface="Calibri" panose="020F0502020204030204"/>
                <a:cs typeface="Calibri" panose="020F0502020204030204"/>
                <a:hlinkClick r:id="rId2"/>
              </a:rPr>
              <a:t>low</a:t>
            </a:r>
            <a:r>
              <a:rPr sz="1800" spc="68" dirty="0">
                <a:latin typeface="Calibri" panose="020F0502020204030204"/>
                <a:cs typeface="Calibri" panose="020F0502020204030204"/>
                <a:hlinkClick r:id="rId2"/>
              </a:rPr>
              <a:t> </a:t>
            </a:r>
            <a:r>
              <a:rPr sz="1800" spc="-11" dirty="0">
                <a:latin typeface="Calibri" panose="020F0502020204030204"/>
                <a:cs typeface="Calibri" panose="020F0502020204030204"/>
                <a:hlinkClick r:id="rId2"/>
              </a:rPr>
              <a:t>standard</a:t>
            </a:r>
            <a:r>
              <a:rPr sz="1800" spc="68" dirty="0">
                <a:latin typeface="Calibri" panose="020F0502020204030204"/>
                <a:cs typeface="Calibri" panose="020F0502020204030204"/>
                <a:hlinkClick r:id="rId2"/>
              </a:rPr>
              <a:t> </a:t>
            </a:r>
            <a:r>
              <a:rPr sz="1800" spc="-4" dirty="0">
                <a:latin typeface="Calibri" panose="020F0502020204030204"/>
                <a:cs typeface="Calibri" panose="020F0502020204030204"/>
                <a:hlinkClick r:id="rId2"/>
              </a:rPr>
              <a:t>deviation</a:t>
            </a:r>
            <a:r>
              <a:rPr sz="1800" spc="71" dirty="0">
                <a:latin typeface="Calibri" panose="020F0502020204030204"/>
                <a:cs typeface="Calibri" panose="020F0502020204030204"/>
                <a:hlinkClick r:id="rId2"/>
              </a:rPr>
              <a:t> </a:t>
            </a:r>
            <a:r>
              <a:rPr sz="1800" spc="-8" dirty="0">
                <a:latin typeface="Calibri" panose="020F0502020204030204"/>
                <a:cs typeface="Calibri" panose="020F0502020204030204"/>
                <a:hlinkClick r:id="rId2"/>
              </a:rPr>
              <a:t>indicates</a:t>
            </a:r>
            <a:r>
              <a:rPr sz="1800" spc="68" dirty="0">
                <a:latin typeface="Calibri" panose="020F0502020204030204"/>
                <a:cs typeface="Calibri" panose="020F0502020204030204"/>
                <a:hlinkClick r:id="rId2"/>
              </a:rPr>
              <a:t> </a:t>
            </a:r>
            <a:r>
              <a:rPr sz="1800" spc="-8" dirty="0">
                <a:latin typeface="Calibri" panose="020F0502020204030204"/>
                <a:cs typeface="Calibri" panose="020F0502020204030204"/>
                <a:hlinkClick r:id="rId2"/>
              </a:rPr>
              <a:t>that</a:t>
            </a:r>
            <a:r>
              <a:rPr sz="1800" spc="68" dirty="0">
                <a:latin typeface="Calibri" panose="020F0502020204030204"/>
                <a:cs typeface="Calibri" panose="020F0502020204030204"/>
                <a:hlinkClick r:id="rId2"/>
              </a:rPr>
              <a:t> </a:t>
            </a:r>
            <a:r>
              <a:rPr sz="1800" dirty="0">
                <a:latin typeface="Calibri" panose="020F0502020204030204"/>
                <a:cs typeface="Calibri" panose="020F0502020204030204"/>
                <a:hlinkClick r:id="rId2"/>
              </a:rPr>
              <a:t>the</a:t>
            </a:r>
            <a:r>
              <a:rPr sz="1800" spc="71" dirty="0">
                <a:latin typeface="Calibri" panose="020F0502020204030204"/>
                <a:cs typeface="Calibri" panose="020F0502020204030204"/>
                <a:hlinkClick r:id="rId2"/>
              </a:rPr>
              <a:t> </a:t>
            </a:r>
            <a:r>
              <a:rPr sz="1800" spc="-4" dirty="0">
                <a:latin typeface="Calibri" panose="020F0502020204030204"/>
                <a:cs typeface="Calibri" panose="020F0502020204030204"/>
                <a:hlinkClick r:id="rId2"/>
              </a:rPr>
              <a:t>values</a:t>
            </a:r>
            <a:r>
              <a:rPr sz="1800" spc="75" dirty="0">
                <a:latin typeface="Calibri" panose="020F0502020204030204"/>
                <a:cs typeface="Calibri" panose="020F0502020204030204"/>
                <a:hlinkClick r:id="rId2"/>
              </a:rPr>
              <a:t> </a:t>
            </a:r>
            <a:r>
              <a:rPr sz="1800" spc="-8" dirty="0">
                <a:latin typeface="Calibri" panose="020F0502020204030204"/>
                <a:cs typeface="Calibri" panose="020F0502020204030204"/>
                <a:hlinkClick r:id="rId2"/>
              </a:rPr>
              <a:t>tend</a:t>
            </a:r>
            <a:r>
              <a:rPr sz="1800" spc="71" dirty="0">
                <a:latin typeface="Calibri" panose="020F0502020204030204"/>
                <a:cs typeface="Calibri" panose="020F0502020204030204"/>
                <a:hlinkClick r:id="rId2"/>
              </a:rPr>
              <a:t> </a:t>
            </a:r>
            <a:r>
              <a:rPr sz="1800" spc="-11" dirty="0">
                <a:latin typeface="Calibri" panose="020F0502020204030204"/>
                <a:cs typeface="Calibri" panose="020F0502020204030204"/>
                <a:hlinkClick r:id="rId2"/>
              </a:rPr>
              <a:t>to</a:t>
            </a:r>
            <a:r>
              <a:rPr sz="1800" spc="64" dirty="0">
                <a:latin typeface="Calibri" panose="020F0502020204030204"/>
                <a:cs typeface="Calibri" panose="020F0502020204030204"/>
                <a:hlinkClick r:id="rId2"/>
              </a:rPr>
              <a:t> </a:t>
            </a:r>
            <a:r>
              <a:rPr sz="1800" spc="4" dirty="0">
                <a:latin typeface="Calibri" panose="020F0502020204030204"/>
                <a:cs typeface="Calibri" panose="020F0502020204030204"/>
                <a:hlinkClick r:id="rId2"/>
              </a:rPr>
              <a:t>be</a:t>
            </a:r>
            <a:r>
              <a:rPr sz="1800" spc="71" dirty="0">
                <a:latin typeface="Calibri" panose="020F0502020204030204"/>
                <a:cs typeface="Calibri" panose="020F0502020204030204"/>
                <a:hlinkClick r:id="rId2"/>
              </a:rPr>
              <a:t> </a:t>
            </a:r>
            <a:r>
              <a:rPr sz="1800" dirty="0">
                <a:latin typeface="Calibri" panose="020F0502020204030204"/>
                <a:cs typeface="Calibri" panose="020F0502020204030204"/>
                <a:hlinkClick r:id="rId2"/>
              </a:rPr>
              <a:t>close</a:t>
            </a:r>
            <a:r>
              <a:rPr sz="1800" spc="71" dirty="0">
                <a:latin typeface="Calibri" panose="020F0502020204030204"/>
                <a:cs typeface="Calibri" panose="020F0502020204030204"/>
                <a:hlinkClick r:id="rId2"/>
              </a:rPr>
              <a:t> </a:t>
            </a:r>
            <a:r>
              <a:rPr sz="1800" spc="-11" dirty="0">
                <a:latin typeface="Calibri" panose="020F0502020204030204"/>
                <a:cs typeface="Calibri" panose="020F0502020204030204"/>
                <a:hlinkClick r:id="rId2"/>
              </a:rPr>
              <a:t>to</a:t>
            </a:r>
            <a:r>
              <a:rPr sz="1800" spc="64" dirty="0">
                <a:latin typeface="Calibri" panose="020F0502020204030204"/>
                <a:cs typeface="Calibri" panose="020F0502020204030204"/>
                <a:hlinkClick r:id="rId2"/>
              </a:rPr>
              <a:t> </a:t>
            </a:r>
            <a:r>
              <a:rPr sz="1800" dirty="0">
                <a:latin typeface="Calibri" panose="020F0502020204030204"/>
                <a:cs typeface="Calibri" panose="020F0502020204030204"/>
                <a:hlinkClick r:id="rId2"/>
              </a:rPr>
              <a:t>the</a:t>
            </a:r>
            <a:r>
              <a:rPr sz="1800" spc="71" dirty="0">
                <a:solidFill>
                  <a:srgbClr val="0000FF"/>
                </a:solidFill>
                <a:latin typeface="Calibri" panose="020F0502020204030204"/>
                <a:cs typeface="Calibri" panose="020F0502020204030204"/>
                <a:hlinkClick r:id="rId2"/>
              </a:rPr>
              <a:t> </a:t>
            </a:r>
            <a:r>
              <a:rPr sz="1800" u="heavy" dirty="0">
                <a:solidFill>
                  <a:srgbClr val="0000FF"/>
                </a:solidFill>
                <a:uFill>
                  <a:solidFill>
                    <a:srgbClr val="0000FF"/>
                  </a:solidFill>
                </a:uFill>
                <a:latin typeface="Calibri" panose="020F0502020204030204"/>
                <a:cs typeface="Calibri" panose="020F0502020204030204"/>
                <a:hlinkClick r:id="rId2"/>
              </a:rPr>
              <a:t>mean</a:t>
            </a:r>
            <a:r>
              <a:rPr sz="1800" spc="71" dirty="0">
                <a:solidFill>
                  <a:srgbClr val="0000FF"/>
                </a:solidFill>
                <a:latin typeface="Calibri" panose="020F0502020204030204"/>
                <a:cs typeface="Calibri" panose="020F0502020204030204"/>
                <a:hlinkClick r:id="rId2"/>
              </a:rPr>
              <a:t> </a:t>
            </a:r>
            <a:r>
              <a:rPr sz="1800" dirty="0">
                <a:latin typeface="Calibri" panose="020F0502020204030204"/>
                <a:cs typeface="Calibri" panose="020F0502020204030204"/>
                <a:hlinkClick r:id="rId2"/>
              </a:rPr>
              <a:t>(</a:t>
            </a:r>
            <a:r>
              <a:rPr sz="1800" spc="75" dirty="0">
                <a:solidFill>
                  <a:srgbClr val="0000FF"/>
                </a:solidFill>
                <a:latin typeface="Calibri" panose="020F0502020204030204"/>
                <a:cs typeface="Calibri" panose="020F0502020204030204"/>
                <a:hlinkClick r:id="rId2"/>
              </a:rPr>
              <a:t> </a:t>
            </a:r>
            <a:r>
              <a:rPr sz="1800" u="heavy" spc="-8" dirty="0">
                <a:solidFill>
                  <a:srgbClr val="0000FF"/>
                </a:solidFill>
                <a:uFill>
                  <a:solidFill>
                    <a:srgbClr val="0000FF"/>
                  </a:solidFill>
                </a:uFill>
                <a:latin typeface="Calibri" panose="020F0502020204030204"/>
                <a:cs typeface="Calibri" panose="020F0502020204030204"/>
                <a:hlinkClick r:id="rId2"/>
              </a:rPr>
              <a:t>expected </a:t>
            </a:r>
            <a:r>
              <a:rPr sz="1800" spc="-398" dirty="0">
                <a:solidFill>
                  <a:srgbClr val="0000FF"/>
                </a:solidFill>
                <a:latin typeface="Calibri" panose="020F0502020204030204"/>
                <a:cs typeface="Calibri" panose="020F0502020204030204"/>
                <a:hlinkClick r:id="rId2"/>
              </a:rPr>
              <a:t> </a:t>
            </a:r>
            <a:r>
              <a:rPr sz="1800" u="heavy" spc="-8" dirty="0">
                <a:solidFill>
                  <a:srgbClr val="0000FF"/>
                </a:solidFill>
                <a:uFill>
                  <a:solidFill>
                    <a:srgbClr val="0000FF"/>
                  </a:solidFill>
                </a:uFill>
                <a:latin typeface="Calibri" panose="020F0502020204030204"/>
                <a:cs typeface="Calibri" panose="020F0502020204030204"/>
                <a:hlinkClick r:id="rId2"/>
              </a:rPr>
              <a:t>value</a:t>
            </a:r>
            <a:r>
              <a:rPr sz="1800" spc="-8" dirty="0">
                <a:latin typeface="Calibri" panose="020F0502020204030204"/>
                <a:cs typeface="Calibri" panose="020F0502020204030204"/>
                <a:hlinkClick r:id="rId2"/>
              </a:rPr>
              <a:t>)</a:t>
            </a:r>
            <a:r>
              <a:rPr sz="1800" spc="-4" dirty="0">
                <a:latin typeface="Calibri" panose="020F0502020204030204"/>
                <a:cs typeface="Calibri" panose="020F0502020204030204"/>
                <a:hlinkClick r:id="rId2"/>
              </a:rPr>
              <a:t> of </a:t>
            </a:r>
            <a:r>
              <a:rPr sz="1800" dirty="0">
                <a:latin typeface="Calibri" panose="020F0502020204030204"/>
                <a:cs typeface="Calibri" panose="020F0502020204030204"/>
                <a:hlinkClick r:id="rId2"/>
              </a:rPr>
              <a:t>the </a:t>
            </a:r>
            <a:r>
              <a:rPr sz="1800" spc="-4" dirty="0">
                <a:latin typeface="Calibri" panose="020F0502020204030204"/>
                <a:cs typeface="Calibri" panose="020F0502020204030204"/>
                <a:hlinkClick r:id="rId2"/>
              </a:rPr>
              <a:t>set,</a:t>
            </a:r>
            <a:endParaRPr sz="1800">
              <a:latin typeface="Calibri" panose="020F0502020204030204"/>
              <a:cs typeface="Calibri" panose="020F0502020204030204"/>
            </a:endParaRPr>
          </a:p>
          <a:p>
            <a:pPr marL="243840" indent="-205740">
              <a:spcBef>
                <a:spcPts val="445"/>
              </a:spcBef>
              <a:buClr>
                <a:srgbClr val="9BBA58"/>
              </a:buClr>
              <a:buSzPct val="94000"/>
              <a:buFont typeface="Arial MT"/>
              <a:buChar char="–"/>
              <a:tabLst>
                <a:tab pos="243840" algn="l"/>
              </a:tabLst>
            </a:pPr>
            <a:r>
              <a:rPr sz="1800" dirty="0">
                <a:latin typeface="Calibri" panose="020F0502020204030204"/>
                <a:cs typeface="Calibri" panose="020F0502020204030204"/>
              </a:rPr>
              <a:t>a</a:t>
            </a:r>
            <a:r>
              <a:rPr sz="1800" spc="-4" dirty="0">
                <a:latin typeface="Calibri" panose="020F0502020204030204"/>
                <a:cs typeface="Calibri" panose="020F0502020204030204"/>
              </a:rPr>
              <a:t> high</a:t>
            </a:r>
            <a:r>
              <a:rPr sz="1800" spc="-8" dirty="0">
                <a:latin typeface="Calibri" panose="020F0502020204030204"/>
                <a:cs typeface="Calibri" panose="020F0502020204030204"/>
              </a:rPr>
              <a:t> </a:t>
            </a:r>
            <a:r>
              <a:rPr sz="1800" spc="-11" dirty="0">
                <a:latin typeface="Calibri" panose="020F0502020204030204"/>
                <a:cs typeface="Calibri" panose="020F0502020204030204"/>
              </a:rPr>
              <a:t>standard</a:t>
            </a:r>
            <a:r>
              <a:rPr sz="1800" dirty="0">
                <a:latin typeface="Calibri" panose="020F0502020204030204"/>
                <a:cs typeface="Calibri" panose="020F0502020204030204"/>
              </a:rPr>
              <a:t> </a:t>
            </a:r>
            <a:r>
              <a:rPr sz="1800" spc="-4" dirty="0">
                <a:latin typeface="Calibri" panose="020F0502020204030204"/>
                <a:cs typeface="Calibri" panose="020F0502020204030204"/>
              </a:rPr>
              <a:t>deviation </a:t>
            </a:r>
            <a:r>
              <a:rPr sz="1800" spc="-8" dirty="0">
                <a:latin typeface="Calibri" panose="020F0502020204030204"/>
                <a:cs typeface="Calibri" panose="020F0502020204030204"/>
              </a:rPr>
              <a:t>indicates</a:t>
            </a:r>
            <a:r>
              <a:rPr sz="1800" spc="-15" dirty="0">
                <a:latin typeface="Calibri" panose="020F0502020204030204"/>
                <a:cs typeface="Calibri" panose="020F0502020204030204"/>
              </a:rPr>
              <a:t> </a:t>
            </a:r>
            <a:r>
              <a:rPr sz="1800" spc="-8" dirty="0">
                <a:latin typeface="Calibri" panose="020F0502020204030204"/>
                <a:cs typeface="Calibri" panose="020F0502020204030204"/>
              </a:rPr>
              <a:t>that</a:t>
            </a:r>
            <a:r>
              <a:rPr sz="1800" spc="-11" dirty="0">
                <a:latin typeface="Calibri" panose="020F0502020204030204"/>
                <a:cs typeface="Calibri" panose="020F0502020204030204"/>
              </a:rPr>
              <a:t> </a:t>
            </a:r>
            <a:r>
              <a:rPr sz="1800" dirty="0">
                <a:latin typeface="Calibri" panose="020F0502020204030204"/>
                <a:cs typeface="Calibri" panose="020F0502020204030204"/>
              </a:rPr>
              <a:t>the</a:t>
            </a:r>
            <a:r>
              <a:rPr sz="1800" spc="4" dirty="0">
                <a:latin typeface="Calibri" panose="020F0502020204030204"/>
                <a:cs typeface="Calibri" panose="020F0502020204030204"/>
              </a:rPr>
              <a:t> </a:t>
            </a:r>
            <a:r>
              <a:rPr sz="1800" spc="-8" dirty="0">
                <a:latin typeface="Calibri" panose="020F0502020204030204"/>
                <a:cs typeface="Calibri" panose="020F0502020204030204"/>
              </a:rPr>
              <a:t>values</a:t>
            </a:r>
            <a:r>
              <a:rPr sz="1800" spc="15" dirty="0">
                <a:latin typeface="Calibri" panose="020F0502020204030204"/>
                <a:cs typeface="Calibri" panose="020F0502020204030204"/>
              </a:rPr>
              <a:t> </a:t>
            </a:r>
            <a:r>
              <a:rPr sz="1800" spc="-11" dirty="0">
                <a:latin typeface="Calibri" panose="020F0502020204030204"/>
                <a:cs typeface="Calibri" panose="020F0502020204030204"/>
              </a:rPr>
              <a:t>are</a:t>
            </a:r>
            <a:r>
              <a:rPr sz="1800" spc="-8" dirty="0">
                <a:latin typeface="Calibri" panose="020F0502020204030204"/>
                <a:cs typeface="Calibri" panose="020F0502020204030204"/>
              </a:rPr>
              <a:t> spread</a:t>
            </a:r>
            <a:r>
              <a:rPr sz="1800" spc="11" dirty="0">
                <a:latin typeface="Calibri" panose="020F0502020204030204"/>
                <a:cs typeface="Calibri" panose="020F0502020204030204"/>
              </a:rPr>
              <a:t> </a:t>
            </a:r>
            <a:r>
              <a:rPr sz="1800" spc="-4" dirty="0">
                <a:latin typeface="Calibri" panose="020F0502020204030204"/>
                <a:cs typeface="Calibri" panose="020F0502020204030204"/>
              </a:rPr>
              <a:t>out </a:t>
            </a:r>
            <a:r>
              <a:rPr sz="1800" spc="-11" dirty="0">
                <a:latin typeface="Calibri" panose="020F0502020204030204"/>
                <a:cs typeface="Calibri" panose="020F0502020204030204"/>
              </a:rPr>
              <a:t>over</a:t>
            </a:r>
            <a:r>
              <a:rPr sz="1800" spc="8" dirty="0">
                <a:latin typeface="Calibri" panose="020F0502020204030204"/>
                <a:cs typeface="Calibri" panose="020F0502020204030204"/>
              </a:rPr>
              <a:t> </a:t>
            </a:r>
            <a:r>
              <a:rPr sz="1800" dirty="0">
                <a:latin typeface="Calibri" panose="020F0502020204030204"/>
                <a:cs typeface="Calibri" panose="020F0502020204030204"/>
              </a:rPr>
              <a:t>a wider</a:t>
            </a:r>
            <a:r>
              <a:rPr sz="1800" spc="-8" dirty="0">
                <a:latin typeface="Calibri" panose="020F0502020204030204"/>
                <a:cs typeface="Calibri" panose="020F0502020204030204"/>
              </a:rPr>
              <a:t> </a:t>
            </a:r>
            <a:r>
              <a:rPr sz="1800" spc="-11" dirty="0">
                <a:latin typeface="Calibri" panose="020F0502020204030204"/>
                <a:cs typeface="Calibri" panose="020F0502020204030204"/>
              </a:rPr>
              <a:t>range.</a:t>
            </a:r>
            <a:endParaRPr sz="1800">
              <a:latin typeface="Calibri" panose="020F0502020204030204"/>
              <a:cs typeface="Calibri" panose="020F0502020204030204"/>
            </a:endParaRPr>
          </a:p>
          <a:p>
            <a:pPr marL="295275" indent="-257175">
              <a:spcBef>
                <a:spcPts val="550"/>
              </a:spcBef>
              <a:buFont typeface="Arial MT"/>
              <a:buChar char="•"/>
              <a:tabLst>
                <a:tab pos="294640" algn="l"/>
                <a:tab pos="295275" algn="l"/>
              </a:tabLst>
            </a:pPr>
            <a:r>
              <a:rPr sz="2100" spc="-4" dirty="0">
                <a:latin typeface="Times New Roman" panose="02020603050405020304"/>
                <a:cs typeface="Times New Roman" panose="02020603050405020304"/>
              </a:rPr>
              <a:t>The</a:t>
            </a:r>
            <a:r>
              <a:rPr sz="2100" dirty="0">
                <a:latin typeface="Times New Roman" panose="02020603050405020304"/>
                <a:cs typeface="Times New Roman" panose="02020603050405020304"/>
              </a:rPr>
              <a:t> </a:t>
            </a:r>
            <a:r>
              <a:rPr sz="2100" spc="-4" dirty="0">
                <a:latin typeface="Times New Roman" panose="02020603050405020304"/>
                <a:cs typeface="Times New Roman" panose="02020603050405020304"/>
              </a:rPr>
              <a:t>density</a:t>
            </a:r>
            <a:r>
              <a:rPr sz="2100" spc="-8" dirty="0">
                <a:latin typeface="Times New Roman" panose="02020603050405020304"/>
                <a:cs typeface="Times New Roman" panose="02020603050405020304"/>
              </a:rPr>
              <a:t> </a:t>
            </a:r>
            <a:r>
              <a:rPr sz="2100" dirty="0">
                <a:latin typeface="Times New Roman" panose="02020603050405020304"/>
                <a:cs typeface="Times New Roman" panose="02020603050405020304"/>
              </a:rPr>
              <a:t>of</a:t>
            </a:r>
            <a:r>
              <a:rPr sz="2100" spc="4" dirty="0">
                <a:latin typeface="Times New Roman" panose="02020603050405020304"/>
                <a:cs typeface="Times New Roman" panose="02020603050405020304"/>
              </a:rPr>
              <a:t> </a:t>
            </a:r>
            <a:r>
              <a:rPr sz="2100" dirty="0">
                <a:latin typeface="Times New Roman" panose="02020603050405020304"/>
                <a:cs typeface="Times New Roman" panose="02020603050405020304"/>
              </a:rPr>
              <a:t>the</a:t>
            </a:r>
            <a:r>
              <a:rPr sz="2100" spc="-8" dirty="0">
                <a:latin typeface="Times New Roman" panose="02020603050405020304"/>
                <a:cs typeface="Times New Roman" panose="02020603050405020304"/>
              </a:rPr>
              <a:t> </a:t>
            </a:r>
            <a:r>
              <a:rPr sz="2100" spc="-4" dirty="0">
                <a:latin typeface="Times New Roman" panose="02020603050405020304"/>
                <a:cs typeface="Times New Roman" panose="02020603050405020304"/>
              </a:rPr>
              <a:t>normal</a:t>
            </a:r>
            <a:r>
              <a:rPr sz="2100" spc="11" dirty="0">
                <a:latin typeface="Times New Roman" panose="02020603050405020304"/>
                <a:cs typeface="Times New Roman" panose="02020603050405020304"/>
              </a:rPr>
              <a:t> </a:t>
            </a:r>
            <a:r>
              <a:rPr sz="2100" spc="-4" dirty="0">
                <a:latin typeface="Times New Roman" panose="02020603050405020304"/>
                <a:cs typeface="Times New Roman" panose="02020603050405020304"/>
              </a:rPr>
              <a:t>variable</a:t>
            </a:r>
            <a:r>
              <a:rPr sz="2100" spc="-8" dirty="0">
                <a:latin typeface="Times New Roman" panose="02020603050405020304"/>
                <a:cs typeface="Times New Roman" panose="02020603050405020304"/>
              </a:rPr>
              <a:t> </a:t>
            </a:r>
            <a:r>
              <a:rPr sz="2100" spc="-4" dirty="0">
                <a:latin typeface="Cambria Math" panose="02040503050406030204"/>
                <a:cs typeface="Cambria Math" panose="02040503050406030204"/>
              </a:rPr>
              <a:t>𝑥</a:t>
            </a:r>
            <a:r>
              <a:rPr sz="2100" spc="124" dirty="0">
                <a:latin typeface="Cambria Math" panose="02040503050406030204"/>
                <a:cs typeface="Cambria Math" panose="02040503050406030204"/>
              </a:rPr>
              <a:t> </a:t>
            </a:r>
            <a:r>
              <a:rPr sz="2100" spc="-4" dirty="0">
                <a:latin typeface="Times New Roman" panose="02020603050405020304"/>
                <a:cs typeface="Times New Roman" panose="02020603050405020304"/>
              </a:rPr>
              <a:t>with</a:t>
            </a:r>
            <a:r>
              <a:rPr sz="2100" spc="4" dirty="0">
                <a:latin typeface="Times New Roman" panose="02020603050405020304"/>
                <a:cs typeface="Times New Roman" panose="02020603050405020304"/>
              </a:rPr>
              <a:t> </a:t>
            </a:r>
            <a:r>
              <a:rPr sz="2100" spc="-8" dirty="0">
                <a:latin typeface="Times New Roman" panose="02020603050405020304"/>
                <a:cs typeface="Times New Roman" panose="02020603050405020304"/>
              </a:rPr>
              <a:t>mean</a:t>
            </a:r>
            <a:r>
              <a:rPr sz="2100" spc="23" dirty="0">
                <a:latin typeface="Times New Roman" panose="02020603050405020304"/>
                <a:cs typeface="Times New Roman" panose="02020603050405020304"/>
              </a:rPr>
              <a:t> </a:t>
            </a:r>
            <a:r>
              <a:rPr sz="2100" spc="-4" dirty="0">
                <a:latin typeface="Cambria Math" panose="02040503050406030204"/>
                <a:cs typeface="Cambria Math" panose="02040503050406030204"/>
              </a:rPr>
              <a:t>𝜇</a:t>
            </a:r>
            <a:r>
              <a:rPr sz="2100" spc="116" dirty="0">
                <a:latin typeface="Cambria Math" panose="02040503050406030204"/>
                <a:cs typeface="Cambria Math" panose="02040503050406030204"/>
              </a:rPr>
              <a:t> </a:t>
            </a:r>
            <a:r>
              <a:rPr sz="2100" spc="-4" dirty="0">
                <a:latin typeface="Times New Roman" panose="02020603050405020304"/>
                <a:cs typeface="Times New Roman" panose="02020603050405020304"/>
              </a:rPr>
              <a:t>and</a:t>
            </a:r>
            <a:r>
              <a:rPr sz="2100" spc="4" dirty="0">
                <a:latin typeface="Times New Roman" panose="02020603050405020304"/>
                <a:cs typeface="Times New Roman" panose="02020603050405020304"/>
              </a:rPr>
              <a:t> </a:t>
            </a:r>
            <a:r>
              <a:rPr sz="2100" spc="-4" dirty="0">
                <a:latin typeface="Times New Roman" panose="02020603050405020304"/>
                <a:cs typeface="Times New Roman" panose="02020603050405020304"/>
              </a:rPr>
              <a:t>variance</a:t>
            </a:r>
            <a:r>
              <a:rPr sz="2100" spc="-15" dirty="0">
                <a:latin typeface="Times New Roman" panose="02020603050405020304"/>
                <a:cs typeface="Times New Roman" panose="02020603050405020304"/>
              </a:rPr>
              <a:t> </a:t>
            </a:r>
            <a:r>
              <a:rPr sz="2100" spc="75" dirty="0">
                <a:latin typeface="Cambria Math" panose="02040503050406030204"/>
                <a:cs typeface="Cambria Math" panose="02040503050406030204"/>
              </a:rPr>
              <a:t>𝜎</a:t>
            </a:r>
            <a:r>
              <a:rPr sz="2305" spc="113" baseline="27000" dirty="0">
                <a:latin typeface="Cambria Math" panose="02040503050406030204"/>
                <a:cs typeface="Cambria Math" panose="02040503050406030204"/>
              </a:rPr>
              <a:t>2</a:t>
            </a:r>
            <a:r>
              <a:rPr sz="2305" spc="427" baseline="27000" dirty="0">
                <a:latin typeface="Cambria Math" panose="02040503050406030204"/>
                <a:cs typeface="Cambria Math" panose="02040503050406030204"/>
              </a:rPr>
              <a:t> </a:t>
            </a:r>
            <a:r>
              <a:rPr sz="2100" spc="-4" dirty="0">
                <a:latin typeface="Times New Roman" panose="02020603050405020304"/>
                <a:cs typeface="Times New Roman" panose="02020603050405020304"/>
              </a:rPr>
              <a:t>is</a:t>
            </a:r>
            <a:endParaRPr sz="2100">
              <a:latin typeface="Times New Roman" panose="02020603050405020304"/>
              <a:cs typeface="Times New Roman" panose="02020603050405020304"/>
            </a:endParaRPr>
          </a:p>
        </p:txBody>
      </p:sp>
      <p:sp>
        <p:nvSpPr>
          <p:cNvPr id="3" name="object 3"/>
          <p:cNvSpPr/>
          <p:nvPr/>
        </p:nvSpPr>
        <p:spPr>
          <a:xfrm>
            <a:off x="1823370" y="4330446"/>
            <a:ext cx="324326" cy="246698"/>
          </a:xfrm>
          <a:custGeom>
            <a:avLst/>
            <a:gdLst/>
            <a:ahLst/>
            <a:cxnLst/>
            <a:rect l="l" t="t" r="r" b="b"/>
            <a:pathLst>
              <a:path w="432435" h="328929">
                <a:moveTo>
                  <a:pt x="327532" y="0"/>
                </a:moveTo>
                <a:lnTo>
                  <a:pt x="322833" y="13335"/>
                </a:lnTo>
                <a:lnTo>
                  <a:pt x="341882" y="21595"/>
                </a:lnTo>
                <a:lnTo>
                  <a:pt x="358251" y="33035"/>
                </a:lnTo>
                <a:lnTo>
                  <a:pt x="382905" y="65405"/>
                </a:lnTo>
                <a:lnTo>
                  <a:pt x="397478" y="109108"/>
                </a:lnTo>
                <a:lnTo>
                  <a:pt x="402336" y="162814"/>
                </a:lnTo>
                <a:lnTo>
                  <a:pt x="401121" y="191789"/>
                </a:lnTo>
                <a:lnTo>
                  <a:pt x="391406" y="241788"/>
                </a:lnTo>
                <a:lnTo>
                  <a:pt x="371830" y="280838"/>
                </a:lnTo>
                <a:lnTo>
                  <a:pt x="342060" y="307179"/>
                </a:lnTo>
                <a:lnTo>
                  <a:pt x="323341" y="315468"/>
                </a:lnTo>
                <a:lnTo>
                  <a:pt x="327532" y="328803"/>
                </a:lnTo>
                <a:lnTo>
                  <a:pt x="372363" y="307816"/>
                </a:lnTo>
                <a:lnTo>
                  <a:pt x="405383" y="271399"/>
                </a:lnTo>
                <a:lnTo>
                  <a:pt x="425672" y="222599"/>
                </a:lnTo>
                <a:lnTo>
                  <a:pt x="432434" y="164465"/>
                </a:lnTo>
                <a:lnTo>
                  <a:pt x="430724" y="134346"/>
                </a:lnTo>
                <a:lnTo>
                  <a:pt x="417111" y="80918"/>
                </a:lnTo>
                <a:lnTo>
                  <a:pt x="390183" y="37415"/>
                </a:lnTo>
                <a:lnTo>
                  <a:pt x="351321" y="8598"/>
                </a:lnTo>
                <a:lnTo>
                  <a:pt x="327532" y="0"/>
                </a:lnTo>
                <a:close/>
              </a:path>
              <a:path w="432435" h="328929">
                <a:moveTo>
                  <a:pt x="104901" y="0"/>
                </a:moveTo>
                <a:lnTo>
                  <a:pt x="60118" y="21066"/>
                </a:lnTo>
                <a:lnTo>
                  <a:pt x="27050" y="57658"/>
                </a:lnTo>
                <a:lnTo>
                  <a:pt x="6762" y="106489"/>
                </a:lnTo>
                <a:lnTo>
                  <a:pt x="0" y="164465"/>
                </a:lnTo>
                <a:lnTo>
                  <a:pt x="1690" y="194710"/>
                </a:lnTo>
                <a:lnTo>
                  <a:pt x="15216" y="248154"/>
                </a:lnTo>
                <a:lnTo>
                  <a:pt x="42054" y="291548"/>
                </a:lnTo>
                <a:lnTo>
                  <a:pt x="80968" y="320226"/>
                </a:lnTo>
                <a:lnTo>
                  <a:pt x="104901" y="328803"/>
                </a:lnTo>
                <a:lnTo>
                  <a:pt x="108965" y="315468"/>
                </a:lnTo>
                <a:lnTo>
                  <a:pt x="90247" y="307179"/>
                </a:lnTo>
                <a:lnTo>
                  <a:pt x="74088" y="295640"/>
                </a:lnTo>
                <a:lnTo>
                  <a:pt x="49402" y="262763"/>
                </a:lnTo>
                <a:lnTo>
                  <a:pt x="34829" y="218122"/>
                </a:lnTo>
                <a:lnTo>
                  <a:pt x="29971" y="162814"/>
                </a:lnTo>
                <a:lnTo>
                  <a:pt x="31186" y="134717"/>
                </a:lnTo>
                <a:lnTo>
                  <a:pt x="40901" y="86000"/>
                </a:lnTo>
                <a:lnTo>
                  <a:pt x="60503" y="47642"/>
                </a:lnTo>
                <a:lnTo>
                  <a:pt x="90515" y="21595"/>
                </a:lnTo>
                <a:lnTo>
                  <a:pt x="109474" y="13335"/>
                </a:lnTo>
                <a:lnTo>
                  <a:pt x="104901" y="0"/>
                </a:lnTo>
                <a:close/>
              </a:path>
            </a:pathLst>
          </a:custGeom>
          <a:solidFill>
            <a:srgbClr val="000000"/>
          </a:solidFill>
        </p:spPr>
        <p:txBody>
          <a:bodyPr wrap="square" lIns="0" tIns="0" rIns="0" bIns="0" rtlCol="0"/>
          <a:lstStyle/>
          <a:p>
            <a:endParaRPr sz="2400"/>
          </a:p>
        </p:txBody>
      </p:sp>
      <p:sp>
        <p:nvSpPr>
          <p:cNvPr id="4" name="object 4"/>
          <p:cNvSpPr txBox="1"/>
          <p:nvPr/>
        </p:nvSpPr>
        <p:spPr>
          <a:xfrm>
            <a:off x="1636395" y="4254818"/>
            <a:ext cx="818198" cy="332303"/>
          </a:xfrm>
          <a:prstGeom prst="rect">
            <a:avLst/>
          </a:prstGeom>
        </p:spPr>
        <p:txBody>
          <a:bodyPr vert="horz" wrap="square" lIns="0" tIns="9049" rIns="0" bIns="0" rtlCol="0">
            <a:spAutoFit/>
          </a:bodyPr>
          <a:lstStyle/>
          <a:p>
            <a:pPr marL="9525">
              <a:spcBef>
                <a:spcPts val="70"/>
              </a:spcBef>
              <a:tabLst>
                <a:tab pos="274320" algn="l"/>
                <a:tab pos="608965" algn="l"/>
              </a:tabLst>
            </a:pPr>
            <a:r>
              <a:rPr sz="2100" spc="-4" dirty="0">
                <a:latin typeface="Cambria Math" panose="02040503050406030204"/>
                <a:cs typeface="Cambria Math" panose="02040503050406030204"/>
              </a:rPr>
              <a:t>𝑓	𝑥	=</a:t>
            </a:r>
            <a:endParaRPr sz="2100">
              <a:latin typeface="Cambria Math" panose="02040503050406030204"/>
              <a:cs typeface="Cambria Math" panose="02040503050406030204"/>
            </a:endParaRPr>
          </a:p>
        </p:txBody>
      </p:sp>
      <p:sp>
        <p:nvSpPr>
          <p:cNvPr id="5" name="object 5"/>
          <p:cNvSpPr/>
          <p:nvPr/>
        </p:nvSpPr>
        <p:spPr>
          <a:xfrm>
            <a:off x="2518886" y="4445126"/>
            <a:ext cx="507683" cy="17145"/>
          </a:xfrm>
          <a:custGeom>
            <a:avLst/>
            <a:gdLst/>
            <a:ahLst/>
            <a:cxnLst/>
            <a:rect l="l" t="t" r="r" b="b"/>
            <a:pathLst>
              <a:path w="676910" h="22860">
                <a:moveTo>
                  <a:pt x="676656" y="0"/>
                </a:moveTo>
                <a:lnTo>
                  <a:pt x="0" y="0"/>
                </a:lnTo>
                <a:lnTo>
                  <a:pt x="0" y="22860"/>
                </a:lnTo>
                <a:lnTo>
                  <a:pt x="676656" y="22860"/>
                </a:lnTo>
                <a:lnTo>
                  <a:pt x="676656" y="0"/>
                </a:lnTo>
                <a:close/>
              </a:path>
            </a:pathLst>
          </a:custGeom>
          <a:solidFill>
            <a:srgbClr val="000000"/>
          </a:solidFill>
        </p:spPr>
        <p:txBody>
          <a:bodyPr wrap="square" lIns="0" tIns="0" rIns="0" bIns="0" rtlCol="0"/>
          <a:lstStyle/>
          <a:p>
            <a:endParaRPr sz="2400"/>
          </a:p>
        </p:txBody>
      </p:sp>
      <p:sp>
        <p:nvSpPr>
          <p:cNvPr id="6" name="object 6"/>
          <p:cNvSpPr txBox="1"/>
          <p:nvPr/>
        </p:nvSpPr>
        <p:spPr>
          <a:xfrm>
            <a:off x="2706243" y="4169721"/>
            <a:ext cx="131921" cy="245325"/>
          </a:xfrm>
          <a:prstGeom prst="rect">
            <a:avLst/>
          </a:prstGeom>
        </p:spPr>
        <p:txBody>
          <a:bodyPr vert="horz" wrap="square" lIns="0" tIns="8573" rIns="0" bIns="0" rtlCol="0">
            <a:spAutoFit/>
          </a:bodyPr>
          <a:lstStyle/>
          <a:p>
            <a:pPr marL="9525">
              <a:spcBef>
                <a:spcPts val="70"/>
              </a:spcBef>
            </a:pPr>
            <a:r>
              <a:rPr sz="1540" spc="34" dirty="0">
                <a:latin typeface="Cambria Math" panose="02040503050406030204"/>
                <a:cs typeface="Cambria Math" panose="02040503050406030204"/>
              </a:rPr>
              <a:t>1</a:t>
            </a:r>
            <a:endParaRPr sz="1540">
              <a:latin typeface="Cambria Math" panose="02040503050406030204"/>
              <a:cs typeface="Cambria Math" panose="02040503050406030204"/>
            </a:endParaRPr>
          </a:p>
        </p:txBody>
      </p:sp>
      <p:sp>
        <p:nvSpPr>
          <p:cNvPr id="7" name="object 7"/>
          <p:cNvSpPr/>
          <p:nvPr/>
        </p:nvSpPr>
        <p:spPr>
          <a:xfrm>
            <a:off x="2654808" y="4496561"/>
            <a:ext cx="370523" cy="187643"/>
          </a:xfrm>
          <a:custGeom>
            <a:avLst/>
            <a:gdLst/>
            <a:ahLst/>
            <a:cxnLst/>
            <a:rect l="l" t="t" r="r" b="b"/>
            <a:pathLst>
              <a:path w="494029" h="250189">
                <a:moveTo>
                  <a:pt x="493902" y="0"/>
                </a:moveTo>
                <a:lnTo>
                  <a:pt x="166242" y="0"/>
                </a:lnTo>
                <a:lnTo>
                  <a:pt x="166242" y="761"/>
                </a:lnTo>
                <a:lnTo>
                  <a:pt x="148589" y="761"/>
                </a:lnTo>
                <a:lnTo>
                  <a:pt x="86105" y="216661"/>
                </a:lnTo>
                <a:lnTo>
                  <a:pt x="41401" y="118490"/>
                </a:lnTo>
                <a:lnTo>
                  <a:pt x="0" y="137540"/>
                </a:lnTo>
                <a:lnTo>
                  <a:pt x="3936" y="146938"/>
                </a:lnTo>
                <a:lnTo>
                  <a:pt x="25272" y="137540"/>
                </a:lnTo>
                <a:lnTo>
                  <a:pt x="77596" y="250062"/>
                </a:lnTo>
                <a:lnTo>
                  <a:pt x="89915" y="250062"/>
                </a:lnTo>
                <a:lnTo>
                  <a:pt x="157987" y="17525"/>
                </a:lnTo>
                <a:lnTo>
                  <a:pt x="180847" y="17525"/>
                </a:lnTo>
                <a:lnTo>
                  <a:pt x="180847" y="16763"/>
                </a:lnTo>
                <a:lnTo>
                  <a:pt x="493902" y="16763"/>
                </a:lnTo>
                <a:lnTo>
                  <a:pt x="493902" y="0"/>
                </a:lnTo>
                <a:close/>
              </a:path>
            </a:pathLst>
          </a:custGeom>
          <a:solidFill>
            <a:srgbClr val="000000"/>
          </a:solidFill>
        </p:spPr>
        <p:txBody>
          <a:bodyPr wrap="square" lIns="0" tIns="0" rIns="0" bIns="0" rtlCol="0"/>
          <a:lstStyle/>
          <a:p>
            <a:endParaRPr sz="2400"/>
          </a:p>
        </p:txBody>
      </p:sp>
      <p:sp>
        <p:nvSpPr>
          <p:cNvPr id="8" name="object 8"/>
          <p:cNvSpPr txBox="1"/>
          <p:nvPr/>
        </p:nvSpPr>
        <p:spPr>
          <a:xfrm>
            <a:off x="2509647" y="4460557"/>
            <a:ext cx="520065" cy="245325"/>
          </a:xfrm>
          <a:prstGeom prst="rect">
            <a:avLst/>
          </a:prstGeom>
        </p:spPr>
        <p:txBody>
          <a:bodyPr vert="horz" wrap="square" lIns="0" tIns="8573" rIns="0" bIns="0" rtlCol="0">
            <a:spAutoFit/>
          </a:bodyPr>
          <a:lstStyle/>
          <a:p>
            <a:pPr marL="9525">
              <a:spcBef>
                <a:spcPts val="70"/>
              </a:spcBef>
              <a:tabLst>
                <a:tab pos="269875" algn="l"/>
              </a:tabLst>
            </a:pPr>
            <a:r>
              <a:rPr sz="1540" spc="165" dirty="0">
                <a:latin typeface="Cambria Math" panose="02040503050406030204"/>
                <a:cs typeface="Cambria Math" panose="02040503050406030204"/>
              </a:rPr>
              <a:t>𝜎	</a:t>
            </a:r>
            <a:r>
              <a:rPr sz="1540" spc="30" dirty="0">
                <a:latin typeface="Cambria Math" panose="02040503050406030204"/>
                <a:cs typeface="Cambria Math" panose="02040503050406030204"/>
              </a:rPr>
              <a:t>2</a:t>
            </a:r>
            <a:r>
              <a:rPr sz="1540" spc="165" dirty="0">
                <a:latin typeface="Cambria Math" panose="02040503050406030204"/>
                <a:cs typeface="Cambria Math" panose="02040503050406030204"/>
              </a:rPr>
              <a:t>𝜋</a:t>
            </a:r>
            <a:endParaRPr sz="1540">
              <a:latin typeface="Cambria Math" panose="02040503050406030204"/>
              <a:cs typeface="Cambria Math" panose="02040503050406030204"/>
            </a:endParaRPr>
          </a:p>
        </p:txBody>
      </p:sp>
      <p:sp>
        <p:nvSpPr>
          <p:cNvPr id="9" name="object 9"/>
          <p:cNvSpPr txBox="1"/>
          <p:nvPr/>
        </p:nvSpPr>
        <p:spPr>
          <a:xfrm>
            <a:off x="3041713" y="4126516"/>
            <a:ext cx="346234" cy="332303"/>
          </a:xfrm>
          <a:prstGeom prst="rect">
            <a:avLst/>
          </a:prstGeom>
        </p:spPr>
        <p:txBody>
          <a:bodyPr vert="horz" wrap="square" lIns="0" tIns="9049" rIns="0" bIns="0" rtlCol="0">
            <a:spAutoFit/>
          </a:bodyPr>
          <a:lstStyle/>
          <a:p>
            <a:pPr marL="28575">
              <a:spcBef>
                <a:spcPts val="70"/>
              </a:spcBef>
            </a:pPr>
            <a:r>
              <a:rPr sz="3150" spc="62" baseline="-27000" dirty="0">
                <a:latin typeface="Cambria Math" panose="02040503050406030204"/>
                <a:cs typeface="Cambria Math" panose="02040503050406030204"/>
              </a:rPr>
              <a:t>𝑒</a:t>
            </a:r>
            <a:r>
              <a:rPr sz="1540" spc="41" dirty="0">
                <a:latin typeface="Cambria Math" panose="02040503050406030204"/>
                <a:cs typeface="Cambria Math" panose="02040503050406030204"/>
              </a:rPr>
              <a:t>−</a:t>
            </a:r>
            <a:endParaRPr sz="1540">
              <a:latin typeface="Cambria Math" panose="02040503050406030204"/>
              <a:cs typeface="Cambria Math" panose="02040503050406030204"/>
            </a:endParaRPr>
          </a:p>
        </p:txBody>
      </p:sp>
      <p:sp>
        <p:nvSpPr>
          <p:cNvPr id="10" name="object 10"/>
          <p:cNvSpPr txBox="1"/>
          <p:nvPr/>
        </p:nvSpPr>
        <p:spPr>
          <a:xfrm>
            <a:off x="3905440" y="4184580"/>
            <a:ext cx="126683" cy="245325"/>
          </a:xfrm>
          <a:prstGeom prst="rect">
            <a:avLst/>
          </a:prstGeom>
        </p:spPr>
        <p:txBody>
          <a:bodyPr vert="horz" wrap="square" lIns="0" tIns="8573" rIns="0" bIns="0" rtlCol="0">
            <a:spAutoFit/>
          </a:bodyPr>
          <a:lstStyle/>
          <a:p>
            <a:pPr marL="9525">
              <a:spcBef>
                <a:spcPts val="70"/>
              </a:spcBef>
            </a:pPr>
            <a:r>
              <a:rPr sz="1540" spc="-694" dirty="0">
                <a:latin typeface="Cambria Math" panose="02040503050406030204"/>
                <a:cs typeface="Cambria Math" panose="02040503050406030204"/>
              </a:rPr>
              <a:t>ൗ</a:t>
            </a:r>
            <a:endParaRPr sz="1540">
              <a:latin typeface="Cambria Math" panose="02040503050406030204"/>
              <a:cs typeface="Cambria Math" panose="02040503050406030204"/>
            </a:endParaRPr>
          </a:p>
        </p:txBody>
      </p:sp>
      <p:sp>
        <p:nvSpPr>
          <p:cNvPr id="11" name="object 11"/>
          <p:cNvSpPr txBox="1"/>
          <p:nvPr/>
        </p:nvSpPr>
        <p:spPr>
          <a:xfrm>
            <a:off x="3330893" y="4135660"/>
            <a:ext cx="622458" cy="203005"/>
          </a:xfrm>
          <a:prstGeom prst="rect">
            <a:avLst/>
          </a:prstGeom>
        </p:spPr>
        <p:txBody>
          <a:bodyPr vert="horz" wrap="square" lIns="0" tIns="12383" rIns="0" bIns="0" rtlCol="0">
            <a:spAutoFit/>
          </a:bodyPr>
          <a:lstStyle/>
          <a:p>
            <a:pPr marL="28575">
              <a:spcBef>
                <a:spcPts val="100"/>
              </a:spcBef>
            </a:pPr>
            <a:r>
              <a:rPr sz="1240" spc="75" dirty="0">
                <a:latin typeface="Cambria Math" panose="02040503050406030204"/>
                <a:cs typeface="Cambria Math" panose="02040503050406030204"/>
              </a:rPr>
              <a:t>(𝑥−𝜇)</a:t>
            </a:r>
            <a:r>
              <a:rPr sz="1855" spc="113" baseline="20000" dirty="0">
                <a:latin typeface="Cambria Math" panose="02040503050406030204"/>
                <a:cs typeface="Cambria Math" panose="02040503050406030204"/>
              </a:rPr>
              <a:t>2</a:t>
            </a:r>
            <a:endParaRPr sz="1855" baseline="20000">
              <a:latin typeface="Cambria Math" panose="02040503050406030204"/>
              <a:cs typeface="Cambria Math" panose="02040503050406030204"/>
            </a:endParaRPr>
          </a:p>
        </p:txBody>
      </p:sp>
      <p:sp>
        <p:nvSpPr>
          <p:cNvPr id="12" name="object 12"/>
          <p:cNvSpPr txBox="1"/>
          <p:nvPr/>
        </p:nvSpPr>
        <p:spPr>
          <a:xfrm>
            <a:off x="3996880" y="4329113"/>
            <a:ext cx="226219" cy="393506"/>
          </a:xfrm>
          <a:prstGeom prst="rect">
            <a:avLst/>
          </a:prstGeom>
        </p:spPr>
        <p:txBody>
          <a:bodyPr vert="horz" wrap="square" lIns="0" tIns="12383" rIns="0" bIns="0" rtlCol="0">
            <a:spAutoFit/>
          </a:bodyPr>
          <a:lstStyle/>
          <a:p>
            <a:pPr marL="9525">
              <a:spcBef>
                <a:spcPts val="100"/>
              </a:spcBef>
            </a:pPr>
            <a:r>
              <a:rPr sz="1240" spc="60" dirty="0">
                <a:latin typeface="Cambria Math" panose="02040503050406030204"/>
                <a:cs typeface="Cambria Math" panose="02040503050406030204"/>
              </a:rPr>
              <a:t>2</a:t>
            </a:r>
            <a:r>
              <a:rPr sz="1240" spc="270" dirty="0">
                <a:latin typeface="Cambria Math" panose="02040503050406030204"/>
                <a:cs typeface="Cambria Math" panose="02040503050406030204"/>
              </a:rPr>
              <a:t>𝜎</a:t>
            </a:r>
            <a:endParaRPr sz="1240">
              <a:latin typeface="Cambria Math" panose="02040503050406030204"/>
              <a:cs typeface="Cambria Math" panose="02040503050406030204"/>
            </a:endParaRPr>
          </a:p>
        </p:txBody>
      </p:sp>
      <p:sp>
        <p:nvSpPr>
          <p:cNvPr id="13" name="object 13"/>
          <p:cNvSpPr txBox="1"/>
          <p:nvPr/>
        </p:nvSpPr>
        <p:spPr>
          <a:xfrm>
            <a:off x="4203763" y="4280592"/>
            <a:ext cx="114776" cy="203005"/>
          </a:xfrm>
          <a:prstGeom prst="rect">
            <a:avLst/>
          </a:prstGeom>
        </p:spPr>
        <p:txBody>
          <a:bodyPr vert="horz" wrap="square" lIns="0" tIns="12383" rIns="0" bIns="0" rtlCol="0">
            <a:spAutoFit/>
          </a:bodyPr>
          <a:lstStyle/>
          <a:p>
            <a:pPr marL="9525">
              <a:spcBef>
                <a:spcPts val="100"/>
              </a:spcBef>
            </a:pPr>
            <a:r>
              <a:rPr sz="1240" spc="64" dirty="0">
                <a:latin typeface="Cambria Math" panose="02040503050406030204"/>
                <a:cs typeface="Cambria Math" panose="02040503050406030204"/>
              </a:rPr>
              <a:t>2</a:t>
            </a:r>
            <a:endParaRPr sz="1240">
              <a:latin typeface="Cambria Math" panose="02040503050406030204"/>
              <a:cs typeface="Cambria Math" panose="02040503050406030204"/>
            </a:endParaRPr>
          </a:p>
        </p:txBody>
      </p:sp>
      <p:sp>
        <p:nvSpPr>
          <p:cNvPr id="14" name="object 14"/>
          <p:cNvSpPr txBox="1"/>
          <p:nvPr/>
        </p:nvSpPr>
        <p:spPr>
          <a:xfrm>
            <a:off x="5383625" y="4254818"/>
            <a:ext cx="1518285" cy="332303"/>
          </a:xfrm>
          <a:prstGeom prst="rect">
            <a:avLst/>
          </a:prstGeom>
        </p:spPr>
        <p:txBody>
          <a:bodyPr vert="horz" wrap="square" lIns="0" tIns="9049" rIns="0" bIns="0" rtlCol="0">
            <a:spAutoFit/>
          </a:bodyPr>
          <a:lstStyle/>
          <a:p>
            <a:pPr marL="9525">
              <a:spcBef>
                <a:spcPts val="70"/>
              </a:spcBef>
            </a:pPr>
            <a:r>
              <a:rPr sz="2100" spc="-8" dirty="0">
                <a:latin typeface="Cambria Math" panose="02040503050406030204"/>
                <a:cs typeface="Cambria Math" panose="02040503050406030204"/>
              </a:rPr>
              <a:t>−∞</a:t>
            </a:r>
            <a:r>
              <a:rPr sz="2100" spc="113" dirty="0">
                <a:latin typeface="Cambria Math" panose="02040503050406030204"/>
                <a:cs typeface="Cambria Math" panose="02040503050406030204"/>
              </a:rPr>
              <a:t> </a:t>
            </a:r>
            <a:r>
              <a:rPr sz="2100" spc="-4" dirty="0">
                <a:latin typeface="Cambria Math" panose="02040503050406030204"/>
                <a:cs typeface="Cambria Math" panose="02040503050406030204"/>
              </a:rPr>
              <a:t>&lt;</a:t>
            </a:r>
            <a:r>
              <a:rPr sz="2100" spc="101" dirty="0">
                <a:latin typeface="Cambria Math" panose="02040503050406030204"/>
                <a:cs typeface="Cambria Math" panose="02040503050406030204"/>
              </a:rPr>
              <a:t> </a:t>
            </a:r>
            <a:r>
              <a:rPr sz="2100" spc="-4" dirty="0">
                <a:latin typeface="Cambria Math" panose="02040503050406030204"/>
                <a:cs typeface="Cambria Math" panose="02040503050406030204"/>
              </a:rPr>
              <a:t>𝑥</a:t>
            </a:r>
            <a:r>
              <a:rPr sz="2100" spc="165" dirty="0">
                <a:latin typeface="Cambria Math" panose="02040503050406030204"/>
                <a:cs typeface="Cambria Math" panose="02040503050406030204"/>
              </a:rPr>
              <a:t> </a:t>
            </a:r>
            <a:r>
              <a:rPr sz="2100" spc="-4" dirty="0">
                <a:latin typeface="Cambria Math" panose="02040503050406030204"/>
                <a:cs typeface="Cambria Math" panose="02040503050406030204"/>
              </a:rPr>
              <a:t>&lt;</a:t>
            </a:r>
            <a:r>
              <a:rPr sz="2100" spc="113" dirty="0">
                <a:latin typeface="Cambria Math" panose="02040503050406030204"/>
                <a:cs typeface="Cambria Math" panose="02040503050406030204"/>
              </a:rPr>
              <a:t> </a:t>
            </a:r>
            <a:r>
              <a:rPr sz="2100" spc="-4" dirty="0">
                <a:latin typeface="Cambria Math" panose="02040503050406030204"/>
                <a:cs typeface="Cambria Math" panose="02040503050406030204"/>
              </a:rPr>
              <a:t>∞</a:t>
            </a:r>
            <a:endParaRPr sz="2100">
              <a:latin typeface="Cambria Math" panose="02040503050406030204"/>
              <a:cs typeface="Cambria Math" panose="02040503050406030204"/>
            </a:endParaRPr>
          </a:p>
        </p:txBody>
      </p:sp>
      <p:sp>
        <p:nvSpPr>
          <p:cNvPr id="15" name="object 15"/>
          <p:cNvSpPr txBox="1"/>
          <p:nvPr/>
        </p:nvSpPr>
        <p:spPr>
          <a:xfrm>
            <a:off x="884072" y="4730305"/>
            <a:ext cx="7343775" cy="332303"/>
          </a:xfrm>
          <a:prstGeom prst="rect">
            <a:avLst/>
          </a:prstGeom>
        </p:spPr>
        <p:txBody>
          <a:bodyPr vert="horz" wrap="square" lIns="0" tIns="9049" rIns="0" bIns="0" rtlCol="0">
            <a:spAutoFit/>
          </a:bodyPr>
          <a:lstStyle/>
          <a:p>
            <a:pPr marL="9525">
              <a:spcBef>
                <a:spcPts val="70"/>
              </a:spcBef>
              <a:tabLst>
                <a:tab pos="5402580" algn="l"/>
              </a:tabLst>
            </a:pPr>
            <a:r>
              <a:rPr sz="2100" spc="-4" dirty="0">
                <a:latin typeface="Times New Roman" panose="02020603050405020304"/>
                <a:cs typeface="Times New Roman" panose="02020603050405020304"/>
              </a:rPr>
              <a:t>where</a:t>
            </a:r>
            <a:r>
              <a:rPr sz="2100" spc="8" dirty="0">
                <a:latin typeface="Times New Roman" panose="02020603050405020304"/>
                <a:cs typeface="Times New Roman" panose="02020603050405020304"/>
              </a:rPr>
              <a:t> </a:t>
            </a:r>
            <a:r>
              <a:rPr sz="2100" spc="-4" dirty="0">
                <a:latin typeface="Cambria Math" panose="02040503050406030204"/>
                <a:cs typeface="Cambria Math" panose="02040503050406030204"/>
              </a:rPr>
              <a:t>𝜋</a:t>
            </a:r>
            <a:r>
              <a:rPr sz="2100" spc="180" dirty="0">
                <a:latin typeface="Cambria Math" panose="02040503050406030204"/>
                <a:cs typeface="Cambria Math" panose="02040503050406030204"/>
              </a:rPr>
              <a:t> </a:t>
            </a:r>
            <a:r>
              <a:rPr sz="2100" spc="-4" dirty="0">
                <a:latin typeface="Cambria Math" panose="02040503050406030204"/>
                <a:cs typeface="Cambria Math" panose="02040503050406030204"/>
              </a:rPr>
              <a:t>=</a:t>
            </a:r>
            <a:r>
              <a:rPr sz="2100" spc="120" dirty="0">
                <a:latin typeface="Cambria Math" panose="02040503050406030204"/>
                <a:cs typeface="Cambria Math" panose="02040503050406030204"/>
              </a:rPr>
              <a:t> </a:t>
            </a:r>
            <a:r>
              <a:rPr sz="2100" spc="-8" dirty="0">
                <a:latin typeface="Cambria Math" panose="02040503050406030204"/>
                <a:cs typeface="Cambria Math" panose="02040503050406030204"/>
              </a:rPr>
              <a:t>3.14159</a:t>
            </a:r>
            <a:r>
              <a:rPr sz="2100" spc="-98" dirty="0">
                <a:latin typeface="Cambria Math" panose="02040503050406030204"/>
                <a:cs typeface="Cambria Math" panose="02040503050406030204"/>
              </a:rPr>
              <a:t> </a:t>
            </a:r>
            <a:r>
              <a:rPr sz="2100" spc="-4" dirty="0">
                <a:latin typeface="Cambria Math" panose="02040503050406030204"/>
                <a:cs typeface="Cambria Math" panose="02040503050406030204"/>
              </a:rPr>
              <a:t>…</a:t>
            </a:r>
            <a:r>
              <a:rPr sz="2100" spc="64" dirty="0">
                <a:latin typeface="Cambria Math" panose="02040503050406030204"/>
                <a:cs typeface="Cambria Math" panose="02040503050406030204"/>
              </a:rPr>
              <a:t> </a:t>
            </a:r>
            <a:r>
              <a:rPr sz="2100" spc="-4" dirty="0">
                <a:latin typeface="Times New Roman" panose="02020603050405020304"/>
                <a:cs typeface="Times New Roman" panose="02020603050405020304"/>
              </a:rPr>
              <a:t>and</a:t>
            </a:r>
            <a:r>
              <a:rPr sz="2100" spc="8" dirty="0">
                <a:latin typeface="Times New Roman" panose="02020603050405020304"/>
                <a:cs typeface="Times New Roman" panose="02020603050405020304"/>
              </a:rPr>
              <a:t> </a:t>
            </a:r>
            <a:r>
              <a:rPr sz="2100" spc="-4" dirty="0">
                <a:latin typeface="Cambria Math" panose="02040503050406030204"/>
                <a:cs typeface="Cambria Math" panose="02040503050406030204"/>
              </a:rPr>
              <a:t>𝑒</a:t>
            </a:r>
            <a:r>
              <a:rPr sz="2100" spc="176" dirty="0">
                <a:latin typeface="Cambria Math" panose="02040503050406030204"/>
                <a:cs typeface="Cambria Math" panose="02040503050406030204"/>
              </a:rPr>
              <a:t> </a:t>
            </a:r>
            <a:r>
              <a:rPr sz="2100" spc="-4" dirty="0">
                <a:latin typeface="Cambria Math" panose="02040503050406030204"/>
                <a:cs typeface="Cambria Math" panose="02040503050406030204"/>
              </a:rPr>
              <a:t>=</a:t>
            </a:r>
            <a:r>
              <a:rPr sz="2100" spc="124" dirty="0">
                <a:latin typeface="Cambria Math" panose="02040503050406030204"/>
                <a:cs typeface="Cambria Math" panose="02040503050406030204"/>
              </a:rPr>
              <a:t> </a:t>
            </a:r>
            <a:r>
              <a:rPr sz="2100" spc="-8" dirty="0">
                <a:latin typeface="Cambria Math" panose="02040503050406030204"/>
                <a:cs typeface="Cambria Math" panose="02040503050406030204"/>
              </a:rPr>
              <a:t>2.71828</a:t>
            </a:r>
            <a:r>
              <a:rPr sz="2100" spc="-109" dirty="0">
                <a:latin typeface="Cambria Math" panose="02040503050406030204"/>
                <a:cs typeface="Cambria Math" panose="02040503050406030204"/>
              </a:rPr>
              <a:t> </a:t>
            </a:r>
            <a:r>
              <a:rPr sz="2100" spc="-4" dirty="0">
                <a:latin typeface="Cambria Math" panose="02040503050406030204"/>
                <a:cs typeface="Cambria Math" panose="02040503050406030204"/>
              </a:rPr>
              <a:t>…</a:t>
            </a:r>
            <a:r>
              <a:rPr sz="2100" spc="-109" dirty="0">
                <a:latin typeface="Cambria Math" panose="02040503050406030204"/>
                <a:cs typeface="Cambria Math" panose="02040503050406030204"/>
              </a:rPr>
              <a:t> </a:t>
            </a:r>
            <a:r>
              <a:rPr sz="2100" spc="-4" dirty="0">
                <a:latin typeface="Cambria Math" panose="02040503050406030204"/>
                <a:cs typeface="Cambria Math" panose="02040503050406030204"/>
              </a:rPr>
              <a:t>.</a:t>
            </a:r>
            <a:r>
              <a:rPr sz="2100" spc="-109" dirty="0">
                <a:latin typeface="Cambria Math" panose="02040503050406030204"/>
                <a:cs typeface="Cambria Math" panose="02040503050406030204"/>
              </a:rPr>
              <a:t> </a:t>
            </a:r>
            <a:r>
              <a:rPr sz="2100" spc="-4" dirty="0">
                <a:latin typeface="Cambria Math" panose="02040503050406030204"/>
                <a:cs typeface="Cambria Math" panose="02040503050406030204"/>
              </a:rPr>
              <a:t>.</a:t>
            </a:r>
            <a:r>
              <a:rPr sz="2100" spc="-4" dirty="0">
                <a:latin typeface="Times New Roman" panose="02020603050405020304"/>
                <a:cs typeface="Times New Roman" panose="02020603050405020304"/>
              </a:rPr>
              <a:t>,</a:t>
            </a:r>
            <a:r>
              <a:rPr sz="2100" spc="8" dirty="0">
                <a:latin typeface="Times New Roman" panose="02020603050405020304"/>
                <a:cs typeface="Times New Roman" panose="02020603050405020304"/>
              </a:rPr>
              <a:t> </a:t>
            </a:r>
            <a:r>
              <a:rPr sz="2100" dirty="0">
                <a:latin typeface="Times New Roman" panose="02020603050405020304"/>
                <a:cs typeface="Times New Roman" panose="02020603050405020304"/>
              </a:rPr>
              <a:t>the	</a:t>
            </a:r>
            <a:r>
              <a:rPr sz="2100" spc="-4" dirty="0">
                <a:latin typeface="Times New Roman" panose="02020603050405020304"/>
                <a:cs typeface="Times New Roman" panose="02020603050405020304"/>
              </a:rPr>
              <a:t>Naperian</a:t>
            </a:r>
            <a:r>
              <a:rPr sz="2100" spc="-30" dirty="0">
                <a:latin typeface="Times New Roman" panose="02020603050405020304"/>
                <a:cs typeface="Times New Roman" panose="02020603050405020304"/>
              </a:rPr>
              <a:t> </a:t>
            </a:r>
            <a:r>
              <a:rPr sz="2100" spc="-4" dirty="0">
                <a:latin typeface="Times New Roman" panose="02020603050405020304"/>
                <a:cs typeface="Times New Roman" panose="02020603050405020304"/>
              </a:rPr>
              <a:t>constant</a:t>
            </a:r>
            <a:endParaRPr sz="2100">
              <a:latin typeface="Times New Roman" panose="02020603050405020304"/>
              <a:cs typeface="Times New Roman" panose="02020603050405020304"/>
            </a:endParaRPr>
          </a:p>
        </p:txBody>
      </p:sp>
      <p:grpSp>
        <p:nvGrpSpPr>
          <p:cNvPr id="16" name="object 16"/>
          <p:cNvGrpSpPr/>
          <p:nvPr/>
        </p:nvGrpSpPr>
        <p:grpSpPr>
          <a:xfrm>
            <a:off x="7025986" y="4987196"/>
            <a:ext cx="1907381" cy="1013936"/>
            <a:chOff x="9367980" y="5506594"/>
            <a:chExt cx="2543175" cy="1351915"/>
          </a:xfrm>
        </p:grpSpPr>
        <p:sp>
          <p:nvSpPr>
            <p:cNvPr id="17" name="object 17"/>
            <p:cNvSpPr/>
            <p:nvPr/>
          </p:nvSpPr>
          <p:spPr>
            <a:xfrm>
              <a:off x="9392161" y="6838926"/>
              <a:ext cx="2452370" cy="0"/>
            </a:xfrm>
            <a:custGeom>
              <a:avLst/>
              <a:gdLst/>
              <a:ahLst/>
              <a:cxnLst/>
              <a:rect l="l" t="t" r="r" b="b"/>
              <a:pathLst>
                <a:path w="2452370">
                  <a:moveTo>
                    <a:pt x="0" y="0"/>
                  </a:moveTo>
                  <a:lnTo>
                    <a:pt x="2452178" y="0"/>
                  </a:lnTo>
                </a:path>
              </a:pathLst>
            </a:custGeom>
            <a:ln w="11420">
              <a:solidFill>
                <a:srgbClr val="000000"/>
              </a:solidFill>
            </a:ln>
          </p:spPr>
          <p:txBody>
            <a:bodyPr wrap="square" lIns="0" tIns="0" rIns="0" bIns="0" rtlCol="0"/>
            <a:lstStyle/>
            <a:p>
              <a:endParaRPr sz="2400"/>
            </a:p>
          </p:txBody>
        </p:sp>
        <p:sp>
          <p:nvSpPr>
            <p:cNvPr id="18" name="object 18"/>
            <p:cNvSpPr/>
            <p:nvPr/>
          </p:nvSpPr>
          <p:spPr>
            <a:xfrm>
              <a:off x="11838294" y="6814183"/>
              <a:ext cx="73025" cy="43815"/>
            </a:xfrm>
            <a:custGeom>
              <a:avLst/>
              <a:gdLst/>
              <a:ahLst/>
              <a:cxnLst/>
              <a:rect l="l" t="t" r="r" b="b"/>
              <a:pathLst>
                <a:path w="73025" h="43815">
                  <a:moveTo>
                    <a:pt x="0" y="0"/>
                  </a:moveTo>
                  <a:lnTo>
                    <a:pt x="0" y="43814"/>
                  </a:lnTo>
                  <a:lnTo>
                    <a:pt x="16630" y="43814"/>
                  </a:lnTo>
                  <a:lnTo>
                    <a:pt x="72543" y="24743"/>
                  </a:lnTo>
                  <a:lnTo>
                    <a:pt x="0" y="0"/>
                  </a:lnTo>
                  <a:close/>
                </a:path>
              </a:pathLst>
            </a:custGeom>
            <a:solidFill>
              <a:srgbClr val="000000"/>
            </a:solidFill>
          </p:spPr>
          <p:txBody>
            <a:bodyPr wrap="square" lIns="0" tIns="0" rIns="0" bIns="0" rtlCol="0"/>
            <a:lstStyle/>
            <a:p>
              <a:endParaRPr sz="2400"/>
            </a:p>
          </p:txBody>
        </p:sp>
        <p:sp>
          <p:nvSpPr>
            <p:cNvPr id="19" name="object 19"/>
            <p:cNvSpPr/>
            <p:nvPr/>
          </p:nvSpPr>
          <p:spPr>
            <a:xfrm>
              <a:off x="9392161" y="5574638"/>
              <a:ext cx="0" cy="1264285"/>
            </a:xfrm>
            <a:custGeom>
              <a:avLst/>
              <a:gdLst/>
              <a:ahLst/>
              <a:cxnLst/>
              <a:rect l="l" t="t" r="r" b="b"/>
              <a:pathLst>
                <a:path h="1264284">
                  <a:moveTo>
                    <a:pt x="0" y="1264288"/>
                  </a:moveTo>
                  <a:lnTo>
                    <a:pt x="0" y="0"/>
                  </a:lnTo>
                </a:path>
              </a:pathLst>
            </a:custGeom>
            <a:ln w="11160">
              <a:solidFill>
                <a:srgbClr val="000000"/>
              </a:solidFill>
            </a:ln>
          </p:spPr>
          <p:txBody>
            <a:bodyPr wrap="square" lIns="0" tIns="0" rIns="0" bIns="0" rtlCol="0"/>
            <a:lstStyle/>
            <a:p>
              <a:endParaRPr sz="2400"/>
            </a:p>
          </p:txBody>
        </p:sp>
        <p:sp>
          <p:nvSpPr>
            <p:cNvPr id="20" name="object 20"/>
            <p:cNvSpPr/>
            <p:nvPr/>
          </p:nvSpPr>
          <p:spPr>
            <a:xfrm>
              <a:off x="9367980" y="5506594"/>
              <a:ext cx="48895" cy="74295"/>
            </a:xfrm>
            <a:custGeom>
              <a:avLst/>
              <a:gdLst/>
              <a:ahLst/>
              <a:cxnLst/>
              <a:rect l="l" t="t" r="r" b="b"/>
              <a:pathLst>
                <a:path w="48895" h="74295">
                  <a:moveTo>
                    <a:pt x="24181" y="0"/>
                  </a:moveTo>
                  <a:lnTo>
                    <a:pt x="0" y="74230"/>
                  </a:lnTo>
                  <a:lnTo>
                    <a:pt x="48362" y="74230"/>
                  </a:lnTo>
                  <a:lnTo>
                    <a:pt x="24181" y="0"/>
                  </a:lnTo>
                  <a:close/>
                </a:path>
              </a:pathLst>
            </a:custGeom>
            <a:solidFill>
              <a:srgbClr val="000000"/>
            </a:solidFill>
          </p:spPr>
          <p:txBody>
            <a:bodyPr wrap="square" lIns="0" tIns="0" rIns="0" bIns="0" rtlCol="0"/>
            <a:lstStyle/>
            <a:p>
              <a:endParaRPr sz="2400"/>
            </a:p>
          </p:txBody>
        </p:sp>
      </p:grpSp>
      <p:sp>
        <p:nvSpPr>
          <p:cNvPr id="21" name="object 21"/>
          <p:cNvSpPr txBox="1"/>
          <p:nvPr/>
        </p:nvSpPr>
        <p:spPr>
          <a:xfrm>
            <a:off x="6880264" y="5271896"/>
            <a:ext cx="153353" cy="125034"/>
          </a:xfrm>
          <a:prstGeom prst="rect">
            <a:avLst/>
          </a:prstGeom>
        </p:spPr>
        <p:txBody>
          <a:bodyPr vert="horz" wrap="square" lIns="0" tIns="9525" rIns="0" bIns="0" rtlCol="0">
            <a:spAutoFit/>
          </a:bodyPr>
          <a:lstStyle/>
          <a:p>
            <a:pPr marL="9525">
              <a:spcBef>
                <a:spcPts val="75"/>
              </a:spcBef>
            </a:pPr>
            <a:r>
              <a:rPr sz="750" spc="-11" dirty="0">
                <a:latin typeface="Arial MT"/>
                <a:cs typeface="Arial MT"/>
              </a:rPr>
              <a:t>f</a:t>
            </a:r>
            <a:r>
              <a:rPr sz="750" spc="-8" dirty="0">
                <a:latin typeface="Arial MT"/>
                <a:cs typeface="Arial MT"/>
              </a:rPr>
              <a:t>(x)</a:t>
            </a:r>
            <a:endParaRPr sz="750">
              <a:latin typeface="Arial MT"/>
              <a:cs typeface="Arial MT"/>
            </a:endParaRPr>
          </a:p>
        </p:txBody>
      </p:sp>
      <p:grpSp>
        <p:nvGrpSpPr>
          <p:cNvPr id="22" name="object 22"/>
          <p:cNvGrpSpPr/>
          <p:nvPr/>
        </p:nvGrpSpPr>
        <p:grpSpPr>
          <a:xfrm>
            <a:off x="7057294" y="5022883"/>
            <a:ext cx="1787366" cy="956310"/>
            <a:chOff x="9409724" y="5554177"/>
            <a:chExt cx="2383155" cy="1275080"/>
          </a:xfrm>
        </p:grpSpPr>
        <p:sp>
          <p:nvSpPr>
            <p:cNvPr id="23" name="object 23"/>
            <p:cNvSpPr/>
            <p:nvPr/>
          </p:nvSpPr>
          <p:spPr>
            <a:xfrm>
              <a:off x="9415413" y="5554177"/>
              <a:ext cx="2371725" cy="1275080"/>
            </a:xfrm>
            <a:custGeom>
              <a:avLst/>
              <a:gdLst/>
              <a:ahLst/>
              <a:cxnLst/>
              <a:rect l="l" t="t" r="r" b="b"/>
              <a:pathLst>
                <a:path w="2371725" h="1275079">
                  <a:moveTo>
                    <a:pt x="0" y="1260957"/>
                  </a:moveTo>
                  <a:lnTo>
                    <a:pt x="48205" y="1261512"/>
                  </a:lnTo>
                  <a:lnTo>
                    <a:pt x="99228" y="1262613"/>
                  </a:lnTo>
                  <a:lnTo>
                    <a:pt x="152163" y="1263412"/>
                  </a:lnTo>
                  <a:lnTo>
                    <a:pt x="206102" y="1263059"/>
                  </a:lnTo>
                  <a:lnTo>
                    <a:pt x="260138" y="1260707"/>
                  </a:lnTo>
                  <a:lnTo>
                    <a:pt x="313363" y="1255508"/>
                  </a:lnTo>
                  <a:lnTo>
                    <a:pt x="364871" y="1246612"/>
                  </a:lnTo>
                  <a:lnTo>
                    <a:pt x="413753" y="1233173"/>
                  </a:lnTo>
                  <a:lnTo>
                    <a:pt x="459103" y="1214341"/>
                  </a:lnTo>
                  <a:lnTo>
                    <a:pt x="499765" y="1189863"/>
                  </a:lnTo>
                  <a:lnTo>
                    <a:pt x="536466" y="1159988"/>
                  </a:lnTo>
                  <a:lnTo>
                    <a:pt x="569580" y="1125408"/>
                  </a:lnTo>
                  <a:lnTo>
                    <a:pt x="599481" y="1086817"/>
                  </a:lnTo>
                  <a:lnTo>
                    <a:pt x="626543" y="1044909"/>
                  </a:lnTo>
                  <a:lnTo>
                    <a:pt x="651138" y="1000376"/>
                  </a:lnTo>
                  <a:lnTo>
                    <a:pt x="673640" y="953912"/>
                  </a:lnTo>
                  <a:lnTo>
                    <a:pt x="694424" y="906211"/>
                  </a:lnTo>
                  <a:lnTo>
                    <a:pt x="713862" y="857966"/>
                  </a:lnTo>
                  <a:lnTo>
                    <a:pt x="732328" y="809871"/>
                  </a:lnTo>
                  <a:lnTo>
                    <a:pt x="751981" y="757614"/>
                  </a:lnTo>
                  <a:lnTo>
                    <a:pt x="771175" y="706207"/>
                  </a:lnTo>
                  <a:lnTo>
                    <a:pt x="790178" y="655475"/>
                  </a:lnTo>
                  <a:lnTo>
                    <a:pt x="809253" y="605246"/>
                  </a:lnTo>
                  <a:lnTo>
                    <a:pt x="828668" y="555345"/>
                  </a:lnTo>
                  <a:lnTo>
                    <a:pt x="848686" y="505601"/>
                  </a:lnTo>
                  <a:lnTo>
                    <a:pt x="867955" y="459913"/>
                  </a:lnTo>
                  <a:lnTo>
                    <a:pt x="888698" y="415038"/>
                  </a:lnTo>
                  <a:lnTo>
                    <a:pt x="911658" y="371806"/>
                  </a:lnTo>
                  <a:lnTo>
                    <a:pt x="937575" y="331049"/>
                  </a:lnTo>
                  <a:lnTo>
                    <a:pt x="967190" y="293599"/>
                  </a:lnTo>
                  <a:lnTo>
                    <a:pt x="1001245" y="260286"/>
                  </a:lnTo>
                  <a:lnTo>
                    <a:pt x="1040481" y="231943"/>
                  </a:lnTo>
                  <a:lnTo>
                    <a:pt x="1080116" y="211485"/>
                  </a:lnTo>
                  <a:lnTo>
                    <a:pt x="1123408" y="195686"/>
                  </a:lnTo>
                  <a:lnTo>
                    <a:pt x="1169318" y="184600"/>
                  </a:lnTo>
                  <a:lnTo>
                    <a:pt x="1216808" y="178280"/>
                  </a:lnTo>
                  <a:lnTo>
                    <a:pt x="1264838" y="176780"/>
                  </a:lnTo>
                  <a:lnTo>
                    <a:pt x="1312370" y="180153"/>
                  </a:lnTo>
                  <a:lnTo>
                    <a:pt x="1358365" y="188453"/>
                  </a:lnTo>
                  <a:lnTo>
                    <a:pt x="1401783" y="201733"/>
                  </a:lnTo>
                  <a:lnTo>
                    <a:pt x="1441586" y="220047"/>
                  </a:lnTo>
                  <a:lnTo>
                    <a:pt x="1487111" y="251571"/>
                  </a:lnTo>
                  <a:lnTo>
                    <a:pt x="1525761" y="290629"/>
                  </a:lnTo>
                  <a:lnTo>
                    <a:pt x="1558648" y="336031"/>
                  </a:lnTo>
                  <a:lnTo>
                    <a:pt x="1586879" y="386589"/>
                  </a:lnTo>
                  <a:lnTo>
                    <a:pt x="1605749" y="427273"/>
                  </a:lnTo>
                  <a:lnTo>
                    <a:pt x="1623248" y="469226"/>
                  </a:lnTo>
                  <a:lnTo>
                    <a:pt x="1640001" y="511496"/>
                  </a:lnTo>
                  <a:lnTo>
                    <a:pt x="1656632" y="553131"/>
                  </a:lnTo>
                  <a:lnTo>
                    <a:pt x="1677112" y="601489"/>
                  </a:lnTo>
                  <a:lnTo>
                    <a:pt x="1697977" y="648416"/>
                  </a:lnTo>
                  <a:lnTo>
                    <a:pt x="1718900" y="694752"/>
                  </a:lnTo>
                  <a:lnTo>
                    <a:pt x="1739551" y="741339"/>
                  </a:lnTo>
                  <a:lnTo>
                    <a:pt x="1759603" y="789018"/>
                  </a:lnTo>
                  <a:lnTo>
                    <a:pt x="1778726" y="838632"/>
                  </a:lnTo>
                  <a:lnTo>
                    <a:pt x="1794461" y="883581"/>
                  </a:lnTo>
                  <a:lnTo>
                    <a:pt x="1810108" y="929326"/>
                  </a:lnTo>
                  <a:lnTo>
                    <a:pt x="1826532" y="974575"/>
                  </a:lnTo>
                  <a:lnTo>
                    <a:pt x="1844602" y="1018034"/>
                  </a:lnTo>
                  <a:lnTo>
                    <a:pt x="1865183" y="1058411"/>
                  </a:lnTo>
                  <a:lnTo>
                    <a:pt x="1889142" y="1094415"/>
                  </a:lnTo>
                  <a:lnTo>
                    <a:pt x="1919571" y="1127338"/>
                  </a:lnTo>
                  <a:lnTo>
                    <a:pt x="1954393" y="1154402"/>
                  </a:lnTo>
                  <a:lnTo>
                    <a:pt x="1993039" y="1176374"/>
                  </a:lnTo>
                  <a:lnTo>
                    <a:pt x="2034941" y="1194022"/>
                  </a:lnTo>
                  <a:lnTo>
                    <a:pt x="2079528" y="1208113"/>
                  </a:lnTo>
                  <a:lnTo>
                    <a:pt x="2126232" y="1219416"/>
                  </a:lnTo>
                  <a:lnTo>
                    <a:pt x="2174483" y="1228697"/>
                  </a:lnTo>
                  <a:lnTo>
                    <a:pt x="2223712" y="1236724"/>
                  </a:lnTo>
                  <a:lnTo>
                    <a:pt x="2273349" y="1244264"/>
                  </a:lnTo>
                  <a:lnTo>
                    <a:pt x="2322827" y="1252086"/>
                  </a:lnTo>
                  <a:lnTo>
                    <a:pt x="2371574" y="1260957"/>
                  </a:lnTo>
                </a:path>
                <a:path w="2371725" h="1275079">
                  <a:moveTo>
                    <a:pt x="1255579" y="0"/>
                  </a:moveTo>
                  <a:lnTo>
                    <a:pt x="1255579" y="1274550"/>
                  </a:lnTo>
                </a:path>
                <a:path w="2371725" h="1275079">
                  <a:moveTo>
                    <a:pt x="1322076" y="523418"/>
                  </a:moveTo>
                  <a:lnTo>
                    <a:pt x="1561097" y="523418"/>
                  </a:lnTo>
                </a:path>
              </a:pathLst>
            </a:custGeom>
            <a:ln w="11290">
              <a:solidFill>
                <a:srgbClr val="000000"/>
              </a:solidFill>
            </a:ln>
          </p:spPr>
          <p:txBody>
            <a:bodyPr wrap="square" lIns="0" tIns="0" rIns="0" bIns="0" rtlCol="0"/>
            <a:lstStyle/>
            <a:p>
              <a:endParaRPr sz="2400"/>
            </a:p>
          </p:txBody>
        </p:sp>
        <p:sp>
          <p:nvSpPr>
            <p:cNvPr id="24" name="object 24"/>
            <p:cNvSpPr/>
            <p:nvPr/>
          </p:nvSpPr>
          <p:spPr>
            <a:xfrm>
              <a:off x="10670985" y="6052857"/>
              <a:ext cx="372110" cy="49530"/>
            </a:xfrm>
            <a:custGeom>
              <a:avLst/>
              <a:gdLst/>
              <a:ahLst/>
              <a:cxnLst/>
              <a:rect l="l" t="t" r="r" b="b"/>
              <a:pathLst>
                <a:path w="372109" h="49529">
                  <a:moveTo>
                    <a:pt x="72542" y="0"/>
                  </a:moveTo>
                  <a:lnTo>
                    <a:pt x="0" y="24739"/>
                  </a:lnTo>
                  <a:lnTo>
                    <a:pt x="72542" y="49491"/>
                  </a:lnTo>
                  <a:lnTo>
                    <a:pt x="72542" y="0"/>
                  </a:lnTo>
                  <a:close/>
                </a:path>
                <a:path w="372109" h="49529">
                  <a:moveTo>
                    <a:pt x="372021" y="24739"/>
                  </a:moveTo>
                  <a:lnTo>
                    <a:pt x="299427" y="0"/>
                  </a:lnTo>
                  <a:lnTo>
                    <a:pt x="299427" y="49491"/>
                  </a:lnTo>
                  <a:lnTo>
                    <a:pt x="372021" y="24739"/>
                  </a:lnTo>
                  <a:close/>
                </a:path>
              </a:pathLst>
            </a:custGeom>
            <a:solidFill>
              <a:srgbClr val="000000"/>
            </a:solidFill>
          </p:spPr>
          <p:txBody>
            <a:bodyPr wrap="square" lIns="0" tIns="0" rIns="0" bIns="0" rtlCol="0"/>
            <a:lstStyle/>
            <a:p>
              <a:endParaRPr sz="2400"/>
            </a:p>
          </p:txBody>
        </p:sp>
      </p:grpSp>
      <p:sp>
        <p:nvSpPr>
          <p:cNvPr id="25" name="object 25"/>
          <p:cNvSpPr txBox="1"/>
          <p:nvPr/>
        </p:nvSpPr>
        <p:spPr>
          <a:xfrm>
            <a:off x="8096411" y="5370072"/>
            <a:ext cx="73819" cy="130870"/>
          </a:xfrm>
          <a:prstGeom prst="rect">
            <a:avLst/>
          </a:prstGeom>
        </p:spPr>
        <p:txBody>
          <a:bodyPr vert="horz" wrap="square" lIns="0" tIns="9525" rIns="0" bIns="0" rtlCol="0">
            <a:spAutoFit/>
          </a:bodyPr>
          <a:lstStyle/>
          <a:p>
            <a:pPr marL="9525">
              <a:spcBef>
                <a:spcPts val="75"/>
              </a:spcBef>
            </a:pPr>
            <a:r>
              <a:rPr sz="790" spc="-56" dirty="0">
                <a:latin typeface="Cambria Math" panose="02040503050406030204"/>
                <a:cs typeface="Cambria Math" panose="02040503050406030204"/>
              </a:rPr>
              <a:t>𝜎</a:t>
            </a:r>
            <a:endParaRPr sz="790">
              <a:latin typeface="Cambria Math" panose="02040503050406030204"/>
              <a:cs typeface="Cambria Math" panose="02040503050406030204"/>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69040" y="1187672"/>
            <a:ext cx="3018949" cy="586218"/>
          </a:xfrm>
          <a:prstGeom prst="rect">
            <a:avLst/>
          </a:prstGeom>
        </p:spPr>
        <p:txBody>
          <a:bodyPr vert="horz" wrap="square" lIns="0" tIns="9049" rIns="0" bIns="0" rtlCol="0">
            <a:spAutoFit/>
          </a:bodyPr>
          <a:lstStyle/>
          <a:p>
            <a:pPr marL="9525">
              <a:lnSpc>
                <a:spcPts val="2220"/>
              </a:lnSpc>
              <a:spcBef>
                <a:spcPts val="70"/>
              </a:spcBef>
            </a:pPr>
            <a:r>
              <a:rPr sz="1875" u="heavy" spc="-8" dirty="0">
                <a:uFill>
                  <a:solidFill>
                    <a:srgbClr val="000000"/>
                  </a:solidFill>
                </a:uFill>
                <a:latin typeface="Calibri" panose="020F0502020204030204"/>
                <a:cs typeface="Calibri" panose="020F0502020204030204"/>
              </a:rPr>
              <a:t>The</a:t>
            </a:r>
            <a:r>
              <a:rPr sz="1875" u="heavy" spc="-19" dirty="0">
                <a:uFill>
                  <a:solidFill>
                    <a:srgbClr val="000000"/>
                  </a:solidFill>
                </a:uFill>
                <a:latin typeface="Calibri" panose="020F0502020204030204"/>
                <a:cs typeface="Calibri" panose="020F0502020204030204"/>
              </a:rPr>
              <a:t> </a:t>
            </a:r>
            <a:r>
              <a:rPr sz="1875" u="heavy" spc="-4" dirty="0">
                <a:uFill>
                  <a:solidFill>
                    <a:srgbClr val="000000"/>
                  </a:solidFill>
                </a:uFill>
                <a:latin typeface="Calibri" panose="020F0502020204030204"/>
                <a:cs typeface="Calibri" panose="020F0502020204030204"/>
              </a:rPr>
              <a:t>Normal</a:t>
            </a:r>
            <a:r>
              <a:rPr sz="1875" u="heavy" dirty="0">
                <a:uFill>
                  <a:solidFill>
                    <a:srgbClr val="000000"/>
                  </a:solidFill>
                </a:uFill>
                <a:latin typeface="Calibri" panose="020F0502020204030204"/>
                <a:cs typeface="Calibri" panose="020F0502020204030204"/>
              </a:rPr>
              <a:t> </a:t>
            </a:r>
            <a:r>
              <a:rPr sz="1875" u="heavy" spc="-4" dirty="0">
                <a:uFill>
                  <a:solidFill>
                    <a:srgbClr val="000000"/>
                  </a:solidFill>
                </a:uFill>
                <a:latin typeface="Calibri" panose="020F0502020204030204"/>
                <a:cs typeface="Calibri" panose="020F0502020204030204"/>
              </a:rPr>
              <a:t>distribution</a:t>
            </a:r>
            <a:endParaRPr sz="1875">
              <a:latin typeface="Calibri" panose="020F0502020204030204"/>
              <a:cs typeface="Calibri" panose="020F0502020204030204"/>
            </a:endParaRPr>
          </a:p>
          <a:p>
            <a:pPr marL="9525">
              <a:lnSpc>
                <a:spcPts val="2310"/>
              </a:lnSpc>
            </a:pPr>
            <a:r>
              <a:rPr sz="1875" spc="-8" dirty="0">
                <a:latin typeface="Calibri" panose="020F0502020204030204"/>
                <a:cs typeface="Calibri" panose="020F0502020204030204"/>
              </a:rPr>
              <a:t>(mean</a:t>
            </a:r>
            <a:r>
              <a:rPr sz="1875" spc="19" dirty="0">
                <a:latin typeface="Calibri" panose="020F0502020204030204"/>
                <a:cs typeface="Calibri" panose="020F0502020204030204"/>
              </a:rPr>
              <a:t> </a:t>
            </a:r>
            <a:r>
              <a:rPr sz="1950" spc="-34" dirty="0">
                <a:latin typeface="Symbol" panose="05050102010706020507"/>
                <a:cs typeface="Symbol" panose="05050102010706020507"/>
              </a:rPr>
              <a:t></a:t>
            </a:r>
            <a:r>
              <a:rPr sz="1875" i="1" spc="-34" dirty="0">
                <a:latin typeface="Calibri" panose="020F0502020204030204"/>
                <a:cs typeface="Calibri" panose="020F0502020204030204"/>
              </a:rPr>
              <a:t>,</a:t>
            </a:r>
            <a:r>
              <a:rPr sz="1875" i="1" spc="4" dirty="0">
                <a:latin typeface="Calibri" panose="020F0502020204030204"/>
                <a:cs typeface="Calibri" panose="020F0502020204030204"/>
              </a:rPr>
              <a:t> </a:t>
            </a:r>
            <a:r>
              <a:rPr sz="1875" spc="-11" dirty="0">
                <a:latin typeface="Calibri" panose="020F0502020204030204"/>
                <a:cs typeface="Calibri" panose="020F0502020204030204"/>
              </a:rPr>
              <a:t>standard</a:t>
            </a:r>
            <a:r>
              <a:rPr sz="1875" spc="8" dirty="0">
                <a:latin typeface="Calibri" panose="020F0502020204030204"/>
                <a:cs typeface="Calibri" panose="020F0502020204030204"/>
              </a:rPr>
              <a:t> </a:t>
            </a:r>
            <a:r>
              <a:rPr sz="1875" spc="-8" dirty="0">
                <a:latin typeface="Calibri" panose="020F0502020204030204"/>
                <a:cs typeface="Calibri" panose="020F0502020204030204"/>
              </a:rPr>
              <a:t>deviation</a:t>
            </a:r>
            <a:r>
              <a:rPr sz="1875" spc="-11" dirty="0">
                <a:latin typeface="Calibri" panose="020F0502020204030204"/>
                <a:cs typeface="Calibri" panose="020F0502020204030204"/>
              </a:rPr>
              <a:t> </a:t>
            </a:r>
            <a:r>
              <a:rPr sz="1950" spc="-30" dirty="0">
                <a:latin typeface="Symbol" panose="05050102010706020507"/>
                <a:cs typeface="Symbol" panose="05050102010706020507"/>
              </a:rPr>
              <a:t></a:t>
            </a:r>
            <a:r>
              <a:rPr sz="1875" spc="-30" dirty="0">
                <a:latin typeface="Calibri" panose="020F0502020204030204"/>
                <a:cs typeface="Calibri" panose="020F0502020204030204"/>
              </a:rPr>
              <a:t>)</a:t>
            </a:r>
            <a:endParaRPr sz="1875">
              <a:latin typeface="Calibri" panose="020F0502020204030204"/>
              <a:cs typeface="Calibri" panose="020F0502020204030204"/>
            </a:endParaRPr>
          </a:p>
        </p:txBody>
      </p:sp>
      <p:sp>
        <p:nvSpPr>
          <p:cNvPr id="3" name="object 3"/>
          <p:cNvSpPr txBox="1"/>
          <p:nvPr/>
        </p:nvSpPr>
        <p:spPr>
          <a:xfrm>
            <a:off x="5480283" y="1354810"/>
            <a:ext cx="713899" cy="424155"/>
          </a:xfrm>
          <a:prstGeom prst="rect">
            <a:avLst/>
          </a:prstGeom>
        </p:spPr>
        <p:txBody>
          <a:bodyPr vert="horz" wrap="square" lIns="0" tIns="8573" rIns="0" bIns="0" rtlCol="0">
            <a:spAutoFit/>
          </a:bodyPr>
          <a:lstStyle/>
          <a:p>
            <a:pPr marL="9525">
              <a:spcBef>
                <a:spcPts val="70"/>
              </a:spcBef>
            </a:pPr>
            <a:r>
              <a:rPr sz="2025" i="1" spc="11" dirty="0">
                <a:latin typeface="Times New Roman" panose="02020603050405020304"/>
                <a:cs typeface="Times New Roman" panose="02020603050405020304"/>
              </a:rPr>
              <a:t>f</a:t>
            </a:r>
            <a:r>
              <a:rPr sz="2025" i="1" spc="153" dirty="0">
                <a:latin typeface="Times New Roman" panose="02020603050405020304"/>
                <a:cs typeface="Times New Roman" panose="02020603050405020304"/>
              </a:rPr>
              <a:t> </a:t>
            </a:r>
            <a:r>
              <a:rPr sz="4050" spc="-332" baseline="-3000" dirty="0">
                <a:latin typeface="Symbol" panose="05050102010706020507"/>
                <a:cs typeface="Symbol" panose="05050102010706020507"/>
              </a:rPr>
              <a:t></a:t>
            </a:r>
            <a:r>
              <a:rPr sz="4050" spc="-646" baseline="-3000" dirty="0">
                <a:latin typeface="Times New Roman" panose="02020603050405020304"/>
                <a:cs typeface="Times New Roman" panose="02020603050405020304"/>
              </a:rPr>
              <a:t> </a:t>
            </a:r>
            <a:r>
              <a:rPr sz="2025" i="1" spc="161" dirty="0">
                <a:latin typeface="Times New Roman" panose="02020603050405020304"/>
                <a:cs typeface="Times New Roman" panose="02020603050405020304"/>
              </a:rPr>
              <a:t>x</a:t>
            </a:r>
            <a:r>
              <a:rPr sz="4050" spc="-332" baseline="-3000" dirty="0">
                <a:latin typeface="Symbol" panose="05050102010706020507"/>
                <a:cs typeface="Symbol" panose="05050102010706020507"/>
              </a:rPr>
              <a:t></a:t>
            </a:r>
            <a:r>
              <a:rPr sz="4050" spc="-371" baseline="-3000" dirty="0">
                <a:latin typeface="Times New Roman" panose="02020603050405020304"/>
                <a:cs typeface="Times New Roman" panose="02020603050405020304"/>
              </a:rPr>
              <a:t> </a:t>
            </a:r>
            <a:r>
              <a:rPr sz="2025" spc="23" dirty="0">
                <a:latin typeface="Symbol" panose="05050102010706020507"/>
                <a:cs typeface="Symbol" panose="05050102010706020507"/>
              </a:rPr>
              <a:t></a:t>
            </a:r>
            <a:endParaRPr sz="2025">
              <a:latin typeface="Symbol" panose="05050102010706020507"/>
              <a:cs typeface="Symbol" panose="05050102010706020507"/>
            </a:endParaRPr>
          </a:p>
        </p:txBody>
      </p:sp>
      <p:grpSp>
        <p:nvGrpSpPr>
          <p:cNvPr id="4" name="object 4"/>
          <p:cNvGrpSpPr/>
          <p:nvPr/>
        </p:nvGrpSpPr>
        <p:grpSpPr>
          <a:xfrm>
            <a:off x="6245934" y="1636857"/>
            <a:ext cx="682466" cy="325279"/>
            <a:chOff x="8327911" y="1039475"/>
            <a:chExt cx="909955" cy="433705"/>
          </a:xfrm>
        </p:grpSpPr>
        <p:sp>
          <p:nvSpPr>
            <p:cNvPr id="5" name="object 5"/>
            <p:cNvSpPr/>
            <p:nvPr/>
          </p:nvSpPr>
          <p:spPr>
            <a:xfrm>
              <a:off x="8368450" y="1106459"/>
              <a:ext cx="633730" cy="365125"/>
            </a:xfrm>
            <a:custGeom>
              <a:avLst/>
              <a:gdLst/>
              <a:ahLst/>
              <a:cxnLst/>
              <a:rect l="l" t="t" r="r" b="b"/>
              <a:pathLst>
                <a:path w="633729" h="365125">
                  <a:moveTo>
                    <a:pt x="0" y="246493"/>
                  </a:moveTo>
                  <a:lnTo>
                    <a:pt x="33542" y="226582"/>
                  </a:lnTo>
                </a:path>
                <a:path w="633729" h="365125">
                  <a:moveTo>
                    <a:pt x="34930" y="226582"/>
                  </a:moveTo>
                  <a:lnTo>
                    <a:pt x="118077" y="363902"/>
                  </a:lnTo>
                </a:path>
                <a:path w="633729" h="365125">
                  <a:moveTo>
                    <a:pt x="118077" y="364587"/>
                  </a:moveTo>
                  <a:lnTo>
                    <a:pt x="209609" y="698"/>
                  </a:lnTo>
                </a:path>
                <a:path w="633729" h="365125">
                  <a:moveTo>
                    <a:pt x="209609" y="0"/>
                  </a:moveTo>
                  <a:lnTo>
                    <a:pt x="633702" y="0"/>
                  </a:lnTo>
                </a:path>
              </a:pathLst>
            </a:custGeom>
            <a:ln w="3940">
              <a:solidFill>
                <a:srgbClr val="000000"/>
              </a:solidFill>
            </a:ln>
          </p:spPr>
          <p:txBody>
            <a:bodyPr wrap="square" lIns="0" tIns="0" rIns="0" bIns="0" rtlCol="0"/>
            <a:lstStyle/>
            <a:p>
              <a:endParaRPr sz="2400"/>
            </a:p>
          </p:txBody>
        </p:sp>
        <p:sp>
          <p:nvSpPr>
            <p:cNvPr id="6" name="object 6"/>
            <p:cNvSpPr/>
            <p:nvPr/>
          </p:nvSpPr>
          <p:spPr>
            <a:xfrm>
              <a:off x="8356580" y="1089293"/>
              <a:ext cx="637540" cy="373380"/>
            </a:xfrm>
            <a:custGeom>
              <a:avLst/>
              <a:gdLst/>
              <a:ahLst/>
              <a:cxnLst/>
              <a:rect l="l" t="t" r="r" b="b"/>
              <a:pathLst>
                <a:path w="637540" h="373380">
                  <a:moveTo>
                    <a:pt x="637186" y="0"/>
                  </a:moveTo>
                  <a:lnTo>
                    <a:pt x="206096" y="0"/>
                  </a:lnTo>
                  <a:lnTo>
                    <a:pt x="121561" y="337125"/>
                  </a:lnTo>
                  <a:lnTo>
                    <a:pt x="47508" y="224522"/>
                  </a:lnTo>
                  <a:lnTo>
                    <a:pt x="0" y="250614"/>
                  </a:lnTo>
                  <a:lnTo>
                    <a:pt x="5580" y="260226"/>
                  </a:lnTo>
                  <a:lnTo>
                    <a:pt x="28641" y="246493"/>
                  </a:lnTo>
                  <a:lnTo>
                    <a:pt x="112468" y="372829"/>
                  </a:lnTo>
                  <a:lnTo>
                    <a:pt x="129947" y="372829"/>
                  </a:lnTo>
                  <a:lnTo>
                    <a:pt x="218675" y="17165"/>
                  </a:lnTo>
                  <a:lnTo>
                    <a:pt x="637186" y="17165"/>
                  </a:lnTo>
                  <a:lnTo>
                    <a:pt x="637186" y="0"/>
                  </a:lnTo>
                  <a:close/>
                </a:path>
              </a:pathLst>
            </a:custGeom>
            <a:solidFill>
              <a:srgbClr val="000000"/>
            </a:solidFill>
          </p:spPr>
          <p:txBody>
            <a:bodyPr wrap="square" lIns="0" tIns="0" rIns="0" bIns="0" rtlCol="0"/>
            <a:lstStyle/>
            <a:p>
              <a:endParaRPr sz="2400"/>
            </a:p>
          </p:txBody>
        </p:sp>
        <p:sp>
          <p:nvSpPr>
            <p:cNvPr id="7" name="object 7"/>
            <p:cNvSpPr/>
            <p:nvPr/>
          </p:nvSpPr>
          <p:spPr>
            <a:xfrm>
              <a:off x="8327911" y="1046714"/>
              <a:ext cx="909955" cy="0"/>
            </a:xfrm>
            <a:custGeom>
              <a:avLst/>
              <a:gdLst/>
              <a:ahLst/>
              <a:cxnLst/>
              <a:rect l="l" t="t" r="r" b="b"/>
              <a:pathLst>
                <a:path w="909954">
                  <a:moveTo>
                    <a:pt x="0" y="0"/>
                  </a:moveTo>
                  <a:lnTo>
                    <a:pt x="909688" y="0"/>
                  </a:lnTo>
                </a:path>
              </a:pathLst>
            </a:custGeom>
            <a:ln w="14479">
              <a:solidFill>
                <a:srgbClr val="000000"/>
              </a:solidFill>
            </a:ln>
          </p:spPr>
          <p:txBody>
            <a:bodyPr wrap="square" lIns="0" tIns="0" rIns="0" bIns="0" rtlCol="0"/>
            <a:lstStyle/>
            <a:p>
              <a:endParaRPr sz="2400"/>
            </a:p>
          </p:txBody>
        </p:sp>
      </p:grpSp>
      <p:sp>
        <p:nvSpPr>
          <p:cNvPr id="8" name="object 8"/>
          <p:cNvSpPr/>
          <p:nvPr/>
        </p:nvSpPr>
        <p:spPr>
          <a:xfrm>
            <a:off x="7184440" y="1485760"/>
            <a:ext cx="351473" cy="0"/>
          </a:xfrm>
          <a:custGeom>
            <a:avLst/>
            <a:gdLst/>
            <a:ahLst/>
            <a:cxnLst/>
            <a:rect l="l" t="t" r="r" b="b"/>
            <a:pathLst>
              <a:path w="468629">
                <a:moveTo>
                  <a:pt x="0" y="0"/>
                </a:moveTo>
                <a:lnTo>
                  <a:pt x="468173" y="0"/>
                </a:lnTo>
              </a:path>
            </a:pathLst>
          </a:custGeom>
          <a:ln w="6894">
            <a:solidFill>
              <a:srgbClr val="000000"/>
            </a:solidFill>
          </a:ln>
        </p:spPr>
        <p:txBody>
          <a:bodyPr wrap="square" lIns="0" tIns="0" rIns="0" bIns="0" rtlCol="0"/>
          <a:lstStyle/>
          <a:p>
            <a:endParaRPr sz="2400"/>
          </a:p>
        </p:txBody>
      </p:sp>
      <p:sp>
        <p:nvSpPr>
          <p:cNvPr id="9" name="object 9"/>
          <p:cNvSpPr txBox="1"/>
          <p:nvPr/>
        </p:nvSpPr>
        <p:spPr>
          <a:xfrm>
            <a:off x="7231313" y="1503757"/>
            <a:ext cx="254318" cy="147637"/>
          </a:xfrm>
          <a:prstGeom prst="rect">
            <a:avLst/>
          </a:prstGeom>
        </p:spPr>
        <p:txBody>
          <a:bodyPr vert="horz" wrap="square" lIns="0" tIns="9049" rIns="0" bIns="0" rtlCol="0">
            <a:spAutoFit/>
          </a:bodyPr>
          <a:lstStyle/>
          <a:p>
            <a:pPr marL="28575">
              <a:spcBef>
                <a:spcPts val="70"/>
              </a:spcBef>
            </a:pPr>
            <a:r>
              <a:rPr sz="825" spc="41" dirty="0">
                <a:latin typeface="Times New Roman" panose="02020603050405020304"/>
                <a:cs typeface="Times New Roman" panose="02020603050405020304"/>
              </a:rPr>
              <a:t>2</a:t>
            </a:r>
            <a:r>
              <a:rPr sz="900" spc="-26" dirty="0">
                <a:latin typeface="Symbol" panose="05050102010706020507"/>
                <a:cs typeface="Symbol" panose="05050102010706020507"/>
              </a:rPr>
              <a:t></a:t>
            </a:r>
            <a:r>
              <a:rPr sz="900" spc="-86" dirty="0">
                <a:latin typeface="Times New Roman" panose="02020603050405020304"/>
                <a:cs typeface="Times New Roman" panose="02020603050405020304"/>
              </a:rPr>
              <a:t> </a:t>
            </a:r>
            <a:r>
              <a:rPr sz="1240" spc="23" baseline="25000" dirty="0">
                <a:latin typeface="Times New Roman" panose="02020603050405020304"/>
                <a:cs typeface="Times New Roman" panose="02020603050405020304"/>
              </a:rPr>
              <a:t>2</a:t>
            </a:r>
            <a:endParaRPr sz="1240" baseline="25000">
              <a:latin typeface="Times New Roman" panose="02020603050405020304"/>
              <a:cs typeface="Times New Roman" panose="02020603050405020304"/>
            </a:endParaRPr>
          </a:p>
        </p:txBody>
      </p:sp>
      <p:sp>
        <p:nvSpPr>
          <p:cNvPr id="10" name="object 10"/>
          <p:cNvSpPr txBox="1"/>
          <p:nvPr/>
        </p:nvSpPr>
        <p:spPr>
          <a:xfrm>
            <a:off x="6513088" y="1275342"/>
            <a:ext cx="150495" cy="323165"/>
          </a:xfrm>
          <a:prstGeom prst="rect">
            <a:avLst/>
          </a:prstGeom>
        </p:spPr>
        <p:txBody>
          <a:bodyPr vert="horz" wrap="square" lIns="0" tIns="11430" rIns="0" bIns="0" rtlCol="0">
            <a:spAutoFit/>
          </a:bodyPr>
          <a:lstStyle/>
          <a:p>
            <a:pPr marL="9525">
              <a:spcBef>
                <a:spcPts val="90"/>
              </a:spcBef>
            </a:pPr>
            <a:r>
              <a:rPr sz="2025" spc="19" dirty="0">
                <a:latin typeface="Times New Roman" panose="02020603050405020304"/>
                <a:cs typeface="Times New Roman" panose="02020603050405020304"/>
              </a:rPr>
              <a:t>1</a:t>
            </a:r>
            <a:endParaRPr sz="2025">
              <a:latin typeface="Times New Roman" panose="02020603050405020304"/>
              <a:cs typeface="Times New Roman" panose="02020603050405020304"/>
            </a:endParaRPr>
          </a:p>
        </p:txBody>
      </p:sp>
      <p:sp>
        <p:nvSpPr>
          <p:cNvPr id="11" name="object 11"/>
          <p:cNvSpPr txBox="1"/>
          <p:nvPr/>
        </p:nvSpPr>
        <p:spPr>
          <a:xfrm>
            <a:off x="6428206" y="1645627"/>
            <a:ext cx="483870" cy="340542"/>
          </a:xfrm>
          <a:prstGeom prst="rect">
            <a:avLst/>
          </a:prstGeom>
        </p:spPr>
        <p:txBody>
          <a:bodyPr vert="horz" wrap="square" lIns="0" tIns="11430" rIns="0" bIns="0" rtlCol="0">
            <a:spAutoFit/>
          </a:bodyPr>
          <a:lstStyle/>
          <a:p>
            <a:pPr marL="9525">
              <a:spcBef>
                <a:spcPts val="90"/>
              </a:spcBef>
            </a:pPr>
            <a:r>
              <a:rPr sz="2025" spc="-98" dirty="0">
                <a:latin typeface="Times New Roman" panose="02020603050405020304"/>
                <a:cs typeface="Times New Roman" panose="02020603050405020304"/>
              </a:rPr>
              <a:t>2</a:t>
            </a:r>
            <a:r>
              <a:rPr sz="2140" spc="135" dirty="0">
                <a:latin typeface="Symbol" panose="05050102010706020507"/>
                <a:cs typeface="Symbol" panose="05050102010706020507"/>
              </a:rPr>
              <a:t></a:t>
            </a:r>
            <a:endParaRPr sz="2140">
              <a:latin typeface="Symbol" panose="05050102010706020507"/>
              <a:cs typeface="Symbol" panose="05050102010706020507"/>
            </a:endParaRPr>
          </a:p>
        </p:txBody>
      </p:sp>
      <p:sp>
        <p:nvSpPr>
          <p:cNvPr id="12" name="object 12"/>
          <p:cNvSpPr txBox="1"/>
          <p:nvPr/>
        </p:nvSpPr>
        <p:spPr>
          <a:xfrm>
            <a:off x="6958019" y="1438053"/>
            <a:ext cx="135731" cy="323165"/>
          </a:xfrm>
          <a:prstGeom prst="rect">
            <a:avLst/>
          </a:prstGeom>
        </p:spPr>
        <p:txBody>
          <a:bodyPr vert="horz" wrap="square" lIns="0" tIns="11430" rIns="0" bIns="0" rtlCol="0">
            <a:spAutoFit/>
          </a:bodyPr>
          <a:lstStyle/>
          <a:p>
            <a:pPr marL="9525">
              <a:spcBef>
                <a:spcPts val="90"/>
              </a:spcBef>
            </a:pPr>
            <a:r>
              <a:rPr sz="2025" i="1" spc="19" dirty="0">
                <a:latin typeface="Times New Roman" panose="02020603050405020304"/>
                <a:cs typeface="Times New Roman" panose="02020603050405020304"/>
              </a:rPr>
              <a:t>e</a:t>
            </a:r>
            <a:endParaRPr sz="2025">
              <a:latin typeface="Times New Roman" panose="02020603050405020304"/>
              <a:cs typeface="Times New Roman" panose="02020603050405020304"/>
            </a:endParaRPr>
          </a:p>
        </p:txBody>
      </p:sp>
      <p:sp>
        <p:nvSpPr>
          <p:cNvPr id="13" name="object 13"/>
          <p:cNvSpPr txBox="1"/>
          <p:nvPr/>
        </p:nvSpPr>
        <p:spPr>
          <a:xfrm>
            <a:off x="7062590" y="1284538"/>
            <a:ext cx="488156" cy="191880"/>
          </a:xfrm>
          <a:prstGeom prst="rect">
            <a:avLst/>
          </a:prstGeom>
        </p:spPr>
        <p:txBody>
          <a:bodyPr vert="horz" wrap="square" lIns="0" tIns="12859" rIns="0" bIns="0" rtlCol="0">
            <a:spAutoFit/>
          </a:bodyPr>
          <a:lstStyle/>
          <a:p>
            <a:pPr marL="28575">
              <a:spcBef>
                <a:spcPts val="100"/>
              </a:spcBef>
            </a:pPr>
            <a:r>
              <a:rPr sz="1745" spc="225" baseline="-29000" dirty="0">
                <a:latin typeface="Symbol" panose="05050102010706020507"/>
                <a:cs typeface="Symbol" panose="05050102010706020507"/>
              </a:rPr>
              <a:t></a:t>
            </a:r>
            <a:r>
              <a:rPr sz="1090" spc="-83" dirty="0">
                <a:latin typeface="Symbol" panose="05050102010706020507"/>
                <a:cs typeface="Symbol" panose="05050102010706020507"/>
              </a:rPr>
              <a:t></a:t>
            </a:r>
            <a:r>
              <a:rPr sz="1090" spc="-172" dirty="0">
                <a:latin typeface="Times New Roman" panose="02020603050405020304"/>
                <a:cs typeface="Times New Roman" panose="02020603050405020304"/>
              </a:rPr>
              <a:t> </a:t>
            </a:r>
            <a:r>
              <a:rPr sz="1240" i="1" spc="50" baseline="5000" dirty="0">
                <a:latin typeface="Times New Roman" panose="02020603050405020304"/>
                <a:cs typeface="Times New Roman" panose="02020603050405020304"/>
              </a:rPr>
              <a:t>x</a:t>
            </a:r>
            <a:r>
              <a:rPr sz="1240" spc="62" baseline="5000" dirty="0">
                <a:latin typeface="Symbol" panose="05050102010706020507"/>
                <a:cs typeface="Symbol" panose="05050102010706020507"/>
              </a:rPr>
              <a:t></a:t>
            </a:r>
            <a:r>
              <a:rPr sz="1350" spc="-33" baseline="5000" dirty="0">
                <a:latin typeface="Symbol" panose="05050102010706020507"/>
                <a:cs typeface="Symbol" panose="05050102010706020507"/>
              </a:rPr>
              <a:t></a:t>
            </a:r>
            <a:r>
              <a:rPr sz="1350" spc="-203" baseline="5000" dirty="0">
                <a:latin typeface="Times New Roman" panose="02020603050405020304"/>
                <a:cs typeface="Times New Roman" panose="02020603050405020304"/>
              </a:rPr>
              <a:t> </a:t>
            </a:r>
            <a:r>
              <a:rPr sz="1090" spc="-75" dirty="0">
                <a:latin typeface="Symbol" panose="05050102010706020507"/>
                <a:cs typeface="Symbol" panose="05050102010706020507"/>
              </a:rPr>
              <a:t></a:t>
            </a:r>
            <a:r>
              <a:rPr sz="1240" spc="23" baseline="33000" dirty="0">
                <a:latin typeface="Times New Roman" panose="02020603050405020304"/>
                <a:cs typeface="Times New Roman" panose="02020603050405020304"/>
              </a:rPr>
              <a:t>2</a:t>
            </a:r>
            <a:endParaRPr sz="1240" baseline="33000">
              <a:latin typeface="Times New Roman" panose="02020603050405020304"/>
              <a:cs typeface="Times New Roman" panose="02020603050405020304"/>
            </a:endParaRPr>
          </a:p>
        </p:txBody>
      </p:sp>
      <p:pic>
        <p:nvPicPr>
          <p:cNvPr id="14" name="object 14"/>
          <p:cNvPicPr/>
          <p:nvPr/>
        </p:nvPicPr>
        <p:blipFill>
          <a:blip r:embed="rId1" cstate="print"/>
          <a:stretch>
            <a:fillRect/>
          </a:stretch>
        </p:blipFill>
        <p:spPr>
          <a:xfrm>
            <a:off x="1510984" y="2057088"/>
            <a:ext cx="3191333" cy="2244436"/>
          </a:xfrm>
          <a:prstGeom prst="rect">
            <a:avLst/>
          </a:prstGeom>
        </p:spPr>
      </p:pic>
      <p:sp>
        <p:nvSpPr>
          <p:cNvPr id="15" name="object 15"/>
          <p:cNvSpPr txBox="1"/>
          <p:nvPr/>
        </p:nvSpPr>
        <p:spPr>
          <a:xfrm>
            <a:off x="1442275" y="2762917"/>
            <a:ext cx="6536531" cy="2875211"/>
          </a:xfrm>
          <a:prstGeom prst="rect">
            <a:avLst/>
          </a:prstGeom>
        </p:spPr>
        <p:txBody>
          <a:bodyPr vert="horz" wrap="square" lIns="0" tIns="9525" rIns="0" bIns="0" rtlCol="0">
            <a:spAutoFit/>
          </a:bodyPr>
          <a:lstStyle/>
          <a:p>
            <a:pPr marL="3344545" marR="226695">
              <a:spcBef>
                <a:spcPts val="75"/>
              </a:spcBef>
            </a:pPr>
            <a:r>
              <a:rPr sz="1800" dirty="0">
                <a:latin typeface="Calibri" panose="020F0502020204030204"/>
                <a:cs typeface="Calibri" panose="020F0502020204030204"/>
              </a:rPr>
              <a:t>A</a:t>
            </a:r>
            <a:r>
              <a:rPr sz="1800" spc="-23" dirty="0">
                <a:latin typeface="Calibri" panose="020F0502020204030204"/>
                <a:cs typeface="Calibri" panose="020F0502020204030204"/>
              </a:rPr>
              <a:t> </a:t>
            </a:r>
            <a:r>
              <a:rPr sz="1800" spc="-4" dirty="0">
                <a:latin typeface="Calibri" panose="020F0502020204030204"/>
                <a:cs typeface="Calibri" panose="020F0502020204030204"/>
              </a:rPr>
              <a:t>plot</a:t>
            </a:r>
            <a:r>
              <a:rPr sz="1800" spc="-15" dirty="0">
                <a:latin typeface="Calibri" panose="020F0502020204030204"/>
                <a:cs typeface="Calibri" panose="020F0502020204030204"/>
              </a:rPr>
              <a:t> </a:t>
            </a:r>
            <a:r>
              <a:rPr sz="1800" spc="-4" dirty="0">
                <a:latin typeface="Calibri" panose="020F0502020204030204"/>
                <a:cs typeface="Calibri" panose="020F0502020204030204"/>
              </a:rPr>
              <a:t>of </a:t>
            </a:r>
            <a:r>
              <a:rPr sz="1800" u="heavy" spc="-4" dirty="0">
                <a:solidFill>
                  <a:srgbClr val="0000FF"/>
                </a:solidFill>
                <a:uFill>
                  <a:solidFill>
                    <a:srgbClr val="0000FF"/>
                  </a:solidFill>
                </a:uFill>
                <a:latin typeface="Calibri" panose="020F0502020204030204"/>
                <a:cs typeface="Calibri" panose="020F0502020204030204"/>
                <a:hlinkClick r:id="rId2"/>
              </a:rPr>
              <a:t>normal</a:t>
            </a:r>
            <a:r>
              <a:rPr sz="1800" u="heavy" spc="-23" dirty="0">
                <a:solidFill>
                  <a:srgbClr val="0000FF"/>
                </a:solidFill>
                <a:uFill>
                  <a:solidFill>
                    <a:srgbClr val="0000FF"/>
                  </a:solidFill>
                </a:uFill>
                <a:latin typeface="Calibri" panose="020F0502020204030204"/>
                <a:cs typeface="Calibri" panose="020F0502020204030204"/>
                <a:hlinkClick r:id="rId2"/>
              </a:rPr>
              <a:t> </a:t>
            </a:r>
            <a:r>
              <a:rPr sz="1800" u="heavy" spc="-4" dirty="0">
                <a:solidFill>
                  <a:srgbClr val="0000FF"/>
                </a:solidFill>
                <a:uFill>
                  <a:solidFill>
                    <a:srgbClr val="0000FF"/>
                  </a:solidFill>
                </a:uFill>
                <a:latin typeface="Calibri" panose="020F0502020204030204"/>
                <a:cs typeface="Calibri" panose="020F0502020204030204"/>
                <a:hlinkClick r:id="rId2"/>
              </a:rPr>
              <a:t>distribution</a:t>
            </a:r>
            <a:r>
              <a:rPr sz="1800" spc="-11" dirty="0">
                <a:solidFill>
                  <a:srgbClr val="0000FF"/>
                </a:solidFill>
                <a:latin typeface="Calibri" panose="020F0502020204030204"/>
                <a:cs typeface="Calibri" panose="020F0502020204030204"/>
                <a:hlinkClick r:id="rId2"/>
              </a:rPr>
              <a:t> </a:t>
            </a:r>
            <a:r>
              <a:rPr sz="1800" spc="-4" dirty="0">
                <a:latin typeface="Calibri" panose="020F0502020204030204"/>
                <a:cs typeface="Calibri" panose="020F0502020204030204"/>
              </a:rPr>
              <a:t>(or </a:t>
            </a:r>
            <a:r>
              <a:rPr sz="1800" spc="-398" dirty="0">
                <a:latin typeface="Calibri" panose="020F0502020204030204"/>
                <a:cs typeface="Calibri" panose="020F0502020204030204"/>
              </a:rPr>
              <a:t> </a:t>
            </a:r>
            <a:r>
              <a:rPr sz="1800" spc="-4" dirty="0">
                <a:latin typeface="Calibri" panose="020F0502020204030204"/>
                <a:cs typeface="Calibri" panose="020F0502020204030204"/>
              </a:rPr>
              <a:t>bell-shaped</a:t>
            </a:r>
            <a:r>
              <a:rPr sz="1800" dirty="0">
                <a:latin typeface="Calibri" panose="020F0502020204030204"/>
                <a:cs typeface="Calibri" panose="020F0502020204030204"/>
              </a:rPr>
              <a:t> </a:t>
            </a:r>
            <a:r>
              <a:rPr sz="1800" spc="-4" dirty="0">
                <a:latin typeface="Calibri" panose="020F0502020204030204"/>
                <a:cs typeface="Calibri" panose="020F0502020204030204"/>
              </a:rPr>
              <a:t>curve)</a:t>
            </a:r>
            <a:r>
              <a:rPr sz="1800" spc="-11" dirty="0">
                <a:latin typeface="Calibri" panose="020F0502020204030204"/>
                <a:cs typeface="Calibri" panose="020F0502020204030204"/>
              </a:rPr>
              <a:t> </a:t>
            </a:r>
            <a:r>
              <a:rPr sz="1800" spc="-8" dirty="0">
                <a:latin typeface="Calibri" panose="020F0502020204030204"/>
                <a:cs typeface="Calibri" panose="020F0502020204030204"/>
              </a:rPr>
              <a:t>where</a:t>
            </a:r>
            <a:r>
              <a:rPr sz="1800" spc="-4" dirty="0">
                <a:latin typeface="Calibri" panose="020F0502020204030204"/>
                <a:cs typeface="Calibri" panose="020F0502020204030204"/>
              </a:rPr>
              <a:t> </a:t>
            </a:r>
            <a:r>
              <a:rPr sz="1800" dirty="0">
                <a:latin typeface="Calibri" panose="020F0502020204030204"/>
                <a:cs typeface="Calibri" panose="020F0502020204030204"/>
              </a:rPr>
              <a:t>each </a:t>
            </a:r>
            <a:r>
              <a:rPr sz="1800" spc="4" dirty="0">
                <a:latin typeface="Calibri" panose="020F0502020204030204"/>
                <a:cs typeface="Calibri" panose="020F0502020204030204"/>
              </a:rPr>
              <a:t> </a:t>
            </a:r>
            <a:r>
              <a:rPr sz="1800" spc="-4" dirty="0">
                <a:latin typeface="Calibri" panose="020F0502020204030204"/>
                <a:cs typeface="Calibri" panose="020F0502020204030204"/>
              </a:rPr>
              <a:t>band has </a:t>
            </a:r>
            <a:r>
              <a:rPr sz="1800" dirty="0">
                <a:latin typeface="Calibri" panose="020F0502020204030204"/>
                <a:cs typeface="Calibri" panose="020F0502020204030204"/>
              </a:rPr>
              <a:t>a width </a:t>
            </a:r>
            <a:r>
              <a:rPr sz="1800" spc="-4" dirty="0">
                <a:latin typeface="Calibri" panose="020F0502020204030204"/>
                <a:cs typeface="Calibri" panose="020F0502020204030204"/>
              </a:rPr>
              <a:t>of </a:t>
            </a:r>
            <a:r>
              <a:rPr sz="1800" dirty="0">
                <a:latin typeface="Calibri" panose="020F0502020204030204"/>
                <a:cs typeface="Calibri" panose="020F0502020204030204"/>
              </a:rPr>
              <a:t>1 </a:t>
            </a:r>
            <a:r>
              <a:rPr sz="1800" spc="-11" dirty="0">
                <a:latin typeface="Calibri" panose="020F0502020204030204"/>
                <a:cs typeface="Calibri" panose="020F0502020204030204"/>
              </a:rPr>
              <a:t>standard </a:t>
            </a:r>
            <a:r>
              <a:rPr sz="1800" spc="-8" dirty="0">
                <a:latin typeface="Calibri" panose="020F0502020204030204"/>
                <a:cs typeface="Calibri" panose="020F0502020204030204"/>
              </a:rPr>
              <a:t> </a:t>
            </a:r>
            <a:r>
              <a:rPr sz="1800" spc="-4" dirty="0">
                <a:latin typeface="Calibri" panose="020F0502020204030204"/>
                <a:cs typeface="Calibri" panose="020F0502020204030204"/>
                <a:hlinkClick r:id="rId3"/>
              </a:rPr>
              <a:t>deviation </a:t>
            </a:r>
            <a:r>
              <a:rPr sz="1800" dirty="0">
                <a:latin typeface="Calibri" panose="020F0502020204030204"/>
                <a:cs typeface="Calibri" panose="020F0502020204030204"/>
                <a:hlinkClick r:id="rId3"/>
              </a:rPr>
              <a:t>– </a:t>
            </a:r>
            <a:r>
              <a:rPr sz="1800" spc="-4" dirty="0">
                <a:latin typeface="Calibri" panose="020F0502020204030204"/>
                <a:cs typeface="Calibri" panose="020F0502020204030204"/>
                <a:hlinkClick r:id="rId3"/>
              </a:rPr>
              <a:t>See </a:t>
            </a:r>
            <a:r>
              <a:rPr sz="1800" dirty="0">
                <a:latin typeface="Calibri" panose="020F0502020204030204"/>
                <a:cs typeface="Calibri" panose="020F0502020204030204"/>
                <a:hlinkClick r:id="rId3"/>
              </a:rPr>
              <a:t>also: </a:t>
            </a:r>
            <a:r>
              <a:rPr sz="1800" u="heavy" spc="-4" dirty="0">
                <a:solidFill>
                  <a:srgbClr val="0000FF"/>
                </a:solidFill>
                <a:uFill>
                  <a:solidFill>
                    <a:srgbClr val="0000FF"/>
                  </a:solidFill>
                </a:uFill>
                <a:latin typeface="Calibri" panose="020F0502020204030204"/>
                <a:cs typeface="Calibri" panose="020F0502020204030204"/>
                <a:hlinkClick r:id="rId3"/>
              </a:rPr>
              <a:t>68–95– </a:t>
            </a:r>
            <a:r>
              <a:rPr sz="1800" dirty="0">
                <a:solidFill>
                  <a:srgbClr val="0000FF"/>
                </a:solidFill>
                <a:latin typeface="Calibri" panose="020F0502020204030204"/>
                <a:cs typeface="Calibri" panose="020F0502020204030204"/>
                <a:hlinkClick r:id="rId3"/>
              </a:rPr>
              <a:t> </a:t>
            </a:r>
            <a:r>
              <a:rPr sz="1800" u="heavy" spc="-4" dirty="0">
                <a:solidFill>
                  <a:srgbClr val="0000FF"/>
                </a:solidFill>
                <a:uFill>
                  <a:solidFill>
                    <a:srgbClr val="0000FF"/>
                  </a:solidFill>
                </a:uFill>
                <a:latin typeface="Calibri" panose="020F0502020204030204"/>
                <a:cs typeface="Calibri" panose="020F0502020204030204"/>
                <a:hlinkClick r:id="rId3"/>
              </a:rPr>
              <a:t>99.7</a:t>
            </a:r>
            <a:r>
              <a:rPr sz="1800" u="heavy" spc="-15" dirty="0">
                <a:solidFill>
                  <a:srgbClr val="0000FF"/>
                </a:solidFill>
                <a:uFill>
                  <a:solidFill>
                    <a:srgbClr val="0000FF"/>
                  </a:solidFill>
                </a:uFill>
                <a:latin typeface="Calibri" panose="020F0502020204030204"/>
                <a:cs typeface="Calibri" panose="020F0502020204030204"/>
                <a:hlinkClick r:id="rId3"/>
              </a:rPr>
              <a:t> </a:t>
            </a:r>
            <a:r>
              <a:rPr sz="1800" u="heavy" dirty="0">
                <a:solidFill>
                  <a:srgbClr val="0000FF"/>
                </a:solidFill>
                <a:uFill>
                  <a:solidFill>
                    <a:srgbClr val="0000FF"/>
                  </a:solidFill>
                </a:uFill>
                <a:latin typeface="Calibri" panose="020F0502020204030204"/>
                <a:cs typeface="Calibri" panose="020F0502020204030204"/>
                <a:hlinkClick r:id="rId3"/>
              </a:rPr>
              <a:t>rule</a:t>
            </a:r>
            <a:r>
              <a:rPr sz="1800" dirty="0">
                <a:latin typeface="Calibri" panose="020F0502020204030204"/>
                <a:cs typeface="Calibri" panose="020F0502020204030204"/>
                <a:hlinkClick r:id="rId3"/>
              </a:rPr>
              <a:t>.</a:t>
            </a:r>
            <a:endParaRPr sz="1800">
              <a:latin typeface="Calibri" panose="020F0502020204030204"/>
              <a:cs typeface="Calibri" panose="020F0502020204030204"/>
            </a:endParaRPr>
          </a:p>
          <a:p>
            <a:pPr>
              <a:lnSpc>
                <a:spcPct val="100000"/>
              </a:lnSpc>
            </a:pPr>
            <a:endParaRPr sz="1800">
              <a:latin typeface="Calibri" panose="020F0502020204030204"/>
              <a:cs typeface="Calibri" panose="020F0502020204030204"/>
            </a:endParaRPr>
          </a:p>
          <a:p>
            <a:pPr>
              <a:spcBef>
                <a:spcPts val="15"/>
              </a:spcBef>
            </a:pPr>
            <a:endParaRPr sz="2475">
              <a:latin typeface="Calibri" panose="020F0502020204030204"/>
              <a:cs typeface="Calibri" panose="020F0502020204030204"/>
            </a:endParaRPr>
          </a:p>
          <a:p>
            <a:pPr marL="9525" marR="3810">
              <a:lnSpc>
                <a:spcPct val="99000"/>
              </a:lnSpc>
            </a:pPr>
            <a:r>
              <a:rPr sz="1800" b="1" spc="-4" dirty="0">
                <a:solidFill>
                  <a:srgbClr val="A40020"/>
                </a:solidFill>
                <a:latin typeface="Times New Roman" panose="02020603050405020304"/>
                <a:cs typeface="Times New Roman" panose="02020603050405020304"/>
              </a:rPr>
              <a:t>Standard </a:t>
            </a:r>
            <a:r>
              <a:rPr sz="1800" b="1" dirty="0">
                <a:solidFill>
                  <a:srgbClr val="A40020"/>
                </a:solidFill>
                <a:latin typeface="Times New Roman" panose="02020603050405020304"/>
                <a:cs typeface="Times New Roman" panose="02020603050405020304"/>
              </a:rPr>
              <a:t>Normal Distribution : </a:t>
            </a:r>
            <a:r>
              <a:rPr sz="1800" dirty="0">
                <a:latin typeface="Times New Roman" panose="02020603050405020304"/>
                <a:cs typeface="Times New Roman" panose="02020603050405020304"/>
              </a:rPr>
              <a:t>In the above equation probability </a:t>
            </a:r>
            <a:r>
              <a:rPr sz="1800" spc="-4" dirty="0">
                <a:latin typeface="Times New Roman" panose="02020603050405020304"/>
                <a:cs typeface="Times New Roman" panose="02020603050405020304"/>
              </a:rPr>
              <a:t>is </a:t>
            </a:r>
            <a:r>
              <a:rPr sz="1800" dirty="0">
                <a:latin typeface="Times New Roman" panose="02020603050405020304"/>
                <a:cs typeface="Times New Roman" panose="02020603050405020304"/>
              </a:rPr>
              <a:t> </a:t>
            </a:r>
            <a:r>
              <a:rPr sz="1800" spc="-4" dirty="0">
                <a:latin typeface="Times New Roman" panose="02020603050405020304"/>
                <a:cs typeface="Times New Roman" panose="02020603050405020304"/>
              </a:rPr>
              <a:t>computed for</a:t>
            </a:r>
            <a:r>
              <a:rPr sz="1800" spc="4" dirty="0">
                <a:latin typeface="Times New Roman" panose="02020603050405020304"/>
                <a:cs typeface="Times New Roman" panose="02020603050405020304"/>
              </a:rPr>
              <a:t> </a:t>
            </a:r>
            <a:r>
              <a:rPr sz="1800" dirty="0">
                <a:latin typeface="Times New Roman" panose="02020603050405020304"/>
                <a:cs typeface="Times New Roman" panose="02020603050405020304"/>
              </a:rPr>
              <a:t>particular</a:t>
            </a:r>
            <a:r>
              <a:rPr sz="1800" spc="-41" dirty="0">
                <a:latin typeface="Times New Roman" panose="02020603050405020304"/>
                <a:cs typeface="Times New Roman" panose="02020603050405020304"/>
              </a:rPr>
              <a:t> </a:t>
            </a:r>
            <a:r>
              <a:rPr sz="1800" dirty="0">
                <a:latin typeface="Times New Roman" panose="02020603050405020304"/>
                <a:cs typeface="Times New Roman" panose="02020603050405020304"/>
              </a:rPr>
              <a:t>value</a:t>
            </a:r>
            <a:r>
              <a:rPr sz="1800" spc="-8" dirty="0">
                <a:latin typeface="Times New Roman" panose="02020603050405020304"/>
                <a:cs typeface="Times New Roman" panose="02020603050405020304"/>
              </a:rPr>
              <a:t> </a:t>
            </a:r>
            <a:r>
              <a:rPr sz="1800" dirty="0">
                <a:latin typeface="Times New Roman" panose="02020603050405020304"/>
                <a:cs typeface="Times New Roman" panose="02020603050405020304"/>
              </a:rPr>
              <a:t>of x.</a:t>
            </a:r>
            <a:r>
              <a:rPr sz="1800" spc="-11" dirty="0">
                <a:latin typeface="Times New Roman" panose="02020603050405020304"/>
                <a:cs typeface="Times New Roman" panose="02020603050405020304"/>
              </a:rPr>
              <a:t> </a:t>
            </a:r>
            <a:r>
              <a:rPr sz="1800" dirty="0">
                <a:latin typeface="Times New Roman" panose="02020603050405020304"/>
                <a:cs typeface="Times New Roman" panose="02020603050405020304"/>
              </a:rPr>
              <a:t>If you</a:t>
            </a:r>
            <a:r>
              <a:rPr sz="1800" spc="-4" dirty="0">
                <a:latin typeface="Times New Roman" panose="02020603050405020304"/>
                <a:cs typeface="Times New Roman" panose="02020603050405020304"/>
              </a:rPr>
              <a:t> </a:t>
            </a:r>
            <a:r>
              <a:rPr sz="1800" dirty="0">
                <a:latin typeface="Times New Roman" panose="02020603050405020304"/>
                <a:cs typeface="Times New Roman" panose="02020603050405020304"/>
              </a:rPr>
              <a:t>want</a:t>
            </a:r>
            <a:r>
              <a:rPr sz="1800" spc="-11" dirty="0">
                <a:latin typeface="Times New Roman" panose="02020603050405020304"/>
                <a:cs typeface="Times New Roman" panose="02020603050405020304"/>
              </a:rPr>
              <a:t> </a:t>
            </a:r>
            <a:r>
              <a:rPr sz="1800" dirty="0">
                <a:latin typeface="Times New Roman" panose="02020603050405020304"/>
                <a:cs typeface="Times New Roman" panose="02020603050405020304"/>
              </a:rPr>
              <a:t>a range</a:t>
            </a:r>
            <a:r>
              <a:rPr sz="1800" spc="-11" dirty="0">
                <a:latin typeface="Times New Roman" panose="02020603050405020304"/>
                <a:cs typeface="Times New Roman" panose="02020603050405020304"/>
              </a:rPr>
              <a:t> </a:t>
            </a:r>
            <a:r>
              <a:rPr sz="1800" dirty="0">
                <a:latin typeface="Times New Roman" panose="02020603050405020304"/>
                <a:cs typeface="Times New Roman" panose="02020603050405020304"/>
              </a:rPr>
              <a:t>then</a:t>
            </a:r>
            <a:r>
              <a:rPr sz="1800" spc="-19" dirty="0">
                <a:latin typeface="Times New Roman" panose="02020603050405020304"/>
                <a:cs typeface="Times New Roman" panose="02020603050405020304"/>
              </a:rPr>
              <a:t> </a:t>
            </a:r>
            <a:r>
              <a:rPr sz="1800" dirty="0">
                <a:latin typeface="Times New Roman" panose="02020603050405020304"/>
                <a:cs typeface="Times New Roman" panose="02020603050405020304"/>
              </a:rPr>
              <a:t>it</a:t>
            </a:r>
            <a:r>
              <a:rPr sz="1800" spc="-8" dirty="0">
                <a:latin typeface="Times New Roman" panose="02020603050405020304"/>
                <a:cs typeface="Times New Roman" panose="02020603050405020304"/>
              </a:rPr>
              <a:t> </a:t>
            </a:r>
            <a:r>
              <a:rPr sz="1800" spc="-4" dirty="0">
                <a:latin typeface="Times New Roman" panose="02020603050405020304"/>
                <a:cs typeface="Times New Roman" panose="02020603050405020304"/>
              </a:rPr>
              <a:t>has</a:t>
            </a:r>
            <a:r>
              <a:rPr sz="1800" spc="-11" dirty="0">
                <a:latin typeface="Times New Roman" panose="02020603050405020304"/>
                <a:cs typeface="Times New Roman" panose="02020603050405020304"/>
              </a:rPr>
              <a:t> </a:t>
            </a:r>
            <a:r>
              <a:rPr sz="1800" dirty="0">
                <a:latin typeface="Times New Roman" panose="02020603050405020304"/>
                <a:cs typeface="Times New Roman" panose="02020603050405020304"/>
              </a:rPr>
              <a:t>to be </a:t>
            </a:r>
            <a:r>
              <a:rPr sz="1800" spc="-439" dirty="0">
                <a:latin typeface="Times New Roman" panose="02020603050405020304"/>
                <a:cs typeface="Times New Roman" panose="02020603050405020304"/>
              </a:rPr>
              <a:t> </a:t>
            </a:r>
            <a:r>
              <a:rPr sz="1800" dirty="0">
                <a:latin typeface="Times New Roman" panose="02020603050405020304"/>
                <a:cs typeface="Times New Roman" panose="02020603050405020304"/>
              </a:rPr>
              <a:t>integrated.</a:t>
            </a:r>
            <a:endParaRPr sz="1800">
              <a:latin typeface="Times New Roman" panose="02020603050405020304"/>
              <a:cs typeface="Times New Roman" panose="02020603050405020304"/>
            </a:endParaRPr>
          </a:p>
        </p:txBody>
      </p:sp>
      <mc:AlternateContent xmlns:mc="http://schemas.openxmlformats.org/markup-compatibility/2006" xmlns:p14="http://schemas.microsoft.com/office/powerpoint/2010/main">
        <mc:Choice Requires="p14">
          <p:contentPart r:id="rId4" p14:bwMode="auto">
            <p14:nvContentPartPr>
              <p14:cNvPr id="16" name="Ink 15"/>
              <p14:cNvContentPartPr/>
              <p14:nvPr/>
            </p14:nvContentPartPr>
            <p14:xfrm>
              <a:off x="-68580" y="93345"/>
              <a:ext cx="1957705" cy="1454150"/>
            </p14:xfrm>
          </p:contentPart>
        </mc:Choice>
        <mc:Fallback xmlns="">
          <p:pic>
            <p:nvPicPr>
              <p:cNvPr id="16" name="Ink 15"/>
            </p:nvPicPr>
            <p:blipFill>
              <a:blip r:embed="rId5"/>
            </p:blipFill>
            <p:spPr>
              <a:xfrm>
                <a:off x="-68580" y="93345"/>
                <a:ext cx="1957705" cy="1454150"/>
              </a:xfrm>
              <a:prstGeom prst="rect"/>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Machine Learning:</a:t>
            </a:r>
            <a:endParaRPr lang="en-IN" dirty="0"/>
          </a:p>
        </p:txBody>
      </p:sp>
      <p:sp>
        <p:nvSpPr>
          <p:cNvPr id="3" name="Content Placeholder 2"/>
          <p:cNvSpPr>
            <a:spLocks noGrp="1"/>
          </p:cNvSpPr>
          <p:nvPr>
            <p:ph idx="1"/>
          </p:nvPr>
        </p:nvSpPr>
        <p:spPr/>
        <p:txBody>
          <a:bodyPr/>
          <a:lstStyle/>
          <a:p>
            <a:pPr lvl="1"/>
            <a:r>
              <a:rPr lang="en-IN" dirty="0">
                <a:solidFill>
                  <a:srgbClr val="FF0000"/>
                </a:solidFill>
              </a:rPr>
              <a:t>Supervised Learning</a:t>
            </a:r>
            <a:endParaRPr lang="en-IN" dirty="0">
              <a:solidFill>
                <a:srgbClr val="FF0000"/>
              </a:solidFill>
            </a:endParaRPr>
          </a:p>
          <a:p>
            <a:pPr lvl="1"/>
            <a:r>
              <a:rPr lang="en-IN" dirty="0">
                <a:solidFill>
                  <a:srgbClr val="FF0000"/>
                </a:solidFill>
              </a:rPr>
              <a:t>Unsupervised Learning</a:t>
            </a:r>
            <a:endParaRPr lang="en-IN" dirty="0">
              <a:solidFill>
                <a:srgbClr val="FF0000"/>
              </a:solidFill>
            </a:endParaRPr>
          </a:p>
          <a:p>
            <a:pPr lvl="1"/>
            <a:r>
              <a:rPr lang="en-IN" dirty="0">
                <a:solidFill>
                  <a:srgbClr val="FF0000"/>
                </a:solidFill>
              </a:rPr>
              <a:t>Semi supervised Learning</a:t>
            </a:r>
            <a:endParaRPr lang="en-IN" dirty="0">
              <a:solidFill>
                <a:srgbClr val="FF0000"/>
              </a:solidFill>
            </a:endParaRPr>
          </a:p>
          <a:p>
            <a:pPr lvl="1"/>
            <a:r>
              <a:rPr lang="en-IN" dirty="0">
                <a:solidFill>
                  <a:srgbClr val="FF0000"/>
                </a:solidFill>
              </a:rPr>
              <a:t>Reinforcement Learning</a:t>
            </a:r>
            <a:endParaRPr lang="en-IN" dirty="0">
              <a:solidFill>
                <a:srgbClr val="FF0000"/>
              </a:solidFill>
            </a:endParaRPr>
          </a:p>
          <a:p>
            <a:endParaRPr lang="en-IN"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5616" y="548680"/>
            <a:ext cx="7503319" cy="687207"/>
          </a:xfrm>
          <a:prstGeom prst="rect">
            <a:avLst/>
          </a:prstGeom>
        </p:spPr>
        <p:txBody>
          <a:bodyPr vert="horz" wrap="square" lIns="0" tIns="10001" rIns="0" bIns="0" rtlCol="0" anchor="ctr">
            <a:spAutoFit/>
          </a:bodyPr>
          <a:lstStyle/>
          <a:p>
            <a:pPr marL="9525">
              <a:spcBef>
                <a:spcPts val="80"/>
              </a:spcBef>
            </a:pPr>
            <a:r>
              <a:rPr spc="-15" dirty="0"/>
              <a:t>For</a:t>
            </a:r>
            <a:r>
              <a:rPr spc="-19" dirty="0"/>
              <a:t> </a:t>
            </a:r>
            <a:r>
              <a:rPr spc="-8" dirty="0"/>
              <a:t>Standard</a:t>
            </a:r>
            <a:r>
              <a:rPr spc="-19" dirty="0"/>
              <a:t> </a:t>
            </a:r>
            <a:r>
              <a:rPr dirty="0"/>
              <a:t>Normal</a:t>
            </a:r>
            <a:r>
              <a:rPr spc="-15" dirty="0"/>
              <a:t> </a:t>
            </a:r>
            <a:r>
              <a:rPr spc="-4" dirty="0"/>
              <a:t>distribution:</a:t>
            </a:r>
            <a:endParaRPr spc="-4" dirty="0"/>
          </a:p>
        </p:txBody>
      </p:sp>
      <p:sp>
        <p:nvSpPr>
          <p:cNvPr id="3" name="object 3"/>
          <p:cNvSpPr txBox="1"/>
          <p:nvPr/>
        </p:nvSpPr>
        <p:spPr>
          <a:xfrm>
            <a:off x="516255" y="2062696"/>
            <a:ext cx="7503319" cy="748762"/>
          </a:xfrm>
          <a:prstGeom prst="rect">
            <a:avLst/>
          </a:prstGeom>
        </p:spPr>
        <p:txBody>
          <a:bodyPr vert="horz" wrap="square" lIns="0" tIns="10001" rIns="0" bIns="0" rtlCol="0">
            <a:spAutoFit/>
          </a:bodyPr>
          <a:lstStyle/>
          <a:p>
            <a:pPr marL="266700" marR="3810" indent="-257810">
              <a:spcBef>
                <a:spcPts val="80"/>
              </a:spcBef>
              <a:buFont typeface="Arial MT"/>
              <a:buChar char="•"/>
              <a:tabLst>
                <a:tab pos="266700" algn="l"/>
                <a:tab pos="266700" algn="l"/>
              </a:tabLst>
            </a:pPr>
            <a:r>
              <a:rPr sz="2400" spc="-15" dirty="0">
                <a:latin typeface="Calibri" panose="020F0502020204030204"/>
                <a:cs typeface="Calibri" panose="020F0502020204030204"/>
              </a:rPr>
              <a:t>For</a:t>
            </a:r>
            <a:r>
              <a:rPr sz="2400" dirty="0">
                <a:latin typeface="Calibri" panose="020F0502020204030204"/>
                <a:cs typeface="Calibri" panose="020F0502020204030204"/>
              </a:rPr>
              <a:t> </a:t>
            </a:r>
            <a:r>
              <a:rPr sz="2400" spc="-15" dirty="0">
                <a:latin typeface="Calibri" panose="020F0502020204030204"/>
                <a:cs typeface="Calibri" panose="020F0502020204030204"/>
              </a:rPr>
              <a:t>standard</a:t>
            </a:r>
            <a:r>
              <a:rPr sz="2400" spc="23" dirty="0">
                <a:latin typeface="Calibri" panose="020F0502020204030204"/>
                <a:cs typeface="Calibri" panose="020F0502020204030204"/>
              </a:rPr>
              <a:t> </a:t>
            </a:r>
            <a:r>
              <a:rPr sz="2400" spc="-4" dirty="0">
                <a:latin typeface="Calibri" panose="020F0502020204030204"/>
                <a:cs typeface="Calibri" panose="020F0502020204030204"/>
              </a:rPr>
              <a:t>normal</a:t>
            </a:r>
            <a:r>
              <a:rPr sz="2400" spc="15" dirty="0">
                <a:latin typeface="Calibri" panose="020F0502020204030204"/>
                <a:cs typeface="Calibri" panose="020F0502020204030204"/>
              </a:rPr>
              <a:t> </a:t>
            </a:r>
            <a:r>
              <a:rPr sz="2400" spc="-8" dirty="0">
                <a:latin typeface="Calibri" panose="020F0502020204030204"/>
                <a:cs typeface="Calibri" panose="020F0502020204030204"/>
              </a:rPr>
              <a:t>distribution,</a:t>
            </a:r>
            <a:r>
              <a:rPr sz="2400" spc="30" dirty="0">
                <a:latin typeface="Calibri" panose="020F0502020204030204"/>
                <a:cs typeface="Calibri" panose="020F0502020204030204"/>
              </a:rPr>
              <a:t> </a:t>
            </a:r>
            <a:r>
              <a:rPr sz="2400" dirty="0">
                <a:latin typeface="Calibri" panose="020F0502020204030204"/>
                <a:cs typeface="Calibri" panose="020F0502020204030204"/>
              </a:rPr>
              <a:t>the </a:t>
            </a:r>
            <a:r>
              <a:rPr sz="2400" spc="-8" dirty="0">
                <a:latin typeface="Calibri" panose="020F0502020204030204"/>
                <a:cs typeface="Calibri" panose="020F0502020204030204"/>
              </a:rPr>
              <a:t>area</a:t>
            </a:r>
            <a:r>
              <a:rPr sz="2400" spc="-4" dirty="0">
                <a:latin typeface="Calibri" panose="020F0502020204030204"/>
                <a:cs typeface="Calibri" panose="020F0502020204030204"/>
              </a:rPr>
              <a:t> under</a:t>
            </a:r>
            <a:r>
              <a:rPr sz="2400" spc="19" dirty="0">
                <a:latin typeface="Calibri" panose="020F0502020204030204"/>
                <a:cs typeface="Calibri" panose="020F0502020204030204"/>
              </a:rPr>
              <a:t> </a:t>
            </a:r>
            <a:r>
              <a:rPr sz="2400" dirty="0">
                <a:latin typeface="Calibri" panose="020F0502020204030204"/>
                <a:cs typeface="Calibri" panose="020F0502020204030204"/>
              </a:rPr>
              <a:t>the</a:t>
            </a:r>
            <a:r>
              <a:rPr sz="2400" spc="-4" dirty="0">
                <a:latin typeface="Calibri" panose="020F0502020204030204"/>
                <a:cs typeface="Calibri" panose="020F0502020204030204"/>
              </a:rPr>
              <a:t> given </a:t>
            </a:r>
            <a:r>
              <a:rPr sz="2400" spc="-529" dirty="0">
                <a:latin typeface="Calibri" panose="020F0502020204030204"/>
                <a:cs typeface="Calibri" panose="020F0502020204030204"/>
              </a:rPr>
              <a:t> </a:t>
            </a:r>
            <a:r>
              <a:rPr sz="2400" spc="-15" dirty="0">
                <a:latin typeface="Calibri" panose="020F0502020204030204"/>
                <a:cs typeface="Calibri" panose="020F0502020204030204"/>
              </a:rPr>
              <a:t>range</a:t>
            </a:r>
            <a:r>
              <a:rPr sz="2400" spc="-4" dirty="0">
                <a:latin typeface="Calibri" panose="020F0502020204030204"/>
                <a:cs typeface="Calibri" panose="020F0502020204030204"/>
              </a:rPr>
              <a:t> </a:t>
            </a:r>
            <a:r>
              <a:rPr sz="2400" dirty="0">
                <a:latin typeface="Calibri" panose="020F0502020204030204"/>
                <a:cs typeface="Calibri" panose="020F0502020204030204"/>
              </a:rPr>
              <a:t>is</a:t>
            </a:r>
            <a:r>
              <a:rPr sz="2400" spc="-11" dirty="0">
                <a:latin typeface="Calibri" panose="020F0502020204030204"/>
                <a:cs typeface="Calibri" panose="020F0502020204030204"/>
              </a:rPr>
              <a:t> </a:t>
            </a:r>
            <a:r>
              <a:rPr sz="2400" spc="-8" dirty="0">
                <a:latin typeface="Calibri" panose="020F0502020204030204"/>
                <a:cs typeface="Calibri" panose="020F0502020204030204"/>
              </a:rPr>
              <a:t>given</a:t>
            </a:r>
            <a:r>
              <a:rPr sz="2400" dirty="0">
                <a:latin typeface="Calibri" panose="020F0502020204030204"/>
                <a:cs typeface="Calibri" panose="020F0502020204030204"/>
              </a:rPr>
              <a:t> </a:t>
            </a:r>
            <a:r>
              <a:rPr sz="2400" spc="-4" dirty="0">
                <a:latin typeface="Calibri" panose="020F0502020204030204"/>
                <a:cs typeface="Calibri" panose="020F0502020204030204"/>
              </a:rPr>
              <a:t>by:</a:t>
            </a:r>
            <a:endParaRPr sz="2400">
              <a:latin typeface="Calibri" panose="020F0502020204030204"/>
              <a:cs typeface="Calibri" panose="020F0502020204030204"/>
            </a:endParaRPr>
          </a:p>
        </p:txBody>
      </p:sp>
      <p:pic>
        <p:nvPicPr>
          <p:cNvPr id="4" name="object 4"/>
          <p:cNvPicPr/>
          <p:nvPr/>
        </p:nvPicPr>
        <p:blipFill>
          <a:blip r:embed="rId1" cstate="print"/>
          <a:stretch>
            <a:fillRect/>
          </a:stretch>
        </p:blipFill>
        <p:spPr>
          <a:xfrm>
            <a:off x="1820800" y="2871216"/>
            <a:ext cx="5502401" cy="1929384"/>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p123"/>
          <p:cNvSpPr txBox="1">
            <a:spLocks noGrp="1"/>
          </p:cNvSpPr>
          <p:nvPr>
            <p:ph type="title"/>
          </p:nvPr>
        </p:nvSpPr>
        <p:spPr>
          <a:xfrm>
            <a:off x="457202" y="1426231"/>
            <a:ext cx="8229600" cy="725714"/>
          </a:xfrm>
          <a:prstGeom prst="rect">
            <a:avLst/>
          </a:prstGeom>
          <a:noFill/>
          <a:ln>
            <a:noFill/>
          </a:ln>
        </p:spPr>
        <p:txBody>
          <a:bodyPr spcFirstLastPara="1" vert="horz" wrap="square" lIns="58048" tIns="29016" rIns="58048" bIns="29016" anchor="ctr" anchorCtr="0">
            <a:normAutofit fontScale="90000"/>
          </a:bodyPr>
          <a:lstStyle/>
          <a:p>
            <a:pPr algn="ctr">
              <a:spcBef>
                <a:spcPts val="0"/>
              </a:spcBef>
              <a:buClr>
                <a:schemeClr val="dk1"/>
              </a:buClr>
              <a:buSzPts val="4400"/>
            </a:pPr>
          </a:p>
        </p:txBody>
      </p:sp>
      <p:pic>
        <p:nvPicPr>
          <p:cNvPr id="1334" name="Google Shape;1334;p123"/>
          <p:cNvPicPr preferRelativeResize="0">
            <a:picLocks noGrp="1"/>
          </p:cNvPicPr>
          <p:nvPr>
            <p:ph type="body" idx="1"/>
          </p:nvPr>
        </p:nvPicPr>
        <p:blipFill rotWithShape="1">
          <a:blip r:embed="rId1"/>
          <a:srcRect/>
          <a:stretch>
            <a:fillRect/>
          </a:stretch>
        </p:blipFill>
        <p:spPr>
          <a:xfrm>
            <a:off x="0" y="1251857"/>
            <a:ext cx="9233453" cy="4354286"/>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124"/>
          <p:cNvSpPr txBox="1">
            <a:spLocks noGrp="1"/>
          </p:cNvSpPr>
          <p:nvPr>
            <p:ph type="title"/>
          </p:nvPr>
        </p:nvSpPr>
        <p:spPr>
          <a:xfrm>
            <a:off x="457202" y="1426231"/>
            <a:ext cx="8229600" cy="725714"/>
          </a:xfrm>
          <a:prstGeom prst="rect">
            <a:avLst/>
          </a:prstGeom>
          <a:noFill/>
          <a:ln>
            <a:noFill/>
          </a:ln>
        </p:spPr>
        <p:txBody>
          <a:bodyPr spcFirstLastPara="1" vert="horz" wrap="square" lIns="58048" tIns="29016" rIns="58048" bIns="29016" anchor="ctr" anchorCtr="0">
            <a:normAutofit fontScale="90000"/>
          </a:bodyPr>
          <a:lstStyle/>
          <a:p>
            <a:pPr algn="ctr">
              <a:spcBef>
                <a:spcPts val="0"/>
              </a:spcBef>
              <a:buClr>
                <a:schemeClr val="dk1"/>
              </a:buClr>
              <a:buSzPts val="4400"/>
            </a:pPr>
          </a:p>
        </p:txBody>
      </p:sp>
      <p:pic>
        <p:nvPicPr>
          <p:cNvPr id="1340" name="Google Shape;1340;p124"/>
          <p:cNvPicPr preferRelativeResize="0"/>
          <p:nvPr/>
        </p:nvPicPr>
        <p:blipFill rotWithShape="1">
          <a:blip r:embed="rId1"/>
          <a:srcRect/>
          <a:stretch>
            <a:fillRect/>
          </a:stretch>
        </p:blipFill>
        <p:spPr>
          <a:xfrm>
            <a:off x="0" y="1269537"/>
            <a:ext cx="9283147" cy="4305089"/>
          </a:xfrm>
          <a:prstGeom prst="rect">
            <a:avLst/>
          </a:prstGeom>
          <a:noFill/>
          <a:ln>
            <a:noFill/>
          </a:ln>
        </p:spPr>
      </p:pic>
      <p:sp>
        <p:nvSpPr>
          <p:cNvPr id="1341" name="Google Shape;1341;p124"/>
          <p:cNvSpPr txBox="1">
            <a:spLocks noGrp="1"/>
          </p:cNvSpPr>
          <p:nvPr>
            <p:ph type="body" idx="1"/>
          </p:nvPr>
        </p:nvSpPr>
        <p:spPr>
          <a:xfrm>
            <a:off x="457202" y="2267860"/>
            <a:ext cx="8229600" cy="2873627"/>
          </a:xfrm>
          <a:prstGeom prst="rect">
            <a:avLst/>
          </a:prstGeom>
          <a:noFill/>
          <a:ln>
            <a:noFill/>
          </a:ln>
        </p:spPr>
        <p:txBody>
          <a:bodyPr spcFirstLastPara="1" vert="horz" wrap="square" lIns="58048" tIns="29016" rIns="58048" bIns="29016" anchor="t" anchorCtr="0">
            <a:normAutofit/>
          </a:bodyPr>
          <a:lstStyle/>
          <a:p>
            <a:pPr marL="217805" indent="-88900">
              <a:spcBef>
                <a:spcPts val="0"/>
              </a:spcBef>
              <a:buClr>
                <a:schemeClr val="dk1"/>
              </a:buClr>
              <a:buSzPts val="3200"/>
              <a:buNone/>
            </a:p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125"/>
          <p:cNvSpPr txBox="1">
            <a:spLocks noGrp="1"/>
          </p:cNvSpPr>
          <p:nvPr>
            <p:ph type="title"/>
          </p:nvPr>
        </p:nvSpPr>
        <p:spPr>
          <a:xfrm>
            <a:off x="422413" y="467249"/>
            <a:ext cx="8229600" cy="725714"/>
          </a:xfrm>
          <a:prstGeom prst="rect">
            <a:avLst/>
          </a:prstGeom>
          <a:noFill/>
          <a:ln>
            <a:noFill/>
          </a:ln>
        </p:spPr>
        <p:txBody>
          <a:bodyPr spcFirstLastPara="1" vert="horz" wrap="square" lIns="58048" tIns="29016" rIns="58048" bIns="29016" anchor="ctr" anchorCtr="0">
            <a:normAutofit fontScale="90000"/>
          </a:bodyPr>
          <a:lstStyle/>
          <a:p>
            <a:pPr algn="ctr">
              <a:spcBef>
                <a:spcPts val="0"/>
              </a:spcBef>
              <a:buClr>
                <a:schemeClr val="dk1"/>
              </a:buClr>
              <a:buSzPts val="4400"/>
            </a:pPr>
            <a:r>
              <a:rPr lang="en-US" dirty="0"/>
              <a:t>Problem: Normal distribution</a:t>
            </a:r>
            <a:endParaRPr dirty="0"/>
          </a:p>
        </p:txBody>
      </p:sp>
      <p:sp>
        <p:nvSpPr>
          <p:cNvPr id="1347" name="Google Shape;1347;p125"/>
          <p:cNvSpPr txBox="1">
            <a:spLocks noGrp="1"/>
          </p:cNvSpPr>
          <p:nvPr>
            <p:ph type="body" idx="1"/>
          </p:nvPr>
        </p:nvSpPr>
        <p:spPr>
          <a:xfrm>
            <a:off x="457200" y="1658454"/>
            <a:ext cx="8229600" cy="2873627"/>
          </a:xfrm>
          <a:prstGeom prst="rect">
            <a:avLst/>
          </a:prstGeom>
          <a:noFill/>
          <a:ln>
            <a:noFill/>
          </a:ln>
        </p:spPr>
        <p:txBody>
          <a:bodyPr spcFirstLastPara="1" vert="horz" wrap="square" lIns="58048" tIns="29016" rIns="58048" bIns="29016" anchor="t" anchorCtr="0">
            <a:normAutofit/>
          </a:bodyPr>
          <a:lstStyle/>
          <a:p>
            <a:pPr marL="217805" indent="-217805">
              <a:spcBef>
                <a:spcPts val="0"/>
              </a:spcBef>
              <a:buClr>
                <a:schemeClr val="dk1"/>
              </a:buClr>
              <a:buSzPts val="3200"/>
              <a:buChar char="•"/>
            </a:pPr>
            <a:r>
              <a:rPr lang="en-US" dirty="0"/>
              <a:t>Consider an electrical circuit in which the voltage is normally distributed with mean 120 and standard deviation of 3. What is the probability that the next reading will be between 119 and 121 volts?</a:t>
            </a:r>
            <a:endParaRPr dirty="0"/>
          </a:p>
          <a:p>
            <a:pPr marL="217805" indent="-217805">
              <a:spcBef>
                <a:spcPts val="405"/>
              </a:spcBef>
              <a:buClr>
                <a:schemeClr val="dk1"/>
              </a:buClr>
              <a:buSzPts val="3200"/>
              <a:buChar char="•"/>
            </a:pPr>
            <a:r>
              <a:rPr lang="en-US" dirty="0"/>
              <a:t>  </a:t>
            </a:r>
            <a:endParaRPr dirty="0"/>
          </a:p>
          <a:p>
            <a:pPr marL="217805" indent="-88900">
              <a:spcBef>
                <a:spcPts val="405"/>
              </a:spcBef>
              <a:buClr>
                <a:schemeClr val="dk1"/>
              </a:buClr>
              <a:buSzPts val="3200"/>
              <a:buNone/>
            </a:pPr>
            <a:endParaRPr dirty="0"/>
          </a:p>
        </p:txBody>
      </p:sp>
      <p:pic>
        <p:nvPicPr>
          <p:cNvPr id="1348" name="Google Shape;1348;p125"/>
          <p:cNvPicPr preferRelativeResize="0"/>
          <p:nvPr/>
        </p:nvPicPr>
        <p:blipFill rotWithShape="1">
          <a:blip r:embed="rId1"/>
          <a:srcRect/>
          <a:stretch>
            <a:fillRect/>
          </a:stretch>
        </p:blipFill>
        <p:spPr>
          <a:xfrm>
            <a:off x="974035" y="3691940"/>
            <a:ext cx="7126357" cy="1680283"/>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126"/>
          <p:cNvSpPr txBox="1">
            <a:spLocks noGrp="1"/>
          </p:cNvSpPr>
          <p:nvPr>
            <p:ph type="title"/>
          </p:nvPr>
        </p:nvSpPr>
        <p:spPr>
          <a:xfrm>
            <a:off x="457202" y="1426231"/>
            <a:ext cx="8229600" cy="725714"/>
          </a:xfrm>
          <a:prstGeom prst="rect">
            <a:avLst/>
          </a:prstGeom>
          <a:noFill/>
          <a:ln>
            <a:noFill/>
          </a:ln>
        </p:spPr>
        <p:txBody>
          <a:bodyPr spcFirstLastPara="1" vert="horz" wrap="square" lIns="58048" tIns="29016" rIns="58048" bIns="29016" anchor="ctr" anchorCtr="0">
            <a:normAutofit fontScale="90000"/>
          </a:bodyPr>
          <a:lstStyle/>
          <a:p>
            <a:pPr algn="ctr">
              <a:spcBef>
                <a:spcPts val="0"/>
              </a:spcBef>
              <a:buClr>
                <a:schemeClr val="dk1"/>
              </a:buClr>
              <a:buSzPts val="4400"/>
            </a:pPr>
          </a:p>
        </p:txBody>
      </p:sp>
      <p:pic>
        <p:nvPicPr>
          <p:cNvPr id="1354" name="Google Shape;1354;p126"/>
          <p:cNvPicPr preferRelativeResize="0">
            <a:picLocks noGrp="1"/>
          </p:cNvPicPr>
          <p:nvPr>
            <p:ph type="body" idx="1"/>
          </p:nvPr>
        </p:nvPicPr>
        <p:blipFill rotWithShape="1">
          <a:blip r:embed="rId1"/>
          <a:srcRect/>
          <a:stretch>
            <a:fillRect/>
          </a:stretch>
        </p:blipFill>
        <p:spPr>
          <a:xfrm>
            <a:off x="0" y="1510161"/>
            <a:ext cx="9102287" cy="402193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127"/>
          <p:cNvSpPr txBox="1">
            <a:spLocks noGrp="1"/>
          </p:cNvSpPr>
          <p:nvPr>
            <p:ph type="title"/>
          </p:nvPr>
        </p:nvSpPr>
        <p:spPr>
          <a:xfrm>
            <a:off x="395536" y="404664"/>
            <a:ext cx="8229600" cy="641792"/>
          </a:xfrm>
          <a:prstGeom prst="rect">
            <a:avLst/>
          </a:prstGeom>
          <a:noFill/>
          <a:ln>
            <a:noFill/>
          </a:ln>
        </p:spPr>
        <p:txBody>
          <a:bodyPr spcFirstLastPara="1" vert="horz" wrap="square" lIns="58048" tIns="29016" rIns="58048" bIns="29016" anchor="ctr" anchorCtr="0">
            <a:normAutofit fontScale="90000"/>
          </a:bodyPr>
          <a:lstStyle/>
          <a:p>
            <a:pPr algn="ctr">
              <a:spcBef>
                <a:spcPts val="0"/>
              </a:spcBef>
              <a:buClr>
                <a:schemeClr val="dk1"/>
              </a:buClr>
              <a:buSzPts val="4400"/>
            </a:pPr>
            <a:r>
              <a:rPr lang="en-US" dirty="0"/>
              <a:t>Another problem</a:t>
            </a:r>
            <a:endParaRPr dirty="0"/>
          </a:p>
        </p:txBody>
      </p:sp>
      <p:pic>
        <p:nvPicPr>
          <p:cNvPr id="1360" name="Google Shape;1360;p127"/>
          <p:cNvPicPr preferRelativeResize="0">
            <a:picLocks noGrp="1"/>
          </p:cNvPicPr>
          <p:nvPr>
            <p:ph type="body" idx="1"/>
          </p:nvPr>
        </p:nvPicPr>
        <p:blipFill rotWithShape="1">
          <a:blip r:embed="rId1"/>
          <a:srcRect/>
          <a:stretch>
            <a:fillRect/>
          </a:stretch>
        </p:blipFill>
        <p:spPr>
          <a:xfrm>
            <a:off x="13189" y="2000710"/>
            <a:ext cx="9117622" cy="3523614"/>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between PDF and PMF</a:t>
            </a:r>
            <a:endParaRPr lang="en-IN" dirty="0"/>
          </a:p>
        </p:txBody>
      </p:sp>
      <p:pic>
        <p:nvPicPr>
          <p:cNvPr id="5" name="Content Placeholder 4"/>
          <p:cNvPicPr>
            <a:picLocks noGrp="1" noChangeAspect="1"/>
          </p:cNvPicPr>
          <p:nvPr>
            <p:ph idx="1"/>
          </p:nvPr>
        </p:nvPicPr>
        <p:blipFill>
          <a:blip r:embed="rId1"/>
          <a:stretch>
            <a:fillRect/>
          </a:stretch>
        </p:blipFill>
        <p:spPr>
          <a:xfrm>
            <a:off x="1043609" y="1821347"/>
            <a:ext cx="6867939" cy="4104861"/>
          </a:xfr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75656" y="476672"/>
            <a:ext cx="7067966" cy="687207"/>
          </a:xfrm>
          <a:prstGeom prst="rect">
            <a:avLst/>
          </a:prstGeom>
        </p:spPr>
        <p:txBody>
          <a:bodyPr vert="horz" wrap="square" lIns="0" tIns="10001" rIns="0" bIns="0" rtlCol="0" anchor="ctr">
            <a:spAutoFit/>
          </a:bodyPr>
          <a:lstStyle/>
          <a:p>
            <a:pPr marL="9525">
              <a:spcBef>
                <a:spcPts val="80"/>
              </a:spcBef>
            </a:pPr>
            <a:r>
              <a:rPr spc="-8" dirty="0"/>
              <a:t>Joint </a:t>
            </a:r>
            <a:r>
              <a:rPr spc="-4" dirty="0"/>
              <a:t>Distributions </a:t>
            </a:r>
            <a:r>
              <a:rPr dirty="0"/>
              <a:t>and</a:t>
            </a:r>
            <a:r>
              <a:rPr spc="-8" dirty="0"/>
              <a:t> </a:t>
            </a:r>
            <a:r>
              <a:rPr dirty="0"/>
              <a:t>Densities</a:t>
            </a:r>
            <a:endParaRPr dirty="0"/>
          </a:p>
        </p:txBody>
      </p:sp>
      <p:sp>
        <p:nvSpPr>
          <p:cNvPr id="3" name="object 3"/>
          <p:cNvSpPr txBox="1"/>
          <p:nvPr/>
        </p:nvSpPr>
        <p:spPr>
          <a:xfrm>
            <a:off x="516255" y="2072983"/>
            <a:ext cx="7697629" cy="2757389"/>
          </a:xfrm>
          <a:prstGeom prst="rect">
            <a:avLst/>
          </a:prstGeom>
        </p:spPr>
        <p:txBody>
          <a:bodyPr vert="horz" wrap="square" lIns="0" tIns="10001" rIns="0" bIns="0" rtlCol="0">
            <a:spAutoFit/>
          </a:bodyPr>
          <a:lstStyle/>
          <a:p>
            <a:pPr marL="266700" marR="3810" indent="-257810">
              <a:spcBef>
                <a:spcPts val="80"/>
              </a:spcBef>
              <a:buChar char="•"/>
              <a:tabLst>
                <a:tab pos="266700" algn="l"/>
                <a:tab pos="266700" algn="l"/>
              </a:tabLst>
            </a:pPr>
            <a:r>
              <a:rPr sz="2400" dirty="0">
                <a:solidFill>
                  <a:srgbClr val="1F2023"/>
                </a:solidFill>
                <a:latin typeface="Arial MT"/>
                <a:cs typeface="Arial MT"/>
              </a:rPr>
              <a:t>The </a:t>
            </a:r>
            <a:r>
              <a:rPr sz="2400" spc="-4" dirty="0">
                <a:solidFill>
                  <a:srgbClr val="1F2023"/>
                </a:solidFill>
                <a:latin typeface="Arial MT"/>
                <a:cs typeface="Arial MT"/>
              </a:rPr>
              <a:t>joint random variables </a:t>
            </a:r>
            <a:r>
              <a:rPr sz="2400" dirty="0">
                <a:solidFill>
                  <a:srgbClr val="1F2023"/>
                </a:solidFill>
                <a:latin typeface="Arial MT"/>
                <a:cs typeface="Arial MT"/>
              </a:rPr>
              <a:t>(x,y) </a:t>
            </a:r>
            <a:r>
              <a:rPr sz="2400" spc="-4" dirty="0">
                <a:solidFill>
                  <a:srgbClr val="1F2023"/>
                </a:solidFill>
                <a:latin typeface="Arial MT"/>
                <a:cs typeface="Arial MT"/>
              </a:rPr>
              <a:t>signifies that </a:t>
            </a:r>
            <a:r>
              <a:rPr sz="2400" dirty="0">
                <a:solidFill>
                  <a:srgbClr val="1F2023"/>
                </a:solidFill>
                <a:latin typeface="Arial MT"/>
                <a:cs typeface="Arial MT"/>
              </a:rPr>
              <a:t>, </a:t>
            </a:r>
            <a:r>
              <a:rPr sz="2400" spc="4" dirty="0">
                <a:solidFill>
                  <a:srgbClr val="1F2023"/>
                </a:solidFill>
                <a:latin typeface="Arial MT"/>
                <a:cs typeface="Arial MT"/>
              </a:rPr>
              <a:t> </a:t>
            </a:r>
            <a:r>
              <a:rPr sz="2400" spc="-15" dirty="0">
                <a:solidFill>
                  <a:srgbClr val="1F2023"/>
                </a:solidFill>
                <a:latin typeface="Arial MT"/>
                <a:cs typeface="Arial MT"/>
              </a:rPr>
              <a:t>simultaneously,</a:t>
            </a:r>
            <a:r>
              <a:rPr sz="2400" spc="-11" dirty="0">
                <a:solidFill>
                  <a:srgbClr val="1F2023"/>
                </a:solidFill>
                <a:latin typeface="Arial MT"/>
                <a:cs typeface="Arial MT"/>
              </a:rPr>
              <a:t> </a:t>
            </a:r>
            <a:r>
              <a:rPr sz="2400" dirty="0">
                <a:solidFill>
                  <a:srgbClr val="1F2023"/>
                </a:solidFill>
                <a:latin typeface="Arial MT"/>
                <a:cs typeface="Arial MT"/>
              </a:rPr>
              <a:t>the</a:t>
            </a:r>
            <a:r>
              <a:rPr sz="2400" spc="-19" dirty="0">
                <a:solidFill>
                  <a:srgbClr val="1F2023"/>
                </a:solidFill>
                <a:latin typeface="Arial MT"/>
                <a:cs typeface="Arial MT"/>
              </a:rPr>
              <a:t> </a:t>
            </a:r>
            <a:r>
              <a:rPr sz="2400" dirty="0">
                <a:solidFill>
                  <a:srgbClr val="1F2023"/>
                </a:solidFill>
                <a:latin typeface="Arial MT"/>
                <a:cs typeface="Arial MT"/>
              </a:rPr>
              <a:t>first</a:t>
            </a:r>
            <a:r>
              <a:rPr sz="2400" spc="-8" dirty="0">
                <a:solidFill>
                  <a:srgbClr val="1F2023"/>
                </a:solidFill>
                <a:latin typeface="Arial MT"/>
                <a:cs typeface="Arial MT"/>
              </a:rPr>
              <a:t> </a:t>
            </a:r>
            <a:r>
              <a:rPr sz="2400" spc="-4" dirty="0">
                <a:solidFill>
                  <a:srgbClr val="1F2023"/>
                </a:solidFill>
                <a:latin typeface="Arial MT"/>
                <a:cs typeface="Arial MT"/>
              </a:rPr>
              <a:t>feature</a:t>
            </a:r>
            <a:r>
              <a:rPr sz="2400" spc="-11" dirty="0">
                <a:solidFill>
                  <a:srgbClr val="1F2023"/>
                </a:solidFill>
                <a:latin typeface="Arial MT"/>
                <a:cs typeface="Arial MT"/>
              </a:rPr>
              <a:t> </a:t>
            </a:r>
            <a:r>
              <a:rPr sz="2400" spc="-4" dirty="0">
                <a:solidFill>
                  <a:srgbClr val="1F2023"/>
                </a:solidFill>
                <a:latin typeface="Arial MT"/>
                <a:cs typeface="Arial MT"/>
              </a:rPr>
              <a:t>has</a:t>
            </a:r>
            <a:r>
              <a:rPr sz="2400" spc="4" dirty="0">
                <a:solidFill>
                  <a:srgbClr val="1F2023"/>
                </a:solidFill>
                <a:latin typeface="Arial MT"/>
                <a:cs typeface="Arial MT"/>
              </a:rPr>
              <a:t> </a:t>
            </a:r>
            <a:r>
              <a:rPr sz="2400" spc="-4" dirty="0">
                <a:solidFill>
                  <a:srgbClr val="1F2023"/>
                </a:solidFill>
                <a:latin typeface="Arial MT"/>
                <a:cs typeface="Arial MT"/>
              </a:rPr>
              <a:t>the</a:t>
            </a:r>
            <a:r>
              <a:rPr sz="2400" spc="-15" dirty="0">
                <a:solidFill>
                  <a:srgbClr val="1F2023"/>
                </a:solidFill>
                <a:latin typeface="Arial MT"/>
                <a:cs typeface="Arial MT"/>
              </a:rPr>
              <a:t> </a:t>
            </a:r>
            <a:r>
              <a:rPr sz="2400" dirty="0">
                <a:solidFill>
                  <a:srgbClr val="1F2023"/>
                </a:solidFill>
                <a:latin typeface="Arial MT"/>
                <a:cs typeface="Arial MT"/>
              </a:rPr>
              <a:t>value</a:t>
            </a:r>
            <a:r>
              <a:rPr sz="2400" spc="-8" dirty="0">
                <a:solidFill>
                  <a:srgbClr val="1F2023"/>
                </a:solidFill>
                <a:latin typeface="Arial MT"/>
                <a:cs typeface="Arial MT"/>
              </a:rPr>
              <a:t> </a:t>
            </a:r>
            <a:r>
              <a:rPr sz="2400" dirty="0">
                <a:solidFill>
                  <a:srgbClr val="1F2023"/>
                </a:solidFill>
                <a:latin typeface="Arial MT"/>
                <a:cs typeface="Arial MT"/>
              </a:rPr>
              <a:t>x</a:t>
            </a:r>
            <a:r>
              <a:rPr sz="2400" spc="-11" dirty="0">
                <a:solidFill>
                  <a:srgbClr val="1F2023"/>
                </a:solidFill>
                <a:latin typeface="Arial MT"/>
                <a:cs typeface="Arial MT"/>
              </a:rPr>
              <a:t> </a:t>
            </a:r>
            <a:r>
              <a:rPr sz="2400" spc="-4" dirty="0">
                <a:solidFill>
                  <a:srgbClr val="1F2023"/>
                </a:solidFill>
                <a:latin typeface="Arial MT"/>
                <a:cs typeface="Arial MT"/>
              </a:rPr>
              <a:t>and</a:t>
            </a:r>
            <a:r>
              <a:rPr sz="2400" spc="4" dirty="0">
                <a:solidFill>
                  <a:srgbClr val="1F2023"/>
                </a:solidFill>
                <a:latin typeface="Arial MT"/>
                <a:cs typeface="Arial MT"/>
              </a:rPr>
              <a:t> </a:t>
            </a:r>
            <a:r>
              <a:rPr sz="2400" spc="-4" dirty="0">
                <a:solidFill>
                  <a:srgbClr val="1F2023"/>
                </a:solidFill>
                <a:latin typeface="Arial MT"/>
                <a:cs typeface="Arial MT"/>
              </a:rPr>
              <a:t>the </a:t>
            </a:r>
            <a:r>
              <a:rPr sz="2400" spc="-656" dirty="0">
                <a:solidFill>
                  <a:srgbClr val="1F2023"/>
                </a:solidFill>
                <a:latin typeface="Arial MT"/>
                <a:cs typeface="Arial MT"/>
              </a:rPr>
              <a:t> </a:t>
            </a:r>
            <a:r>
              <a:rPr sz="2400" dirty="0">
                <a:solidFill>
                  <a:srgbClr val="1F2023"/>
                </a:solidFill>
                <a:latin typeface="Arial MT"/>
                <a:cs typeface="Arial MT"/>
              </a:rPr>
              <a:t>second</a:t>
            </a:r>
            <a:r>
              <a:rPr sz="2400" spc="-30" dirty="0">
                <a:solidFill>
                  <a:srgbClr val="1F2023"/>
                </a:solidFill>
                <a:latin typeface="Arial MT"/>
                <a:cs typeface="Arial MT"/>
              </a:rPr>
              <a:t> </a:t>
            </a:r>
            <a:r>
              <a:rPr sz="2400" spc="-4" dirty="0">
                <a:solidFill>
                  <a:srgbClr val="1F2023"/>
                </a:solidFill>
                <a:latin typeface="Arial MT"/>
                <a:cs typeface="Arial MT"/>
              </a:rPr>
              <a:t>feature</a:t>
            </a:r>
            <a:r>
              <a:rPr sz="2400" spc="-23" dirty="0">
                <a:solidFill>
                  <a:srgbClr val="1F2023"/>
                </a:solidFill>
                <a:latin typeface="Arial MT"/>
                <a:cs typeface="Arial MT"/>
              </a:rPr>
              <a:t> </a:t>
            </a:r>
            <a:r>
              <a:rPr sz="2400" spc="-4" dirty="0">
                <a:solidFill>
                  <a:srgbClr val="1F2023"/>
                </a:solidFill>
                <a:latin typeface="Arial MT"/>
                <a:cs typeface="Arial MT"/>
              </a:rPr>
              <a:t>has</a:t>
            </a:r>
            <a:r>
              <a:rPr sz="2400" dirty="0">
                <a:solidFill>
                  <a:srgbClr val="1F2023"/>
                </a:solidFill>
                <a:latin typeface="Arial MT"/>
                <a:cs typeface="Arial MT"/>
              </a:rPr>
              <a:t> the</a:t>
            </a:r>
            <a:r>
              <a:rPr sz="2400" spc="-19" dirty="0">
                <a:solidFill>
                  <a:srgbClr val="1F2023"/>
                </a:solidFill>
                <a:latin typeface="Arial MT"/>
                <a:cs typeface="Arial MT"/>
              </a:rPr>
              <a:t> </a:t>
            </a:r>
            <a:r>
              <a:rPr sz="2400" dirty="0">
                <a:solidFill>
                  <a:srgbClr val="1F2023"/>
                </a:solidFill>
                <a:latin typeface="Arial MT"/>
                <a:cs typeface="Arial MT"/>
              </a:rPr>
              <a:t>value</a:t>
            </a:r>
            <a:r>
              <a:rPr sz="2400" spc="-11" dirty="0">
                <a:solidFill>
                  <a:srgbClr val="1F2023"/>
                </a:solidFill>
                <a:latin typeface="Arial MT"/>
                <a:cs typeface="Arial MT"/>
              </a:rPr>
              <a:t> </a:t>
            </a:r>
            <a:r>
              <a:rPr sz="2400" spc="-90" dirty="0">
                <a:solidFill>
                  <a:srgbClr val="1F2023"/>
                </a:solidFill>
                <a:latin typeface="Arial MT"/>
                <a:cs typeface="Arial MT"/>
              </a:rPr>
              <a:t>y.</a:t>
            </a:r>
            <a:endParaRPr sz="2400">
              <a:latin typeface="Arial MT"/>
              <a:cs typeface="Arial MT"/>
            </a:endParaRPr>
          </a:p>
          <a:p>
            <a:pPr>
              <a:spcBef>
                <a:spcPts val="15"/>
              </a:spcBef>
              <a:buClr>
                <a:srgbClr val="1F2023"/>
              </a:buClr>
              <a:buFont typeface="Arial MT"/>
              <a:buChar char="•"/>
            </a:pPr>
            <a:endParaRPr sz="3525">
              <a:latin typeface="Arial MT"/>
              <a:cs typeface="Arial MT"/>
            </a:endParaRPr>
          </a:p>
          <a:p>
            <a:pPr marL="266700" marR="66040" indent="-257810">
              <a:lnSpc>
                <a:spcPct val="99000"/>
              </a:lnSpc>
              <a:buChar char="•"/>
              <a:tabLst>
                <a:tab pos="266700" algn="l"/>
                <a:tab pos="266700" algn="l"/>
              </a:tabLst>
            </a:pPr>
            <a:r>
              <a:rPr sz="2400" dirty="0">
                <a:solidFill>
                  <a:srgbClr val="1F2023"/>
                </a:solidFill>
                <a:latin typeface="Arial MT"/>
                <a:cs typeface="Arial MT"/>
              </a:rPr>
              <a:t>If </a:t>
            </a:r>
            <a:r>
              <a:rPr sz="2400" spc="-4" dirty="0">
                <a:solidFill>
                  <a:srgbClr val="1F2023"/>
                </a:solidFill>
                <a:latin typeface="Arial MT"/>
                <a:cs typeface="Arial MT"/>
              </a:rPr>
              <a:t>the random variables </a:t>
            </a:r>
            <a:r>
              <a:rPr sz="2400" dirty="0">
                <a:solidFill>
                  <a:srgbClr val="FF0000"/>
                </a:solidFill>
                <a:latin typeface="Arial MT"/>
                <a:cs typeface="Arial MT"/>
              </a:rPr>
              <a:t>x and y are discrete</a:t>
            </a:r>
            <a:r>
              <a:rPr sz="2400" dirty="0">
                <a:solidFill>
                  <a:srgbClr val="1F2023"/>
                </a:solidFill>
                <a:latin typeface="Arial MT"/>
                <a:cs typeface="Arial MT"/>
              </a:rPr>
              <a:t>, the </a:t>
            </a:r>
            <a:r>
              <a:rPr sz="2400" spc="-4" dirty="0">
                <a:solidFill>
                  <a:srgbClr val="1F2023"/>
                </a:solidFill>
                <a:latin typeface="Arial MT"/>
                <a:cs typeface="Arial MT"/>
              </a:rPr>
              <a:t>joint </a:t>
            </a:r>
            <a:r>
              <a:rPr sz="2400" dirty="0">
                <a:solidFill>
                  <a:srgbClr val="1F2023"/>
                </a:solidFill>
                <a:latin typeface="Arial MT"/>
                <a:cs typeface="Arial MT"/>
              </a:rPr>
              <a:t> </a:t>
            </a:r>
            <a:r>
              <a:rPr sz="2400" spc="-4" dirty="0">
                <a:solidFill>
                  <a:srgbClr val="1F2023"/>
                </a:solidFill>
                <a:latin typeface="Arial MT"/>
                <a:cs typeface="Arial MT"/>
              </a:rPr>
              <a:t>distribution function </a:t>
            </a:r>
            <a:r>
              <a:rPr sz="2400" dirty="0">
                <a:solidFill>
                  <a:srgbClr val="1F2023"/>
                </a:solidFill>
                <a:latin typeface="Arial MT"/>
                <a:cs typeface="Arial MT"/>
              </a:rPr>
              <a:t>of </a:t>
            </a:r>
            <a:r>
              <a:rPr sz="2400" spc="-4" dirty="0">
                <a:solidFill>
                  <a:srgbClr val="1F2023"/>
                </a:solidFill>
                <a:latin typeface="Arial MT"/>
                <a:cs typeface="Arial MT"/>
              </a:rPr>
              <a:t>the joint random variable </a:t>
            </a:r>
            <a:r>
              <a:rPr sz="2400" dirty="0">
                <a:solidFill>
                  <a:srgbClr val="1F2023"/>
                </a:solidFill>
                <a:latin typeface="Arial MT"/>
                <a:cs typeface="Arial MT"/>
              </a:rPr>
              <a:t>(x,y) is </a:t>
            </a:r>
            <a:r>
              <a:rPr sz="2400" spc="-656" dirty="0">
                <a:solidFill>
                  <a:srgbClr val="1F2023"/>
                </a:solidFill>
                <a:latin typeface="Arial MT"/>
                <a:cs typeface="Arial MT"/>
              </a:rPr>
              <a:t> </a:t>
            </a:r>
            <a:r>
              <a:rPr sz="2400" dirty="0">
                <a:solidFill>
                  <a:srgbClr val="1F2023"/>
                </a:solidFill>
                <a:latin typeface="Arial MT"/>
                <a:cs typeface="Arial MT"/>
              </a:rPr>
              <a:t>the</a:t>
            </a:r>
            <a:r>
              <a:rPr sz="2400" spc="-15" dirty="0">
                <a:solidFill>
                  <a:srgbClr val="1F2023"/>
                </a:solidFill>
                <a:latin typeface="Arial MT"/>
                <a:cs typeface="Arial MT"/>
              </a:rPr>
              <a:t> </a:t>
            </a:r>
            <a:r>
              <a:rPr sz="2400" spc="-4" dirty="0">
                <a:solidFill>
                  <a:srgbClr val="1F2023"/>
                </a:solidFill>
                <a:latin typeface="Arial MT"/>
                <a:cs typeface="Arial MT"/>
              </a:rPr>
              <a:t>probability</a:t>
            </a:r>
            <a:r>
              <a:rPr sz="2400" spc="-11" dirty="0">
                <a:solidFill>
                  <a:srgbClr val="1F2023"/>
                </a:solidFill>
                <a:latin typeface="Arial MT"/>
                <a:cs typeface="Arial MT"/>
              </a:rPr>
              <a:t> </a:t>
            </a:r>
            <a:r>
              <a:rPr sz="2400" dirty="0">
                <a:solidFill>
                  <a:srgbClr val="1F2023"/>
                </a:solidFill>
                <a:latin typeface="Arial MT"/>
                <a:cs typeface="Arial MT"/>
              </a:rPr>
              <a:t>of</a:t>
            </a:r>
            <a:r>
              <a:rPr sz="2400" spc="-8" dirty="0">
                <a:solidFill>
                  <a:srgbClr val="1F2023"/>
                </a:solidFill>
                <a:latin typeface="Arial MT"/>
                <a:cs typeface="Arial MT"/>
              </a:rPr>
              <a:t> </a:t>
            </a:r>
            <a:r>
              <a:rPr sz="2400" dirty="0">
                <a:solidFill>
                  <a:srgbClr val="1F2023"/>
                </a:solidFill>
                <a:latin typeface="Arial MT"/>
                <a:cs typeface="Arial MT"/>
              </a:rPr>
              <a:t>P(x,y)</a:t>
            </a:r>
            <a:r>
              <a:rPr sz="2400" spc="-19" dirty="0">
                <a:solidFill>
                  <a:srgbClr val="1F2023"/>
                </a:solidFill>
                <a:latin typeface="Arial MT"/>
                <a:cs typeface="Arial MT"/>
              </a:rPr>
              <a:t> </a:t>
            </a:r>
            <a:r>
              <a:rPr sz="2400" spc="-4" dirty="0">
                <a:solidFill>
                  <a:srgbClr val="1F2023"/>
                </a:solidFill>
                <a:latin typeface="Arial MT"/>
                <a:cs typeface="Arial MT"/>
              </a:rPr>
              <a:t>that</a:t>
            </a:r>
            <a:r>
              <a:rPr sz="2400" dirty="0">
                <a:solidFill>
                  <a:srgbClr val="1F2023"/>
                </a:solidFill>
                <a:latin typeface="Arial MT"/>
                <a:cs typeface="Arial MT"/>
              </a:rPr>
              <a:t> </a:t>
            </a:r>
            <a:r>
              <a:rPr sz="2400" spc="-4" dirty="0">
                <a:solidFill>
                  <a:srgbClr val="1F2023"/>
                </a:solidFill>
                <a:latin typeface="Arial MT"/>
                <a:cs typeface="Arial MT"/>
              </a:rPr>
              <a:t>both</a:t>
            </a:r>
            <a:r>
              <a:rPr sz="2400" spc="-23" dirty="0">
                <a:solidFill>
                  <a:srgbClr val="1F2023"/>
                </a:solidFill>
                <a:latin typeface="Arial MT"/>
                <a:cs typeface="Arial MT"/>
              </a:rPr>
              <a:t> </a:t>
            </a:r>
            <a:r>
              <a:rPr sz="2400" dirty="0">
                <a:solidFill>
                  <a:srgbClr val="1F2023"/>
                </a:solidFill>
                <a:latin typeface="Arial MT"/>
                <a:cs typeface="Arial MT"/>
              </a:rPr>
              <a:t>x and</a:t>
            </a:r>
            <a:r>
              <a:rPr sz="2400" spc="-23" dirty="0">
                <a:solidFill>
                  <a:srgbClr val="1F2023"/>
                </a:solidFill>
                <a:latin typeface="Arial MT"/>
                <a:cs typeface="Arial MT"/>
              </a:rPr>
              <a:t> </a:t>
            </a:r>
            <a:r>
              <a:rPr sz="2400" dirty="0">
                <a:solidFill>
                  <a:srgbClr val="1F2023"/>
                </a:solidFill>
                <a:latin typeface="Arial MT"/>
                <a:cs typeface="Arial MT"/>
              </a:rPr>
              <a:t>y </a:t>
            </a:r>
            <a:r>
              <a:rPr sz="2400" spc="-23" dirty="0">
                <a:solidFill>
                  <a:srgbClr val="1F2023"/>
                </a:solidFill>
                <a:latin typeface="Arial MT"/>
                <a:cs typeface="Arial MT"/>
              </a:rPr>
              <a:t>occur.</a:t>
            </a:r>
            <a:endParaRPr sz="2400">
              <a:latin typeface="Arial MT"/>
              <a:cs typeface="Arial MT"/>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g18227c58036_0_0"/>
          <p:cNvSpPr txBox="1">
            <a:spLocks noGrp="1"/>
          </p:cNvSpPr>
          <p:nvPr>
            <p:ph type="title"/>
          </p:nvPr>
        </p:nvSpPr>
        <p:spPr>
          <a:xfrm>
            <a:off x="202953" y="404664"/>
            <a:ext cx="9721143" cy="725714"/>
          </a:xfrm>
          <a:prstGeom prst="rect">
            <a:avLst/>
          </a:prstGeom>
          <a:noFill/>
          <a:ln>
            <a:noFill/>
          </a:ln>
        </p:spPr>
        <p:txBody>
          <a:bodyPr spcFirstLastPara="1" vert="horz" wrap="square" lIns="58048" tIns="29016" rIns="58048" bIns="29016" anchor="ctr" anchorCtr="0">
            <a:normAutofit/>
          </a:bodyPr>
          <a:lstStyle/>
          <a:p>
            <a:pPr algn="ctr">
              <a:spcBef>
                <a:spcPts val="0"/>
              </a:spcBef>
              <a:buClr>
                <a:schemeClr val="dk1"/>
              </a:buClr>
              <a:buSzPts val="4400"/>
            </a:pPr>
            <a:r>
              <a:rPr lang="en-US" sz="2400" b="1" dirty="0">
                <a:solidFill>
                  <a:srgbClr val="FF0000"/>
                </a:solidFill>
              </a:rPr>
              <a:t>Joint distribution in continuous random variable</a:t>
            </a:r>
            <a:endParaRPr sz="2400" b="1" dirty="0">
              <a:solidFill>
                <a:srgbClr val="FF0000"/>
              </a:solidFill>
            </a:endParaRPr>
          </a:p>
        </p:txBody>
      </p:sp>
      <p:sp>
        <p:nvSpPr>
          <p:cNvPr id="1366" name="Google Shape;1366;g18227c58036_0_0"/>
          <p:cNvSpPr txBox="1">
            <a:spLocks noGrp="1"/>
          </p:cNvSpPr>
          <p:nvPr>
            <p:ph type="body" idx="1"/>
          </p:nvPr>
        </p:nvSpPr>
        <p:spPr>
          <a:xfrm>
            <a:off x="202953" y="2082127"/>
            <a:ext cx="8840571" cy="3394857"/>
          </a:xfrm>
          <a:prstGeom prst="rect">
            <a:avLst/>
          </a:prstGeom>
          <a:noFill/>
          <a:ln>
            <a:noFill/>
          </a:ln>
        </p:spPr>
        <p:txBody>
          <a:bodyPr spcFirstLastPara="1" vert="horz" wrap="square" lIns="58048" tIns="29016" rIns="58048" bIns="29016" anchor="t" anchorCtr="0">
            <a:normAutofit fontScale="77500" lnSpcReduction="20000"/>
          </a:bodyPr>
          <a:lstStyle/>
          <a:p>
            <a:pPr marL="217805" indent="-217805">
              <a:spcBef>
                <a:spcPts val="0"/>
              </a:spcBef>
              <a:buClr>
                <a:schemeClr val="dk1"/>
              </a:buClr>
              <a:buSzPts val="3200"/>
              <a:buChar char="•"/>
            </a:pPr>
            <a:r>
              <a:rPr lang="en-US"/>
              <a:t>If x and y are continuous, then the probability density function is used over the region R, where x and y is applied is used.</a:t>
            </a:r>
            <a:endParaRPr lang="en-US"/>
          </a:p>
          <a:p>
            <a:pPr marL="217805" indent="-217805">
              <a:spcBef>
                <a:spcPts val="375"/>
              </a:spcBef>
              <a:buClr>
                <a:schemeClr val="dk1"/>
              </a:buClr>
              <a:buSzPts val="3200"/>
              <a:buChar char="•"/>
            </a:pPr>
            <a:r>
              <a:rPr lang="en-US"/>
              <a:t>It is given by:</a:t>
            </a:r>
            <a:endParaRPr lang="en-US"/>
          </a:p>
          <a:p>
            <a:pPr marL="217805" indent="-98425">
              <a:spcBef>
                <a:spcPts val="375"/>
              </a:spcBef>
              <a:buClr>
                <a:schemeClr val="dk1"/>
              </a:buClr>
              <a:buSzPts val="3200"/>
              <a:buNone/>
            </a:pPr>
          </a:p>
          <a:p>
            <a:pPr marL="217805" indent="-98425">
              <a:spcBef>
                <a:spcPts val="375"/>
              </a:spcBef>
              <a:buClr>
                <a:schemeClr val="dk1"/>
              </a:buClr>
              <a:buSzPts val="3200"/>
              <a:buNone/>
            </a:pPr>
          </a:p>
          <a:p>
            <a:pPr marL="217805" indent="-98425">
              <a:spcBef>
                <a:spcPts val="375"/>
              </a:spcBef>
              <a:buClr>
                <a:schemeClr val="dk1"/>
              </a:buClr>
              <a:buSzPts val="3200"/>
              <a:buNone/>
            </a:pPr>
          </a:p>
          <a:p>
            <a:pPr marL="217805" indent="-98425">
              <a:spcBef>
                <a:spcPts val="375"/>
              </a:spcBef>
              <a:buClr>
                <a:schemeClr val="dk1"/>
              </a:buClr>
              <a:buSzPts val="3200"/>
              <a:buNone/>
            </a:pPr>
          </a:p>
          <a:p>
            <a:pPr marL="217805" indent="-98425">
              <a:spcBef>
                <a:spcPts val="375"/>
              </a:spcBef>
              <a:buClr>
                <a:schemeClr val="dk1"/>
              </a:buClr>
              <a:buSzPts val="3200"/>
              <a:buNone/>
            </a:pPr>
          </a:p>
          <a:p>
            <a:pPr marL="217805" indent="-217805">
              <a:spcBef>
                <a:spcPts val="375"/>
              </a:spcBef>
              <a:buClr>
                <a:schemeClr val="dk1"/>
              </a:buClr>
              <a:buSzPts val="3200"/>
              <a:buChar char="•"/>
            </a:pPr>
            <a:r>
              <a:rPr lang="en-US"/>
              <a:t> Where the integral is taken over the region R. This integral represents a volume in the xyp-space.</a:t>
            </a:r>
            <a:endParaRPr lang="en-US"/>
          </a:p>
          <a:p>
            <a:pPr marL="217805" indent="-98425">
              <a:spcBef>
                <a:spcPts val="375"/>
              </a:spcBef>
              <a:buClr>
                <a:schemeClr val="dk1"/>
              </a:buClr>
              <a:buSzPts val="3200"/>
              <a:buNone/>
            </a:pPr>
          </a:p>
        </p:txBody>
      </p:sp>
      <p:pic>
        <p:nvPicPr>
          <p:cNvPr id="1367" name="Google Shape;1367;g18227c58036_0_0"/>
          <p:cNvPicPr preferRelativeResize="0"/>
          <p:nvPr/>
        </p:nvPicPr>
        <p:blipFill rotWithShape="1">
          <a:blip r:embed="rId1"/>
          <a:srcRect/>
          <a:stretch>
            <a:fillRect/>
          </a:stretch>
        </p:blipFill>
        <p:spPr>
          <a:xfrm>
            <a:off x="2508995" y="3002095"/>
            <a:ext cx="4624204" cy="1030615"/>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130"/>
          <p:cNvSpPr txBox="1">
            <a:spLocks noGrp="1"/>
          </p:cNvSpPr>
          <p:nvPr>
            <p:ph type="body" idx="1"/>
          </p:nvPr>
        </p:nvSpPr>
        <p:spPr>
          <a:xfrm>
            <a:off x="179513" y="1463067"/>
            <a:ext cx="8507288" cy="4023304"/>
          </a:xfrm>
          <a:prstGeom prst="rect">
            <a:avLst/>
          </a:prstGeom>
          <a:noFill/>
          <a:ln>
            <a:noFill/>
          </a:ln>
        </p:spPr>
        <p:txBody>
          <a:bodyPr spcFirstLastPara="1" vert="horz" wrap="square" lIns="58048" tIns="29016" rIns="58048" bIns="29016" anchor="t" anchorCtr="0">
            <a:normAutofit/>
          </a:bodyPr>
          <a:lstStyle/>
          <a:p>
            <a:pPr marL="217805" indent="-217805">
              <a:spcBef>
                <a:spcPts val="0"/>
              </a:spcBef>
              <a:buClr>
                <a:schemeClr val="dk1"/>
              </a:buClr>
              <a:buSzPts val="3200"/>
              <a:buNone/>
            </a:pPr>
            <a:r>
              <a:rPr lang="en-US" dirty="0"/>
              <a:t>Probability distributions can be used to </a:t>
            </a:r>
            <a:r>
              <a:rPr lang="en-US" b="1" dirty="0">
                <a:solidFill>
                  <a:srgbClr val="FF0000"/>
                </a:solidFill>
              </a:rPr>
              <a:t>describe the population</a:t>
            </a:r>
            <a:r>
              <a:rPr lang="en-US" dirty="0"/>
              <a:t>, just as we described samples .</a:t>
            </a:r>
            <a:endParaRPr dirty="0"/>
          </a:p>
          <a:p>
            <a:pPr marL="471805" lvl="1" indent="-181610">
              <a:spcBef>
                <a:spcPts val="405"/>
              </a:spcBef>
              <a:buClr>
                <a:schemeClr val="dk1"/>
              </a:buClr>
              <a:buSzPts val="3200"/>
              <a:buChar char="–"/>
            </a:pPr>
            <a:r>
              <a:rPr lang="en-US" sz="2030" b="1" dirty="0"/>
              <a:t>Shape:</a:t>
            </a:r>
            <a:r>
              <a:rPr lang="en-US" sz="2030" dirty="0"/>
              <a:t> Symmetric, skewed, mound-shaped…</a:t>
            </a:r>
            <a:endParaRPr dirty="0"/>
          </a:p>
          <a:p>
            <a:pPr marL="471805" lvl="1" indent="-181610">
              <a:spcBef>
                <a:spcPts val="405"/>
              </a:spcBef>
              <a:buClr>
                <a:schemeClr val="dk1"/>
              </a:buClr>
              <a:buSzPts val="3200"/>
              <a:buChar char="–"/>
            </a:pPr>
            <a:r>
              <a:rPr lang="en-US" sz="2030" b="1" dirty="0"/>
              <a:t>Outliers:</a:t>
            </a:r>
            <a:r>
              <a:rPr lang="en-US" sz="2030" dirty="0"/>
              <a:t> unusual or unlikely measurements </a:t>
            </a:r>
            <a:endParaRPr dirty="0"/>
          </a:p>
          <a:p>
            <a:pPr marL="471805" lvl="1" indent="-181610">
              <a:spcBef>
                <a:spcPts val="405"/>
              </a:spcBef>
              <a:buClr>
                <a:schemeClr val="dk1"/>
              </a:buClr>
              <a:buSzPts val="3200"/>
              <a:buChar char="–"/>
            </a:pPr>
            <a:r>
              <a:rPr lang="en-US" sz="2030" b="1" dirty="0"/>
              <a:t>Center and spread:</a:t>
            </a:r>
            <a:r>
              <a:rPr lang="en-US" sz="2030" dirty="0"/>
              <a:t>  mean and standard deviation. A population mean is called </a:t>
            </a:r>
            <a:r>
              <a:rPr lang="en-US" sz="2030" b="1" dirty="0">
                <a:latin typeface="Noto Sans Symbols"/>
                <a:ea typeface="Noto Sans Symbols"/>
                <a:cs typeface="Noto Sans Symbols"/>
                <a:sym typeface="Noto Sans Symbols"/>
              </a:rPr>
              <a:t>μ</a:t>
            </a:r>
            <a:r>
              <a:rPr lang="en-US" sz="2030" dirty="0"/>
              <a:t> and a population standard deviation is called </a:t>
            </a:r>
            <a:r>
              <a:rPr lang="en-US" sz="2030" b="1" dirty="0">
                <a:latin typeface="Noto Sans Symbols"/>
                <a:ea typeface="Noto Sans Symbols"/>
                <a:cs typeface="Noto Sans Symbols"/>
                <a:sym typeface="Noto Sans Symbols"/>
              </a:rPr>
              <a:t>σ.</a:t>
            </a:r>
            <a:r>
              <a:rPr lang="en-US" sz="2030" dirty="0"/>
              <a:t> </a:t>
            </a:r>
            <a:endParaRPr dirty="0"/>
          </a:p>
          <a:p>
            <a:pPr marL="290195" lvl="1" indent="0">
              <a:spcBef>
                <a:spcPts val="405"/>
              </a:spcBef>
              <a:buClr>
                <a:schemeClr val="dk1"/>
              </a:buClr>
              <a:buSzPts val="3200"/>
              <a:buNone/>
            </a:pPr>
            <a:r>
              <a:rPr lang="en-US" sz="2030" dirty="0"/>
              <a:t>Let </a:t>
            </a:r>
            <a:r>
              <a:rPr lang="en-US" sz="2030" i="1" dirty="0"/>
              <a:t>x</a:t>
            </a:r>
            <a:r>
              <a:rPr lang="en-US" sz="2030" dirty="0"/>
              <a:t> be a discrete random variable with probability distribution </a:t>
            </a:r>
            <a:r>
              <a:rPr lang="en-US" sz="2030" i="1" dirty="0"/>
              <a:t>p(x)</a:t>
            </a:r>
            <a:r>
              <a:rPr lang="en-US" sz="2030" dirty="0"/>
              <a:t>. Then the mean, variance and standard deviation of </a:t>
            </a:r>
            <a:r>
              <a:rPr lang="en-US" sz="2030" i="1" dirty="0"/>
              <a:t>x</a:t>
            </a:r>
            <a:r>
              <a:rPr lang="en-US" sz="2030" dirty="0"/>
              <a:t> are given as</a:t>
            </a:r>
            <a:endParaRPr dirty="0"/>
          </a:p>
          <a:p>
            <a:pPr marL="290195" lvl="1" indent="0">
              <a:spcBef>
                <a:spcPts val="405"/>
              </a:spcBef>
              <a:buClr>
                <a:schemeClr val="dk1"/>
              </a:buClr>
              <a:buSzPts val="3200"/>
              <a:buNone/>
            </a:pPr>
            <a:endParaRPr sz="2030" dirty="0"/>
          </a:p>
          <a:p>
            <a:pPr marL="471805" lvl="1" indent="-52705">
              <a:spcBef>
                <a:spcPts val="405"/>
              </a:spcBef>
              <a:buClr>
                <a:schemeClr val="dk1"/>
              </a:buClr>
              <a:buSzPts val="3200"/>
              <a:buNone/>
            </a:pPr>
            <a:endParaRPr sz="2030" dirty="0"/>
          </a:p>
          <a:p>
            <a:pPr marL="217805" indent="-120650">
              <a:spcBef>
                <a:spcPts val="305"/>
              </a:spcBef>
              <a:buClr>
                <a:schemeClr val="dk1"/>
              </a:buClr>
              <a:buSzPts val="2400"/>
              <a:buNone/>
            </a:pPr>
            <a:endParaRPr sz="1525" dirty="0"/>
          </a:p>
        </p:txBody>
      </p:sp>
      <p:pic>
        <p:nvPicPr>
          <p:cNvPr id="1378" name="Google Shape;1378;p130"/>
          <p:cNvPicPr preferRelativeResize="0"/>
          <p:nvPr/>
        </p:nvPicPr>
        <p:blipFill rotWithShape="1">
          <a:blip r:embed="rId1"/>
          <a:srcRect/>
          <a:stretch>
            <a:fillRect/>
          </a:stretch>
        </p:blipFill>
        <p:spPr>
          <a:xfrm>
            <a:off x="1691680" y="4774080"/>
            <a:ext cx="3246074" cy="1241705"/>
          </a:xfrm>
          <a:prstGeom prst="rect">
            <a:avLst/>
          </a:prstGeom>
          <a:solidFill>
            <a:srgbClr val="F4ECC6"/>
          </a:solidFill>
          <a:ln w="28575" cap="flat" cmpd="sng">
            <a:solidFill>
              <a:srgbClr val="CC0066"/>
            </a:solidFill>
            <a:prstDash val="solid"/>
            <a:miter lim="800000"/>
            <a:headEnd type="none" w="sm" len="sm"/>
            <a:tailEnd type="none" w="sm" len="sm"/>
          </a:ln>
          <a:effectLst>
            <a:outerShdw dist="107763" dir="2700000" algn="ctr" rotWithShape="0">
              <a:srgbClr val="808080"/>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body" idx="1"/>
          </p:nvPr>
        </p:nvSpPr>
        <p:spPr>
          <a:xfrm>
            <a:off x="323528" y="1772816"/>
            <a:ext cx="8363272" cy="4357055"/>
          </a:xfrm>
          <a:prstGeom prst="rect">
            <a:avLst/>
          </a:prstGeom>
          <a:noFill/>
          <a:ln>
            <a:noFill/>
          </a:ln>
        </p:spPr>
        <p:txBody>
          <a:bodyPr spcFirstLastPara="1" vert="horz" wrap="square" lIns="58048" tIns="29016" rIns="58048" bIns="29016" anchor="t" anchorCtr="0">
            <a:normAutofit/>
          </a:bodyPr>
          <a:lstStyle/>
          <a:p>
            <a:pPr marL="217805" indent="-217805">
              <a:spcBef>
                <a:spcPts val="0"/>
              </a:spcBef>
              <a:buClr>
                <a:schemeClr val="dk1"/>
              </a:buClr>
              <a:buSzPts val="2800"/>
              <a:buChar char="•"/>
            </a:pPr>
            <a:r>
              <a:rPr lang="en-US" sz="2000" dirty="0">
                <a:highlight>
                  <a:srgbClr val="00FFFF"/>
                </a:highlight>
                <a:latin typeface="Times New Roman" panose="02020603050405020304" pitchFamily="18" charset="0"/>
                <a:cs typeface="Times New Roman" panose="02020603050405020304" pitchFamily="18" charset="0"/>
              </a:rPr>
              <a:t>Classification is the task of assigning a class label to an input pattern.</a:t>
            </a:r>
            <a:r>
              <a:rPr lang="en-US" sz="2000" dirty="0">
                <a:latin typeface="Times New Roman" panose="02020603050405020304" pitchFamily="18" charset="0"/>
                <a:cs typeface="Times New Roman" panose="02020603050405020304" pitchFamily="18" charset="0"/>
              </a:rPr>
              <a:t> The class label indicates one of a given set of classes. The classification is carried out with the help of a model obtained using a learning procedure. According to the type of learning used, there are two categories of classification. </a:t>
            </a:r>
            <a:r>
              <a:rPr lang="en-US" sz="2000" b="1" dirty="0">
                <a:latin typeface="Times New Roman" panose="02020603050405020304" pitchFamily="18" charset="0"/>
                <a:cs typeface="Times New Roman" panose="02020603050405020304" pitchFamily="18" charset="0"/>
              </a:rPr>
              <a:t>supervised learning</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unsupervised learning. </a:t>
            </a:r>
            <a:endParaRPr sz="2000" b="1" dirty="0">
              <a:latin typeface="Times New Roman" panose="02020603050405020304" pitchFamily="18" charset="0"/>
              <a:cs typeface="Times New Roman" panose="02020603050405020304" pitchFamily="18" charset="0"/>
            </a:endParaRPr>
          </a:p>
          <a:p>
            <a:pPr marL="217805" indent="-217805">
              <a:spcBef>
                <a:spcPts val="355"/>
              </a:spcBef>
              <a:buClr>
                <a:schemeClr val="dk1"/>
              </a:buClr>
              <a:buSzPts val="2800"/>
              <a:buChar char="•"/>
            </a:pPr>
            <a:r>
              <a:rPr lang="en-US" sz="2000" b="1" dirty="0">
                <a:latin typeface="Times New Roman" panose="02020603050405020304" pitchFamily="18" charset="0"/>
                <a:cs typeface="Times New Roman" panose="02020603050405020304" pitchFamily="18" charset="0"/>
              </a:rPr>
              <a:t>Supervised learning</a:t>
            </a:r>
            <a:r>
              <a:rPr lang="en-US" sz="2000" dirty="0">
                <a:latin typeface="Times New Roman" panose="02020603050405020304" pitchFamily="18" charset="0"/>
                <a:cs typeface="Times New Roman" panose="02020603050405020304" pitchFamily="18" charset="0"/>
              </a:rPr>
              <a:t> </a:t>
            </a:r>
            <a:r>
              <a:rPr lang="en-US" sz="2000" dirty="0">
                <a:highlight>
                  <a:srgbClr val="FFFF00"/>
                </a:highlight>
                <a:latin typeface="Times New Roman" panose="02020603050405020304" pitchFamily="18" charset="0"/>
                <a:cs typeface="Times New Roman" panose="02020603050405020304" pitchFamily="18" charset="0"/>
              </a:rPr>
              <a:t>makes use of a set of examples which already have the class labels assigned to them</a:t>
            </a:r>
            <a:r>
              <a:rPr lang="en-US" sz="2000" dirty="0">
                <a:latin typeface="Times New Roman" panose="02020603050405020304" pitchFamily="18" charset="0"/>
                <a:cs typeface="Times New Roman" panose="02020603050405020304" pitchFamily="18" charset="0"/>
              </a:rPr>
              <a:t>. </a:t>
            </a:r>
            <a:endParaRPr sz="2000" dirty="0">
              <a:latin typeface="Times New Roman" panose="02020603050405020304" pitchFamily="18" charset="0"/>
              <a:cs typeface="Times New Roman" panose="02020603050405020304" pitchFamily="18" charset="0"/>
            </a:endParaRPr>
          </a:p>
          <a:p>
            <a:pPr marL="217805" indent="-217805">
              <a:spcBef>
                <a:spcPts val="355"/>
              </a:spcBef>
              <a:buClr>
                <a:schemeClr val="dk1"/>
              </a:buClr>
              <a:buSzPts val="2800"/>
              <a:buChar char="•"/>
            </a:pPr>
            <a:r>
              <a:rPr lang="en-US" sz="2000" b="1" dirty="0">
                <a:latin typeface="Times New Roman" panose="02020603050405020304" pitchFamily="18" charset="0"/>
                <a:cs typeface="Times New Roman" panose="02020603050405020304" pitchFamily="18" charset="0"/>
              </a:rPr>
              <a:t>Unsupervised learning</a:t>
            </a:r>
            <a:r>
              <a:rPr lang="en-US" sz="2000" dirty="0">
                <a:latin typeface="Times New Roman" panose="02020603050405020304" pitchFamily="18" charset="0"/>
                <a:cs typeface="Times New Roman" panose="02020603050405020304" pitchFamily="18" charset="0"/>
              </a:rPr>
              <a:t> a</a:t>
            </a:r>
            <a:r>
              <a:rPr lang="en-US" sz="2000" dirty="0">
                <a:highlight>
                  <a:srgbClr val="FFFF00"/>
                </a:highlight>
                <a:latin typeface="Times New Roman" panose="02020603050405020304" pitchFamily="18" charset="0"/>
                <a:cs typeface="Times New Roman" panose="02020603050405020304" pitchFamily="18" charset="0"/>
              </a:rPr>
              <a:t>ttempts to find inherent structures in the dat</a:t>
            </a:r>
            <a:r>
              <a:rPr lang="en-US" sz="2000" dirty="0">
                <a:latin typeface="Times New Roman" panose="02020603050405020304" pitchFamily="18" charset="0"/>
                <a:cs typeface="Times New Roman" panose="02020603050405020304" pitchFamily="18" charset="0"/>
              </a:rPr>
              <a:t>a. </a:t>
            </a:r>
            <a:endParaRPr sz="2000" dirty="0">
              <a:latin typeface="Times New Roman" panose="02020603050405020304" pitchFamily="18" charset="0"/>
              <a:cs typeface="Times New Roman" panose="02020603050405020304" pitchFamily="18" charset="0"/>
            </a:endParaRPr>
          </a:p>
          <a:p>
            <a:pPr marL="217805" indent="-217805">
              <a:spcBef>
                <a:spcPts val="355"/>
              </a:spcBef>
              <a:buClr>
                <a:schemeClr val="dk1"/>
              </a:buClr>
              <a:buSzPts val="2800"/>
              <a:buChar char="•"/>
            </a:pPr>
            <a:r>
              <a:rPr lang="en-US" sz="2000" b="1" dirty="0">
                <a:latin typeface="Times New Roman" panose="02020603050405020304" pitchFamily="18" charset="0"/>
                <a:cs typeface="Times New Roman" panose="02020603050405020304" pitchFamily="18" charset="0"/>
              </a:rPr>
              <a:t>Semi-supervised learning</a:t>
            </a:r>
            <a:r>
              <a:rPr lang="en-US" sz="2000" dirty="0">
                <a:latin typeface="Times New Roman" panose="02020603050405020304" pitchFamily="18" charset="0"/>
                <a:cs typeface="Times New Roman" panose="02020603050405020304" pitchFamily="18" charset="0"/>
              </a:rPr>
              <a:t> </a:t>
            </a:r>
            <a:r>
              <a:rPr lang="en-US" sz="2000" dirty="0">
                <a:highlight>
                  <a:srgbClr val="FFFF00"/>
                </a:highlight>
                <a:latin typeface="Times New Roman" panose="02020603050405020304" pitchFamily="18" charset="0"/>
                <a:cs typeface="Times New Roman" panose="02020603050405020304" pitchFamily="18" charset="0"/>
              </a:rPr>
              <a:t>makes use of a small number of labeled data and a large number of unlabeled data to learn the classifier.</a:t>
            </a:r>
            <a:endParaRPr lang="en-US" sz="2000" dirty="0">
              <a:highlight>
                <a:srgbClr val="FFFF00"/>
              </a:highlight>
              <a:latin typeface="Times New Roman" panose="02020603050405020304" pitchFamily="18" charset="0"/>
              <a:cs typeface="Times New Roman" panose="02020603050405020304" pitchFamily="18" charset="0"/>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131"/>
          <p:cNvSpPr txBox="1">
            <a:spLocks noGrp="1"/>
          </p:cNvSpPr>
          <p:nvPr>
            <p:ph type="title"/>
          </p:nvPr>
        </p:nvSpPr>
        <p:spPr>
          <a:xfrm>
            <a:off x="395536" y="580800"/>
            <a:ext cx="8229600" cy="725714"/>
          </a:xfrm>
          <a:prstGeom prst="rect">
            <a:avLst/>
          </a:prstGeom>
          <a:noFill/>
          <a:ln>
            <a:noFill/>
          </a:ln>
        </p:spPr>
        <p:txBody>
          <a:bodyPr spcFirstLastPara="1" vert="horz" wrap="square" lIns="58048" tIns="29016" rIns="58048" bIns="29016" anchor="ctr" anchorCtr="0">
            <a:normAutofit fontScale="90000"/>
          </a:bodyPr>
          <a:lstStyle/>
          <a:p>
            <a:pPr algn="ctr">
              <a:spcBef>
                <a:spcPts val="0"/>
              </a:spcBef>
              <a:buClr>
                <a:schemeClr val="dk1"/>
              </a:buClr>
              <a:buSzPts val="4400"/>
            </a:pPr>
            <a:r>
              <a:rPr lang="en-US" dirty="0">
                <a:latin typeface="Arimo"/>
                <a:ea typeface="Arimo"/>
                <a:cs typeface="Arimo"/>
                <a:sym typeface="Arimo"/>
              </a:rPr>
              <a:t>Variance, continuous</a:t>
            </a:r>
            <a:endParaRPr dirty="0"/>
          </a:p>
        </p:txBody>
      </p:sp>
      <p:pic>
        <p:nvPicPr>
          <p:cNvPr id="1385" name="Google Shape;1385;p131"/>
          <p:cNvPicPr preferRelativeResize="0"/>
          <p:nvPr/>
        </p:nvPicPr>
        <p:blipFill rotWithShape="1">
          <a:blip r:embed="rId1"/>
          <a:srcRect/>
          <a:stretch>
            <a:fillRect/>
          </a:stretch>
        </p:blipFill>
        <p:spPr>
          <a:xfrm>
            <a:off x="1022350" y="2945192"/>
            <a:ext cx="5988050" cy="793246"/>
          </a:xfrm>
          <a:prstGeom prst="rect">
            <a:avLst/>
          </a:prstGeom>
          <a:solidFill>
            <a:srgbClr val="00FFFF"/>
          </a:solidFill>
          <a:ln w="9525" cap="flat" cmpd="sng">
            <a:solidFill>
              <a:schemeClr val="dk1"/>
            </a:solidFill>
            <a:prstDash val="solid"/>
            <a:miter lim="800000"/>
            <a:headEnd type="none" w="sm" len="sm"/>
            <a:tailEnd type="none" w="sm" len="sm"/>
          </a:ln>
        </p:spPr>
      </p:pic>
      <p:sp>
        <p:nvSpPr>
          <p:cNvPr id="1386" name="Google Shape;1386;p131"/>
          <p:cNvSpPr txBox="1"/>
          <p:nvPr/>
        </p:nvSpPr>
        <p:spPr>
          <a:xfrm>
            <a:off x="685800" y="2558144"/>
            <a:ext cx="6248400" cy="302900"/>
          </a:xfrm>
          <a:prstGeom prst="rect">
            <a:avLst/>
          </a:prstGeom>
          <a:noFill/>
          <a:ln>
            <a:noFill/>
          </a:ln>
        </p:spPr>
        <p:txBody>
          <a:bodyPr spcFirstLastPara="1" wrap="square" lIns="58048" tIns="29016" rIns="58048" bIns="0" anchor="t" anchorCtr="0">
            <a:spAutoFit/>
          </a:bodyPr>
          <a:lstStyle/>
          <a:p>
            <a:pPr>
              <a:spcBef>
                <a:spcPts val="0"/>
              </a:spcBef>
              <a:spcAft>
                <a:spcPts val="0"/>
              </a:spcAft>
              <a:buClr>
                <a:srgbClr val="000000"/>
              </a:buClr>
              <a:buSzPts val="2800"/>
            </a:pPr>
            <a:r>
              <a:rPr lang="en-US" sz="1780" b="1">
                <a:solidFill>
                  <a:schemeClr val="dk1"/>
                </a:solidFill>
                <a:latin typeface="Times New Roman" panose="02020603050405020304"/>
                <a:ea typeface="Times New Roman" panose="02020603050405020304"/>
                <a:cs typeface="Times New Roman" panose="02020603050405020304"/>
                <a:sym typeface="Times New Roman" panose="02020603050405020304"/>
              </a:rPr>
              <a:t>Discrete case:</a:t>
            </a:r>
            <a:endParaRPr sz="890">
              <a:solidFill>
                <a:srgbClr val="000000"/>
              </a:solidFill>
              <a:latin typeface="Arial" panose="020B0604020202020204"/>
              <a:ea typeface="Arial" panose="020B0604020202020204"/>
              <a:cs typeface="Arial" panose="020B0604020202020204"/>
              <a:sym typeface="Arial" panose="020B0604020202020204"/>
            </a:endParaRPr>
          </a:p>
        </p:txBody>
      </p:sp>
      <p:sp>
        <p:nvSpPr>
          <p:cNvPr id="1387" name="Google Shape;1387;p131"/>
          <p:cNvSpPr txBox="1"/>
          <p:nvPr/>
        </p:nvSpPr>
        <p:spPr>
          <a:xfrm>
            <a:off x="609600" y="4251477"/>
            <a:ext cx="6248400" cy="302900"/>
          </a:xfrm>
          <a:prstGeom prst="rect">
            <a:avLst/>
          </a:prstGeom>
          <a:noFill/>
          <a:ln>
            <a:noFill/>
          </a:ln>
        </p:spPr>
        <p:txBody>
          <a:bodyPr spcFirstLastPara="1" wrap="square" lIns="58048" tIns="29016" rIns="58048" bIns="0" anchor="t" anchorCtr="0">
            <a:spAutoFit/>
          </a:bodyPr>
          <a:lstStyle/>
          <a:p>
            <a:pPr>
              <a:spcBef>
                <a:spcPts val="0"/>
              </a:spcBef>
              <a:spcAft>
                <a:spcPts val="0"/>
              </a:spcAft>
              <a:buClr>
                <a:srgbClr val="000000"/>
              </a:buClr>
              <a:buSzPts val="2800"/>
            </a:pPr>
            <a:r>
              <a:rPr lang="en-US" sz="1780" b="1">
                <a:solidFill>
                  <a:schemeClr val="dk1"/>
                </a:solidFill>
                <a:latin typeface="Times New Roman" panose="02020603050405020304"/>
                <a:ea typeface="Times New Roman" panose="02020603050405020304"/>
                <a:cs typeface="Times New Roman" panose="02020603050405020304"/>
                <a:sym typeface="Times New Roman" panose="02020603050405020304"/>
              </a:rPr>
              <a:t>Continuous case?:</a:t>
            </a:r>
            <a:endParaRPr sz="890">
              <a:solidFill>
                <a:srgbClr val="000000"/>
              </a:solidFill>
              <a:latin typeface="Arial" panose="020B0604020202020204"/>
              <a:ea typeface="Arial" panose="020B0604020202020204"/>
              <a:cs typeface="Arial" panose="020B0604020202020204"/>
              <a:sym typeface="Arial" panose="020B0604020202020204"/>
            </a:endParaRPr>
          </a:p>
        </p:txBody>
      </p:sp>
      <p:pic>
        <p:nvPicPr>
          <p:cNvPr id="1388" name="Google Shape;1388;p131"/>
          <p:cNvPicPr preferRelativeResize="0"/>
          <p:nvPr/>
        </p:nvPicPr>
        <p:blipFill rotWithShape="1">
          <a:blip r:embed="rId2"/>
          <a:srcRect/>
          <a:stretch>
            <a:fillRect/>
          </a:stretch>
        </p:blipFill>
        <p:spPr>
          <a:xfrm>
            <a:off x="1143000" y="4638524"/>
            <a:ext cx="6083300" cy="858762"/>
          </a:xfrm>
          <a:prstGeom prst="rect">
            <a:avLst/>
          </a:prstGeom>
          <a:solidFill>
            <a:srgbClr val="00FFFF"/>
          </a:solidFill>
          <a:ln w="9525" cap="flat" cmpd="sng">
            <a:solidFill>
              <a:schemeClr val="dk1"/>
            </a:solidFill>
            <a:prstDash val="solid"/>
            <a:miter lim="800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86"/>
                                        </p:tgtEl>
                                        <p:attrNameLst>
                                          <p:attrName>style.visibility</p:attrName>
                                        </p:attrNameLst>
                                      </p:cBhvr>
                                      <p:to>
                                        <p:strVal val="visible"/>
                                      </p:to>
                                    </p:set>
                                    <p:anim calcmode="lin" valueType="num">
                                      <p:cBhvr additive="base">
                                        <p:cTn id="7" dur="500"/>
                                        <p:tgtEl>
                                          <p:spTgt spid="138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87"/>
                                        </p:tgtEl>
                                        <p:attrNameLst>
                                          <p:attrName>style.visibility</p:attrName>
                                        </p:attrNameLst>
                                      </p:cBhvr>
                                      <p:to>
                                        <p:strVal val="visible"/>
                                      </p:to>
                                    </p:set>
                                    <p:anim calcmode="lin" valueType="num">
                                      <p:cBhvr additive="base">
                                        <p:cTn id="12" dur="500"/>
                                        <p:tgtEl>
                                          <p:spTgt spid="138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255" y="419370"/>
            <a:ext cx="7352874" cy="687207"/>
          </a:xfrm>
          <a:prstGeom prst="rect">
            <a:avLst/>
          </a:prstGeom>
        </p:spPr>
        <p:txBody>
          <a:bodyPr vert="horz" wrap="square" lIns="0" tIns="10001" rIns="0" bIns="0" rtlCol="0" anchor="ctr">
            <a:spAutoFit/>
          </a:bodyPr>
          <a:lstStyle/>
          <a:p>
            <a:pPr marL="9525">
              <a:spcBef>
                <a:spcPts val="80"/>
              </a:spcBef>
            </a:pPr>
            <a:r>
              <a:rPr spc="-4" dirty="0"/>
              <a:t>Moments</a:t>
            </a:r>
            <a:r>
              <a:rPr spc="-19" dirty="0"/>
              <a:t> </a:t>
            </a:r>
            <a:r>
              <a:rPr spc="-4" dirty="0"/>
              <a:t>of </a:t>
            </a:r>
            <a:r>
              <a:rPr dirty="0"/>
              <a:t>Random</a:t>
            </a:r>
            <a:r>
              <a:rPr spc="-4" dirty="0"/>
              <a:t> </a:t>
            </a:r>
            <a:r>
              <a:rPr spc="-23" dirty="0"/>
              <a:t>Variables</a:t>
            </a:r>
            <a:endParaRPr spc="-23" dirty="0"/>
          </a:p>
        </p:txBody>
      </p:sp>
      <p:sp>
        <p:nvSpPr>
          <p:cNvPr id="3" name="object 3"/>
          <p:cNvSpPr/>
          <p:nvPr/>
        </p:nvSpPr>
        <p:spPr>
          <a:xfrm>
            <a:off x="2223135" y="2719197"/>
            <a:ext cx="487204" cy="13811"/>
          </a:xfrm>
          <a:custGeom>
            <a:avLst/>
            <a:gdLst/>
            <a:ahLst/>
            <a:cxnLst/>
            <a:rect l="l" t="t" r="r" b="b"/>
            <a:pathLst>
              <a:path w="649604" h="18414">
                <a:moveTo>
                  <a:pt x="649223" y="0"/>
                </a:moveTo>
                <a:lnTo>
                  <a:pt x="0" y="0"/>
                </a:lnTo>
                <a:lnTo>
                  <a:pt x="0" y="18287"/>
                </a:lnTo>
                <a:lnTo>
                  <a:pt x="649223" y="18287"/>
                </a:lnTo>
                <a:lnTo>
                  <a:pt x="649223" y="0"/>
                </a:lnTo>
                <a:close/>
              </a:path>
            </a:pathLst>
          </a:custGeom>
          <a:solidFill>
            <a:srgbClr val="0000FF"/>
          </a:solidFill>
        </p:spPr>
        <p:txBody>
          <a:bodyPr wrap="square" lIns="0" tIns="0" rIns="0" bIns="0" rtlCol="0"/>
          <a:lstStyle/>
          <a:p>
            <a:endParaRPr sz="2400"/>
          </a:p>
        </p:txBody>
      </p:sp>
      <p:sp>
        <p:nvSpPr>
          <p:cNvPr id="4" name="object 4"/>
          <p:cNvSpPr/>
          <p:nvPr/>
        </p:nvSpPr>
        <p:spPr>
          <a:xfrm>
            <a:off x="2720340" y="3171826"/>
            <a:ext cx="1432560" cy="13811"/>
          </a:xfrm>
          <a:custGeom>
            <a:avLst/>
            <a:gdLst/>
            <a:ahLst/>
            <a:cxnLst/>
            <a:rect l="l" t="t" r="r" b="b"/>
            <a:pathLst>
              <a:path w="1910079" h="18414">
                <a:moveTo>
                  <a:pt x="1909572" y="0"/>
                </a:moveTo>
                <a:lnTo>
                  <a:pt x="0" y="0"/>
                </a:lnTo>
                <a:lnTo>
                  <a:pt x="0" y="18287"/>
                </a:lnTo>
                <a:lnTo>
                  <a:pt x="1909572" y="18287"/>
                </a:lnTo>
                <a:lnTo>
                  <a:pt x="1909572" y="0"/>
                </a:lnTo>
                <a:close/>
              </a:path>
            </a:pathLst>
          </a:custGeom>
          <a:solidFill>
            <a:srgbClr val="0000FF"/>
          </a:solidFill>
        </p:spPr>
        <p:txBody>
          <a:bodyPr wrap="square" lIns="0" tIns="0" rIns="0" bIns="0" rtlCol="0"/>
          <a:lstStyle/>
          <a:p>
            <a:endParaRPr sz="2400"/>
          </a:p>
        </p:txBody>
      </p:sp>
      <p:sp>
        <p:nvSpPr>
          <p:cNvPr id="5" name="object 5"/>
          <p:cNvSpPr txBox="1"/>
          <p:nvPr/>
        </p:nvSpPr>
        <p:spPr>
          <a:xfrm>
            <a:off x="323529" y="1772816"/>
            <a:ext cx="8208911" cy="4428809"/>
          </a:xfrm>
          <a:prstGeom prst="rect">
            <a:avLst/>
          </a:prstGeom>
        </p:spPr>
        <p:txBody>
          <a:bodyPr vert="horz" wrap="square" lIns="0" tIns="9049" rIns="0" bIns="0" rtlCol="0">
            <a:spAutoFit/>
          </a:bodyPr>
          <a:lstStyle/>
          <a:p>
            <a:pPr marL="9525">
              <a:spcBef>
                <a:spcPts val="70"/>
              </a:spcBef>
            </a:pPr>
            <a:r>
              <a:rPr sz="1800" b="1" spc="-11" dirty="0">
                <a:solidFill>
                  <a:srgbClr val="FF0000"/>
                </a:solidFill>
                <a:latin typeface="Calibri" panose="020F0502020204030204"/>
                <a:cs typeface="Calibri" panose="020F0502020204030204"/>
              </a:rPr>
              <a:t>Moments</a:t>
            </a:r>
            <a:r>
              <a:rPr sz="1800" b="1" spc="19" dirty="0">
                <a:solidFill>
                  <a:srgbClr val="FF0000"/>
                </a:solidFill>
                <a:latin typeface="Calibri" panose="020F0502020204030204"/>
                <a:cs typeface="Calibri" panose="020F0502020204030204"/>
              </a:rPr>
              <a:t> </a:t>
            </a:r>
            <a:r>
              <a:rPr sz="1800" spc="-8" dirty="0">
                <a:latin typeface="Calibri" panose="020F0502020204030204"/>
                <a:cs typeface="Calibri" panose="020F0502020204030204"/>
              </a:rPr>
              <a:t>are</a:t>
            </a:r>
            <a:r>
              <a:rPr sz="1800" spc="15" dirty="0">
                <a:latin typeface="Calibri" panose="020F0502020204030204"/>
                <a:cs typeface="Calibri" panose="020F0502020204030204"/>
              </a:rPr>
              <a:t> </a:t>
            </a:r>
            <a:r>
              <a:rPr sz="1800" spc="-8" dirty="0">
                <a:latin typeface="Calibri" panose="020F0502020204030204"/>
                <a:cs typeface="Calibri" panose="020F0502020204030204"/>
              </a:rPr>
              <a:t>very</a:t>
            </a:r>
            <a:r>
              <a:rPr sz="1800" spc="8" dirty="0">
                <a:latin typeface="Calibri" panose="020F0502020204030204"/>
                <a:cs typeface="Calibri" panose="020F0502020204030204"/>
              </a:rPr>
              <a:t> </a:t>
            </a:r>
            <a:r>
              <a:rPr sz="1800" spc="-8" dirty="0">
                <a:latin typeface="Calibri" panose="020F0502020204030204"/>
                <a:cs typeface="Calibri" panose="020F0502020204030204"/>
              </a:rPr>
              <a:t>useful</a:t>
            </a:r>
            <a:r>
              <a:rPr sz="1800" spc="4" dirty="0">
                <a:latin typeface="Calibri" panose="020F0502020204030204"/>
                <a:cs typeface="Calibri" panose="020F0502020204030204"/>
              </a:rPr>
              <a:t> </a:t>
            </a:r>
            <a:r>
              <a:rPr sz="1800" spc="-4" dirty="0">
                <a:latin typeface="Calibri" panose="020F0502020204030204"/>
                <a:cs typeface="Calibri" panose="020F0502020204030204"/>
              </a:rPr>
              <a:t>in</a:t>
            </a:r>
            <a:r>
              <a:rPr sz="1800" spc="4" dirty="0">
                <a:latin typeface="Calibri" panose="020F0502020204030204"/>
                <a:cs typeface="Calibri" panose="020F0502020204030204"/>
              </a:rPr>
              <a:t> </a:t>
            </a:r>
            <a:r>
              <a:rPr sz="1800" spc="-11" dirty="0">
                <a:latin typeface="Calibri" panose="020F0502020204030204"/>
                <a:cs typeface="Calibri" panose="020F0502020204030204"/>
              </a:rPr>
              <a:t>statistics</a:t>
            </a:r>
            <a:r>
              <a:rPr sz="1800" dirty="0">
                <a:latin typeface="Calibri" panose="020F0502020204030204"/>
                <a:cs typeface="Calibri" panose="020F0502020204030204"/>
              </a:rPr>
              <a:t> </a:t>
            </a:r>
            <a:r>
              <a:rPr sz="1800" spc="-8" dirty="0">
                <a:latin typeface="Calibri" panose="020F0502020204030204"/>
                <a:cs typeface="Calibri" panose="020F0502020204030204"/>
              </a:rPr>
              <a:t>because</a:t>
            </a:r>
            <a:r>
              <a:rPr sz="1800" spc="15" dirty="0">
                <a:latin typeface="Calibri" panose="020F0502020204030204"/>
                <a:cs typeface="Calibri" panose="020F0502020204030204"/>
              </a:rPr>
              <a:t> </a:t>
            </a:r>
            <a:r>
              <a:rPr sz="1800" spc="-8" dirty="0">
                <a:latin typeface="Calibri" panose="020F0502020204030204"/>
                <a:cs typeface="Calibri" panose="020F0502020204030204"/>
              </a:rPr>
              <a:t>they</a:t>
            </a:r>
            <a:r>
              <a:rPr sz="1800" spc="19" dirty="0">
                <a:latin typeface="Calibri" panose="020F0502020204030204"/>
                <a:cs typeface="Calibri" panose="020F0502020204030204"/>
              </a:rPr>
              <a:t> </a:t>
            </a:r>
            <a:r>
              <a:rPr sz="1800" spc="-8" dirty="0">
                <a:latin typeface="Calibri" panose="020F0502020204030204"/>
                <a:cs typeface="Calibri" panose="020F0502020204030204"/>
              </a:rPr>
              <a:t>tell</a:t>
            </a:r>
            <a:r>
              <a:rPr sz="1800" spc="4" dirty="0">
                <a:latin typeface="Calibri" panose="020F0502020204030204"/>
                <a:cs typeface="Calibri" panose="020F0502020204030204"/>
              </a:rPr>
              <a:t> </a:t>
            </a:r>
            <a:r>
              <a:rPr sz="1800" spc="-4" dirty="0">
                <a:latin typeface="Calibri" panose="020F0502020204030204"/>
                <a:cs typeface="Calibri" panose="020F0502020204030204"/>
              </a:rPr>
              <a:t>us</a:t>
            </a:r>
            <a:r>
              <a:rPr sz="1800" dirty="0">
                <a:latin typeface="Calibri" panose="020F0502020204030204"/>
                <a:cs typeface="Calibri" panose="020F0502020204030204"/>
              </a:rPr>
              <a:t> </a:t>
            </a:r>
            <a:r>
              <a:rPr sz="1800" spc="-8" dirty="0">
                <a:latin typeface="Calibri" panose="020F0502020204030204"/>
                <a:cs typeface="Calibri" panose="020F0502020204030204"/>
              </a:rPr>
              <a:t>much</a:t>
            </a:r>
            <a:r>
              <a:rPr sz="1800" spc="8" dirty="0">
                <a:latin typeface="Calibri" panose="020F0502020204030204"/>
                <a:cs typeface="Calibri" panose="020F0502020204030204"/>
              </a:rPr>
              <a:t> </a:t>
            </a:r>
            <a:r>
              <a:rPr sz="1800" spc="-4" dirty="0">
                <a:latin typeface="Calibri" panose="020F0502020204030204"/>
                <a:cs typeface="Calibri" panose="020F0502020204030204"/>
              </a:rPr>
              <a:t>about</a:t>
            </a:r>
            <a:r>
              <a:rPr sz="1800" spc="-8" dirty="0">
                <a:latin typeface="Calibri" panose="020F0502020204030204"/>
                <a:cs typeface="Calibri" panose="020F0502020204030204"/>
              </a:rPr>
              <a:t> </a:t>
            </a:r>
            <a:r>
              <a:rPr sz="1800" spc="-4" dirty="0">
                <a:latin typeface="Calibri" panose="020F0502020204030204"/>
                <a:cs typeface="Calibri" panose="020F0502020204030204"/>
              </a:rPr>
              <a:t>our</a:t>
            </a:r>
            <a:r>
              <a:rPr sz="1800" dirty="0">
                <a:latin typeface="Calibri" panose="020F0502020204030204"/>
                <a:cs typeface="Calibri" panose="020F0502020204030204"/>
              </a:rPr>
              <a:t> </a:t>
            </a:r>
            <a:r>
              <a:rPr sz="1800" spc="-11" dirty="0">
                <a:latin typeface="Calibri" panose="020F0502020204030204"/>
                <a:cs typeface="Calibri" panose="020F0502020204030204"/>
              </a:rPr>
              <a:t>data.</a:t>
            </a:r>
            <a:endParaRPr sz="1800" dirty="0">
              <a:latin typeface="Calibri" panose="020F0502020204030204"/>
              <a:cs typeface="Calibri" panose="020F0502020204030204"/>
            </a:endParaRPr>
          </a:p>
          <a:p>
            <a:pPr marL="266700" marR="31750" indent="-257810">
              <a:lnSpc>
                <a:spcPct val="80000"/>
              </a:lnSpc>
              <a:spcBef>
                <a:spcPts val="400"/>
              </a:spcBef>
              <a:buFont typeface="Arial MT"/>
              <a:buChar char="•"/>
              <a:tabLst>
                <a:tab pos="266700" algn="l"/>
                <a:tab pos="266700" algn="l"/>
              </a:tabLst>
            </a:pPr>
            <a:r>
              <a:rPr sz="1800" spc="-4" dirty="0">
                <a:latin typeface="Calibri" panose="020F0502020204030204"/>
                <a:cs typeface="Calibri" panose="020F0502020204030204"/>
              </a:rPr>
              <a:t>In </a:t>
            </a:r>
            <a:r>
              <a:rPr sz="1800" spc="-8" dirty="0">
                <a:latin typeface="Calibri" panose="020F0502020204030204"/>
                <a:cs typeface="Calibri" panose="020F0502020204030204"/>
              </a:rPr>
              <a:t>mathematics,</a:t>
            </a:r>
            <a:r>
              <a:rPr sz="1800" spc="30" dirty="0">
                <a:latin typeface="Calibri" panose="020F0502020204030204"/>
                <a:cs typeface="Calibri" panose="020F0502020204030204"/>
              </a:rPr>
              <a:t> </a:t>
            </a:r>
            <a:r>
              <a:rPr sz="1800" spc="-4" dirty="0">
                <a:latin typeface="Calibri" panose="020F0502020204030204"/>
                <a:cs typeface="Calibri" panose="020F0502020204030204"/>
              </a:rPr>
              <a:t>the</a:t>
            </a:r>
            <a:r>
              <a:rPr sz="1800" spc="19" dirty="0">
                <a:highlight>
                  <a:srgbClr val="FFFF00"/>
                </a:highlight>
                <a:latin typeface="Calibri" panose="020F0502020204030204"/>
                <a:cs typeface="Calibri" panose="020F0502020204030204"/>
              </a:rPr>
              <a:t> </a:t>
            </a:r>
            <a:r>
              <a:rPr sz="1800" b="1" spc="-8" dirty="0">
                <a:highlight>
                  <a:srgbClr val="FFFF00"/>
                </a:highlight>
                <a:latin typeface="Calibri" panose="020F0502020204030204"/>
                <a:cs typeface="Calibri" panose="020F0502020204030204"/>
              </a:rPr>
              <a:t>moments</a:t>
            </a:r>
            <a:r>
              <a:rPr sz="1800" b="1" spc="26" dirty="0">
                <a:highlight>
                  <a:srgbClr val="FFFF00"/>
                </a:highlight>
                <a:latin typeface="Calibri" panose="020F0502020204030204"/>
                <a:cs typeface="Calibri" panose="020F0502020204030204"/>
              </a:rPr>
              <a:t> </a:t>
            </a:r>
            <a:r>
              <a:rPr sz="1800" spc="-4" dirty="0">
                <a:highlight>
                  <a:srgbClr val="FFFF00"/>
                </a:highlight>
                <a:latin typeface="Calibri" panose="020F0502020204030204"/>
                <a:cs typeface="Calibri" panose="020F0502020204030204"/>
              </a:rPr>
              <a:t>of</a:t>
            </a:r>
            <a:r>
              <a:rPr sz="1800" spc="11" dirty="0">
                <a:highlight>
                  <a:srgbClr val="FFFF00"/>
                </a:highlight>
                <a:latin typeface="Calibri" panose="020F0502020204030204"/>
                <a:cs typeface="Calibri" panose="020F0502020204030204"/>
              </a:rPr>
              <a:t> </a:t>
            </a:r>
            <a:r>
              <a:rPr sz="1800" spc="-4" dirty="0">
                <a:highlight>
                  <a:srgbClr val="FFFF00"/>
                </a:highlight>
                <a:latin typeface="Calibri" panose="020F0502020204030204"/>
                <a:cs typeface="Calibri" panose="020F0502020204030204"/>
              </a:rPr>
              <a:t>a</a:t>
            </a:r>
            <a:r>
              <a:rPr sz="1800" dirty="0">
                <a:highlight>
                  <a:srgbClr val="FFFF00"/>
                </a:highlight>
                <a:latin typeface="Calibri" panose="020F0502020204030204"/>
                <a:cs typeface="Calibri" panose="020F0502020204030204"/>
              </a:rPr>
              <a:t> </a:t>
            </a:r>
            <a:r>
              <a:rPr sz="1800" spc="-8" dirty="0">
                <a:highlight>
                  <a:srgbClr val="FFFF00"/>
                </a:highlight>
                <a:latin typeface="Calibri" panose="020F0502020204030204"/>
                <a:cs typeface="Calibri" panose="020F0502020204030204"/>
              </a:rPr>
              <a:t>function</a:t>
            </a:r>
            <a:r>
              <a:rPr sz="1800" spc="8" dirty="0">
                <a:highlight>
                  <a:srgbClr val="FFFF00"/>
                </a:highlight>
                <a:latin typeface="Calibri" panose="020F0502020204030204"/>
                <a:cs typeface="Calibri" panose="020F0502020204030204"/>
              </a:rPr>
              <a:t> </a:t>
            </a:r>
            <a:r>
              <a:rPr sz="1800" spc="-8" dirty="0">
                <a:highlight>
                  <a:srgbClr val="FFFF00"/>
                </a:highlight>
                <a:latin typeface="Calibri" panose="020F0502020204030204"/>
                <a:cs typeface="Calibri" panose="020F0502020204030204"/>
              </a:rPr>
              <a:t>are</a:t>
            </a:r>
            <a:r>
              <a:rPr sz="1800" spc="8" dirty="0">
                <a:highlight>
                  <a:srgbClr val="FFFF00"/>
                </a:highlight>
                <a:latin typeface="Calibri" panose="020F0502020204030204"/>
                <a:cs typeface="Calibri" panose="020F0502020204030204"/>
              </a:rPr>
              <a:t> </a:t>
            </a:r>
            <a:r>
              <a:rPr sz="1800" spc="-11" dirty="0">
                <a:highlight>
                  <a:srgbClr val="FFFF00"/>
                </a:highlight>
                <a:latin typeface="Calibri" panose="020F0502020204030204"/>
                <a:cs typeface="Calibri" panose="020F0502020204030204"/>
              </a:rPr>
              <a:t>quantitative</a:t>
            </a:r>
            <a:r>
              <a:rPr sz="1800" spc="4" dirty="0">
                <a:highlight>
                  <a:srgbClr val="FFFF00"/>
                </a:highlight>
                <a:latin typeface="Calibri" panose="020F0502020204030204"/>
                <a:cs typeface="Calibri" panose="020F0502020204030204"/>
              </a:rPr>
              <a:t> </a:t>
            </a:r>
            <a:r>
              <a:rPr sz="1800" spc="-8" dirty="0">
                <a:highlight>
                  <a:srgbClr val="FFFF00"/>
                </a:highlight>
                <a:latin typeface="Calibri" panose="020F0502020204030204"/>
                <a:cs typeface="Calibri" panose="020F0502020204030204"/>
              </a:rPr>
              <a:t>measures</a:t>
            </a:r>
            <a:r>
              <a:rPr sz="1800" spc="11" dirty="0">
                <a:highlight>
                  <a:srgbClr val="FFFF00"/>
                </a:highlight>
                <a:latin typeface="Calibri" panose="020F0502020204030204"/>
                <a:cs typeface="Calibri" panose="020F0502020204030204"/>
              </a:rPr>
              <a:t> </a:t>
            </a:r>
            <a:r>
              <a:rPr sz="1800" spc="-11" dirty="0">
                <a:highlight>
                  <a:srgbClr val="FFFF00"/>
                </a:highlight>
                <a:latin typeface="Calibri" panose="020F0502020204030204"/>
                <a:cs typeface="Calibri" panose="020F0502020204030204"/>
              </a:rPr>
              <a:t>related</a:t>
            </a:r>
            <a:r>
              <a:rPr sz="1800" spc="4" dirty="0">
                <a:highlight>
                  <a:srgbClr val="FFFF00"/>
                </a:highlight>
                <a:latin typeface="Calibri" panose="020F0502020204030204"/>
                <a:cs typeface="Calibri" panose="020F0502020204030204"/>
              </a:rPr>
              <a:t> </a:t>
            </a:r>
            <a:r>
              <a:rPr sz="1800" spc="-11" dirty="0">
                <a:highlight>
                  <a:srgbClr val="FFFF00"/>
                </a:highlight>
                <a:latin typeface="Calibri" panose="020F0502020204030204"/>
                <a:cs typeface="Calibri" panose="020F0502020204030204"/>
              </a:rPr>
              <a:t>to</a:t>
            </a:r>
            <a:r>
              <a:rPr sz="1800" spc="11" dirty="0">
                <a:highlight>
                  <a:srgbClr val="FFFF00"/>
                </a:highlight>
                <a:latin typeface="Calibri" panose="020F0502020204030204"/>
                <a:cs typeface="Calibri" panose="020F0502020204030204"/>
              </a:rPr>
              <a:t> </a:t>
            </a:r>
            <a:r>
              <a:rPr sz="1800" spc="-4" dirty="0">
                <a:highlight>
                  <a:srgbClr val="FFFF00"/>
                </a:highlight>
                <a:latin typeface="Calibri" panose="020F0502020204030204"/>
                <a:cs typeface="Calibri" panose="020F0502020204030204"/>
              </a:rPr>
              <a:t>the</a:t>
            </a:r>
            <a:r>
              <a:rPr sz="1800" spc="4" dirty="0">
                <a:highlight>
                  <a:srgbClr val="FFFF00"/>
                </a:highlight>
                <a:latin typeface="Calibri" panose="020F0502020204030204"/>
                <a:cs typeface="Calibri" panose="020F0502020204030204"/>
              </a:rPr>
              <a:t> </a:t>
            </a:r>
            <a:r>
              <a:rPr sz="1800" spc="-8" dirty="0">
                <a:highlight>
                  <a:srgbClr val="FFFF00"/>
                </a:highlight>
                <a:latin typeface="Calibri" panose="020F0502020204030204"/>
                <a:cs typeface="Calibri" panose="020F0502020204030204"/>
              </a:rPr>
              <a:t>shape </a:t>
            </a:r>
            <a:r>
              <a:rPr sz="1800" spc="-363" dirty="0">
                <a:highlight>
                  <a:srgbClr val="FFFF00"/>
                </a:highlight>
                <a:latin typeface="Calibri" panose="020F0502020204030204"/>
                <a:cs typeface="Calibri" panose="020F0502020204030204"/>
              </a:rPr>
              <a:t> </a:t>
            </a:r>
            <a:r>
              <a:rPr sz="1800" spc="-4" dirty="0">
                <a:highlight>
                  <a:srgbClr val="FFFF00"/>
                </a:highlight>
                <a:latin typeface="Calibri" panose="020F0502020204030204"/>
                <a:cs typeface="Calibri" panose="020F0502020204030204"/>
              </a:rPr>
              <a:t>of</a:t>
            </a:r>
            <a:r>
              <a:rPr sz="1800" dirty="0">
                <a:highlight>
                  <a:srgbClr val="FFFF00"/>
                </a:highlight>
                <a:latin typeface="Calibri" panose="020F0502020204030204"/>
                <a:cs typeface="Calibri" panose="020F0502020204030204"/>
              </a:rPr>
              <a:t> </a:t>
            </a:r>
            <a:r>
              <a:rPr sz="1800" spc="-4" dirty="0">
                <a:highlight>
                  <a:srgbClr val="FFFF00"/>
                </a:highlight>
                <a:latin typeface="Calibri" panose="020F0502020204030204"/>
                <a:cs typeface="Calibri" panose="020F0502020204030204"/>
              </a:rPr>
              <a:t>the function's</a:t>
            </a:r>
            <a:r>
              <a:rPr sz="1800" spc="8" dirty="0">
                <a:highlight>
                  <a:srgbClr val="FFFF00"/>
                </a:highlight>
                <a:latin typeface="Calibri" panose="020F0502020204030204"/>
                <a:cs typeface="Calibri" panose="020F0502020204030204"/>
              </a:rPr>
              <a:t> </a:t>
            </a:r>
            <a:r>
              <a:rPr sz="1800" spc="-11" dirty="0">
                <a:solidFill>
                  <a:srgbClr val="0000FF"/>
                </a:solidFill>
                <a:highlight>
                  <a:srgbClr val="FFFF00"/>
                </a:highlight>
                <a:latin typeface="Calibri" panose="020F0502020204030204"/>
                <a:cs typeface="Calibri" panose="020F0502020204030204"/>
                <a:hlinkClick r:id="rId1"/>
              </a:rPr>
              <a:t>graph</a:t>
            </a:r>
            <a:r>
              <a:rPr sz="1800" spc="-11" dirty="0">
                <a:latin typeface="Calibri" panose="020F0502020204030204"/>
                <a:cs typeface="Calibri" panose="020F0502020204030204"/>
              </a:rPr>
              <a:t>.</a:t>
            </a:r>
            <a:endParaRPr lang="en-IN" sz="1800" spc="-11" dirty="0">
              <a:latin typeface="Calibri" panose="020F0502020204030204"/>
              <a:cs typeface="Calibri" panose="020F0502020204030204"/>
            </a:endParaRPr>
          </a:p>
          <a:p>
            <a:pPr marL="266700" marR="31750" indent="-257810">
              <a:lnSpc>
                <a:spcPct val="80000"/>
              </a:lnSpc>
              <a:spcBef>
                <a:spcPts val="400"/>
              </a:spcBef>
              <a:buFont typeface="Arial MT"/>
              <a:buChar char="•"/>
              <a:tabLst>
                <a:tab pos="266700" algn="l"/>
                <a:tab pos="266700" algn="l"/>
              </a:tabLst>
            </a:pPr>
            <a:r>
              <a:rPr lang="en-US" sz="1800" dirty="0">
                <a:solidFill>
                  <a:prstClr val="black"/>
                </a:solidFill>
                <a:latin typeface="Calibri" panose="020F0502020204030204"/>
              </a:rPr>
              <a:t>The “moments” of a random variable (or of its distribution) </a:t>
            </a:r>
            <a:r>
              <a:rPr lang="en-US" sz="1800" dirty="0">
                <a:solidFill>
                  <a:prstClr val="black"/>
                </a:solidFill>
                <a:highlight>
                  <a:srgbClr val="FFFF00"/>
                </a:highlight>
                <a:latin typeface="Calibri" panose="020F0502020204030204"/>
              </a:rPr>
              <a:t>are expected values of powers or related functions of the random variable. </a:t>
            </a:r>
            <a:endParaRPr lang="en-US" sz="1800" dirty="0">
              <a:solidFill>
                <a:prstClr val="black"/>
              </a:solidFill>
              <a:highlight>
                <a:srgbClr val="FFFF00"/>
              </a:highlight>
              <a:latin typeface="Calibri" panose="020F0502020204030204"/>
            </a:endParaRPr>
          </a:p>
          <a:p>
            <a:pPr marL="266700" marR="31750" indent="-257810">
              <a:lnSpc>
                <a:spcPct val="80000"/>
              </a:lnSpc>
              <a:spcBef>
                <a:spcPts val="400"/>
              </a:spcBef>
              <a:buFont typeface="Arial MT"/>
              <a:buChar char="•"/>
              <a:tabLst>
                <a:tab pos="266700" algn="l"/>
                <a:tab pos="266700" algn="l"/>
              </a:tabLst>
            </a:pPr>
            <a:endParaRPr lang="en-IN" sz="1800" dirty="0">
              <a:latin typeface="Calibri" panose="020F0502020204030204"/>
              <a:cs typeface="Calibri" panose="020F0502020204030204"/>
            </a:endParaRPr>
          </a:p>
          <a:p>
            <a:pPr marL="266700" marR="19685" indent="-257810">
              <a:lnSpc>
                <a:spcPct val="80000"/>
              </a:lnSpc>
              <a:spcBef>
                <a:spcPts val="400"/>
              </a:spcBef>
              <a:buFont typeface="Arial MT"/>
              <a:buChar char="•"/>
              <a:tabLst>
                <a:tab pos="266700" algn="l"/>
                <a:tab pos="266700" algn="l"/>
              </a:tabLst>
            </a:pPr>
            <a:r>
              <a:rPr sz="1800" spc="-4" dirty="0">
                <a:latin typeface="Calibri" panose="020F0502020204030204"/>
                <a:cs typeface="Calibri" panose="020F0502020204030204"/>
              </a:rPr>
              <a:t>If</a:t>
            </a:r>
            <a:r>
              <a:rPr sz="1800" spc="4" dirty="0">
                <a:latin typeface="Calibri" panose="020F0502020204030204"/>
                <a:cs typeface="Calibri" panose="020F0502020204030204"/>
              </a:rPr>
              <a:t> </a:t>
            </a:r>
            <a:r>
              <a:rPr sz="1800" spc="-4" dirty="0">
                <a:latin typeface="Calibri" panose="020F0502020204030204"/>
                <a:cs typeface="Calibri" panose="020F0502020204030204"/>
              </a:rPr>
              <a:t>the</a:t>
            </a:r>
            <a:r>
              <a:rPr sz="1800" dirty="0">
                <a:latin typeface="Calibri" panose="020F0502020204030204"/>
                <a:cs typeface="Calibri" panose="020F0502020204030204"/>
              </a:rPr>
              <a:t> </a:t>
            </a:r>
            <a:r>
              <a:rPr sz="1800" spc="-8" dirty="0">
                <a:latin typeface="Calibri" panose="020F0502020204030204"/>
                <a:cs typeface="Calibri" panose="020F0502020204030204"/>
              </a:rPr>
              <a:t>function</a:t>
            </a:r>
            <a:r>
              <a:rPr sz="1800" spc="11" dirty="0">
                <a:latin typeface="Calibri" panose="020F0502020204030204"/>
                <a:cs typeface="Calibri" panose="020F0502020204030204"/>
              </a:rPr>
              <a:t> </a:t>
            </a:r>
            <a:r>
              <a:rPr sz="1800" spc="-8" dirty="0">
                <a:latin typeface="Calibri" panose="020F0502020204030204"/>
                <a:cs typeface="Calibri" panose="020F0502020204030204"/>
              </a:rPr>
              <a:t>represents</a:t>
            </a:r>
            <a:r>
              <a:rPr sz="1800" spc="8" dirty="0">
                <a:latin typeface="Calibri" panose="020F0502020204030204"/>
                <a:cs typeface="Calibri" panose="020F0502020204030204"/>
              </a:rPr>
              <a:t> </a:t>
            </a:r>
            <a:r>
              <a:rPr sz="1800" spc="-4" dirty="0">
                <a:latin typeface="Calibri" panose="020F0502020204030204"/>
                <a:cs typeface="Calibri" panose="020F0502020204030204"/>
              </a:rPr>
              <a:t>mass,</a:t>
            </a:r>
            <a:r>
              <a:rPr sz="1800" spc="11" dirty="0">
                <a:latin typeface="Calibri" panose="020F0502020204030204"/>
                <a:cs typeface="Calibri" panose="020F0502020204030204"/>
              </a:rPr>
              <a:t> </a:t>
            </a:r>
            <a:r>
              <a:rPr sz="1800" spc="-4" dirty="0">
                <a:latin typeface="Calibri" panose="020F0502020204030204"/>
                <a:cs typeface="Calibri" panose="020F0502020204030204"/>
              </a:rPr>
              <a:t>then</a:t>
            </a:r>
            <a:r>
              <a:rPr sz="1800" dirty="0">
                <a:latin typeface="Calibri" panose="020F0502020204030204"/>
                <a:cs typeface="Calibri" panose="020F0502020204030204"/>
              </a:rPr>
              <a:t> </a:t>
            </a:r>
            <a:r>
              <a:rPr sz="1800" spc="-4" dirty="0">
                <a:latin typeface="Calibri" panose="020F0502020204030204"/>
                <a:cs typeface="Calibri" panose="020F0502020204030204"/>
              </a:rPr>
              <a:t>the</a:t>
            </a:r>
            <a:r>
              <a:rPr sz="1800" spc="11" dirty="0">
                <a:latin typeface="Calibri" panose="020F0502020204030204"/>
                <a:cs typeface="Calibri" panose="020F0502020204030204"/>
              </a:rPr>
              <a:t> </a:t>
            </a:r>
            <a:r>
              <a:rPr sz="1800" spc="-11" dirty="0">
                <a:latin typeface="Calibri" panose="020F0502020204030204"/>
                <a:cs typeface="Calibri" panose="020F0502020204030204"/>
              </a:rPr>
              <a:t>first</a:t>
            </a:r>
            <a:r>
              <a:rPr sz="1800" spc="-4" dirty="0">
                <a:latin typeface="Calibri" panose="020F0502020204030204"/>
                <a:cs typeface="Calibri" panose="020F0502020204030204"/>
              </a:rPr>
              <a:t> </a:t>
            </a:r>
            <a:r>
              <a:rPr sz="1800" spc="-8" dirty="0">
                <a:latin typeface="Calibri" panose="020F0502020204030204"/>
                <a:cs typeface="Calibri" panose="020F0502020204030204"/>
              </a:rPr>
              <a:t>moment</a:t>
            </a:r>
            <a:r>
              <a:rPr sz="1800" spc="30" dirty="0">
                <a:latin typeface="Calibri" panose="020F0502020204030204"/>
                <a:cs typeface="Calibri" panose="020F0502020204030204"/>
              </a:rPr>
              <a:t> </a:t>
            </a:r>
            <a:r>
              <a:rPr sz="1800" spc="-4" dirty="0">
                <a:latin typeface="Calibri" panose="020F0502020204030204"/>
                <a:cs typeface="Calibri" panose="020F0502020204030204"/>
              </a:rPr>
              <a:t>is</a:t>
            </a:r>
            <a:r>
              <a:rPr sz="1800" spc="4" dirty="0">
                <a:latin typeface="Calibri" panose="020F0502020204030204"/>
                <a:cs typeface="Calibri" panose="020F0502020204030204"/>
              </a:rPr>
              <a:t> </a:t>
            </a:r>
            <a:r>
              <a:rPr sz="1800" spc="-4" dirty="0">
                <a:latin typeface="Calibri" panose="020F0502020204030204"/>
                <a:cs typeface="Calibri" panose="020F0502020204030204"/>
              </a:rPr>
              <a:t>the</a:t>
            </a:r>
            <a:r>
              <a:rPr sz="1800" dirty="0">
                <a:latin typeface="Calibri" panose="020F0502020204030204"/>
                <a:cs typeface="Calibri" panose="020F0502020204030204"/>
              </a:rPr>
              <a:t> </a:t>
            </a:r>
            <a:r>
              <a:rPr sz="1800" spc="-11" dirty="0">
                <a:latin typeface="Calibri" panose="020F0502020204030204"/>
                <a:cs typeface="Calibri" panose="020F0502020204030204"/>
              </a:rPr>
              <a:t>center</a:t>
            </a:r>
            <a:r>
              <a:rPr sz="1800" spc="23" dirty="0">
                <a:latin typeface="Calibri" panose="020F0502020204030204"/>
                <a:cs typeface="Calibri" panose="020F0502020204030204"/>
              </a:rPr>
              <a:t> </a:t>
            </a:r>
            <a:r>
              <a:rPr sz="1800" spc="-4" dirty="0">
                <a:latin typeface="Calibri" panose="020F0502020204030204"/>
                <a:cs typeface="Calibri" panose="020F0502020204030204"/>
              </a:rPr>
              <a:t>of</a:t>
            </a:r>
            <a:r>
              <a:rPr sz="1800" dirty="0">
                <a:latin typeface="Calibri" panose="020F0502020204030204"/>
                <a:cs typeface="Calibri" panose="020F0502020204030204"/>
              </a:rPr>
              <a:t> </a:t>
            </a:r>
            <a:r>
              <a:rPr sz="1800" spc="-8" dirty="0">
                <a:latin typeface="Calibri" panose="020F0502020204030204"/>
                <a:cs typeface="Calibri" panose="020F0502020204030204"/>
              </a:rPr>
              <a:t>the</a:t>
            </a:r>
            <a:r>
              <a:rPr sz="1800" spc="15" dirty="0">
                <a:latin typeface="Calibri" panose="020F0502020204030204"/>
                <a:cs typeface="Calibri" panose="020F0502020204030204"/>
              </a:rPr>
              <a:t> </a:t>
            </a:r>
            <a:r>
              <a:rPr sz="1800" spc="-4" dirty="0">
                <a:latin typeface="Calibri" panose="020F0502020204030204"/>
                <a:cs typeface="Calibri" panose="020F0502020204030204"/>
              </a:rPr>
              <a:t>mass,</a:t>
            </a:r>
            <a:r>
              <a:rPr sz="1800" spc="11" dirty="0">
                <a:latin typeface="Calibri" panose="020F0502020204030204"/>
                <a:cs typeface="Calibri" panose="020F0502020204030204"/>
              </a:rPr>
              <a:t> </a:t>
            </a:r>
            <a:r>
              <a:rPr sz="1800" spc="-4" dirty="0">
                <a:latin typeface="Calibri" panose="020F0502020204030204"/>
                <a:cs typeface="Calibri" panose="020F0502020204030204"/>
              </a:rPr>
              <a:t>and</a:t>
            </a:r>
            <a:r>
              <a:rPr sz="1800" spc="-8" dirty="0">
                <a:latin typeface="Calibri" panose="020F0502020204030204"/>
                <a:cs typeface="Calibri" panose="020F0502020204030204"/>
              </a:rPr>
              <a:t> </a:t>
            </a:r>
            <a:r>
              <a:rPr sz="1800" spc="-4" dirty="0">
                <a:latin typeface="Calibri" panose="020F0502020204030204"/>
                <a:cs typeface="Calibri" panose="020F0502020204030204"/>
              </a:rPr>
              <a:t>the </a:t>
            </a:r>
            <a:r>
              <a:rPr sz="1800" dirty="0">
                <a:latin typeface="Calibri" panose="020F0502020204030204"/>
                <a:cs typeface="Calibri" panose="020F0502020204030204"/>
              </a:rPr>
              <a:t> </a:t>
            </a:r>
            <a:r>
              <a:rPr sz="1800" spc="-8" dirty="0">
                <a:latin typeface="Calibri" panose="020F0502020204030204"/>
                <a:cs typeface="Calibri" panose="020F0502020204030204"/>
              </a:rPr>
              <a:t>second</a:t>
            </a:r>
            <a:r>
              <a:rPr sz="1800" dirty="0">
                <a:latin typeface="Calibri" panose="020F0502020204030204"/>
                <a:cs typeface="Calibri" panose="020F0502020204030204"/>
              </a:rPr>
              <a:t> </a:t>
            </a:r>
            <a:r>
              <a:rPr sz="1800" spc="-8" dirty="0">
                <a:latin typeface="Calibri" panose="020F0502020204030204"/>
                <a:cs typeface="Calibri" panose="020F0502020204030204"/>
              </a:rPr>
              <a:t>moment</a:t>
            </a:r>
            <a:r>
              <a:rPr sz="1800" spc="34" dirty="0">
                <a:latin typeface="Calibri" panose="020F0502020204030204"/>
                <a:cs typeface="Calibri" panose="020F0502020204030204"/>
              </a:rPr>
              <a:t> </a:t>
            </a:r>
            <a:r>
              <a:rPr sz="1800" spc="-4" dirty="0">
                <a:latin typeface="Calibri" panose="020F0502020204030204"/>
                <a:cs typeface="Calibri" panose="020F0502020204030204"/>
              </a:rPr>
              <a:t>is</a:t>
            </a:r>
            <a:r>
              <a:rPr sz="1800" spc="8" dirty="0">
                <a:latin typeface="Calibri" panose="020F0502020204030204"/>
                <a:cs typeface="Calibri" panose="020F0502020204030204"/>
              </a:rPr>
              <a:t> </a:t>
            </a:r>
            <a:r>
              <a:rPr sz="1800" spc="-4" dirty="0">
                <a:latin typeface="Calibri" panose="020F0502020204030204"/>
                <a:cs typeface="Calibri" panose="020F0502020204030204"/>
              </a:rPr>
              <a:t>the</a:t>
            </a:r>
            <a:r>
              <a:rPr sz="1800" spc="19" dirty="0">
                <a:latin typeface="Calibri" panose="020F0502020204030204"/>
                <a:cs typeface="Calibri" panose="020F0502020204030204"/>
              </a:rPr>
              <a:t> </a:t>
            </a:r>
            <a:r>
              <a:rPr sz="1800" spc="-11" dirty="0">
                <a:solidFill>
                  <a:srgbClr val="0000FF"/>
                </a:solidFill>
                <a:latin typeface="Calibri" panose="020F0502020204030204"/>
                <a:cs typeface="Calibri" panose="020F0502020204030204"/>
                <a:hlinkClick r:id="rId2"/>
              </a:rPr>
              <a:t>rotational</a:t>
            </a:r>
            <a:r>
              <a:rPr sz="1800" spc="-4" dirty="0">
                <a:solidFill>
                  <a:srgbClr val="0000FF"/>
                </a:solidFill>
                <a:latin typeface="Calibri" panose="020F0502020204030204"/>
                <a:cs typeface="Calibri" panose="020F0502020204030204"/>
                <a:hlinkClick r:id="rId2"/>
              </a:rPr>
              <a:t> inertia</a:t>
            </a:r>
            <a:r>
              <a:rPr sz="1800" spc="-4" dirty="0">
                <a:latin typeface="Calibri" panose="020F0502020204030204"/>
                <a:cs typeface="Calibri" panose="020F0502020204030204"/>
              </a:rPr>
              <a:t>.</a:t>
            </a:r>
            <a:r>
              <a:rPr sz="1800" spc="4" dirty="0">
                <a:latin typeface="Calibri" panose="020F0502020204030204"/>
                <a:cs typeface="Calibri" panose="020F0502020204030204"/>
              </a:rPr>
              <a:t> </a:t>
            </a:r>
            <a:r>
              <a:rPr sz="1800" spc="-8" dirty="0">
                <a:latin typeface="Calibri" panose="020F0502020204030204"/>
                <a:cs typeface="Calibri" panose="020F0502020204030204"/>
              </a:rPr>
              <a:t>The</a:t>
            </a:r>
            <a:r>
              <a:rPr sz="1800" dirty="0">
                <a:latin typeface="Calibri" panose="020F0502020204030204"/>
                <a:cs typeface="Calibri" panose="020F0502020204030204"/>
              </a:rPr>
              <a:t> </a:t>
            </a:r>
            <a:r>
              <a:rPr sz="1800" spc="-8" dirty="0">
                <a:latin typeface="Calibri" panose="020F0502020204030204"/>
                <a:cs typeface="Calibri" panose="020F0502020204030204"/>
              </a:rPr>
              <a:t>mathematical</a:t>
            </a:r>
            <a:r>
              <a:rPr sz="1800" spc="30" dirty="0">
                <a:latin typeface="Calibri" panose="020F0502020204030204"/>
                <a:cs typeface="Calibri" panose="020F0502020204030204"/>
              </a:rPr>
              <a:t> </a:t>
            </a:r>
            <a:r>
              <a:rPr sz="1800" spc="-11" dirty="0">
                <a:latin typeface="Calibri" panose="020F0502020204030204"/>
                <a:cs typeface="Calibri" panose="020F0502020204030204"/>
              </a:rPr>
              <a:t>concept</a:t>
            </a:r>
            <a:r>
              <a:rPr sz="1800" spc="15" dirty="0">
                <a:latin typeface="Calibri" panose="020F0502020204030204"/>
                <a:cs typeface="Calibri" panose="020F0502020204030204"/>
              </a:rPr>
              <a:t> </a:t>
            </a:r>
            <a:r>
              <a:rPr sz="1800" spc="-4" dirty="0">
                <a:latin typeface="Calibri" panose="020F0502020204030204"/>
                <a:cs typeface="Calibri" panose="020F0502020204030204"/>
              </a:rPr>
              <a:t>is</a:t>
            </a:r>
            <a:r>
              <a:rPr sz="1800" spc="11" dirty="0">
                <a:latin typeface="Calibri" panose="020F0502020204030204"/>
                <a:cs typeface="Calibri" panose="020F0502020204030204"/>
              </a:rPr>
              <a:t> </a:t>
            </a:r>
            <a:r>
              <a:rPr sz="1800" spc="-4" dirty="0">
                <a:latin typeface="Calibri" panose="020F0502020204030204"/>
                <a:cs typeface="Calibri" panose="020F0502020204030204"/>
              </a:rPr>
              <a:t>closely</a:t>
            </a:r>
            <a:r>
              <a:rPr sz="1800" spc="4" dirty="0">
                <a:latin typeface="Calibri" panose="020F0502020204030204"/>
                <a:cs typeface="Calibri" panose="020F0502020204030204"/>
              </a:rPr>
              <a:t> </a:t>
            </a:r>
            <a:r>
              <a:rPr sz="1800" spc="-11" dirty="0">
                <a:latin typeface="Calibri" panose="020F0502020204030204"/>
                <a:cs typeface="Calibri" panose="020F0502020204030204"/>
              </a:rPr>
              <a:t>related</a:t>
            </a:r>
            <a:r>
              <a:rPr sz="1800" spc="8" dirty="0">
                <a:latin typeface="Calibri" panose="020F0502020204030204"/>
                <a:cs typeface="Calibri" panose="020F0502020204030204"/>
              </a:rPr>
              <a:t> </a:t>
            </a:r>
            <a:r>
              <a:rPr sz="1800" spc="-11" dirty="0">
                <a:latin typeface="Calibri" panose="020F0502020204030204"/>
                <a:cs typeface="Calibri" panose="020F0502020204030204"/>
              </a:rPr>
              <a:t>to</a:t>
            </a:r>
            <a:r>
              <a:rPr sz="1800" spc="23" dirty="0">
                <a:latin typeface="Calibri" panose="020F0502020204030204"/>
                <a:cs typeface="Calibri" panose="020F0502020204030204"/>
              </a:rPr>
              <a:t> </a:t>
            </a:r>
            <a:r>
              <a:rPr sz="1800" spc="-4" dirty="0">
                <a:latin typeface="Calibri" panose="020F0502020204030204"/>
                <a:cs typeface="Calibri" panose="020F0502020204030204"/>
              </a:rPr>
              <a:t>the </a:t>
            </a:r>
            <a:r>
              <a:rPr sz="1800" spc="-363" dirty="0">
                <a:latin typeface="Calibri" panose="020F0502020204030204"/>
                <a:cs typeface="Calibri" panose="020F0502020204030204"/>
              </a:rPr>
              <a:t> </a:t>
            </a:r>
            <a:r>
              <a:rPr sz="1800" spc="-11" dirty="0">
                <a:latin typeface="Calibri" panose="020F0502020204030204"/>
                <a:cs typeface="Calibri" panose="020F0502020204030204"/>
              </a:rPr>
              <a:t>concept</a:t>
            </a:r>
            <a:r>
              <a:rPr sz="1800" spc="4" dirty="0">
                <a:latin typeface="Calibri" panose="020F0502020204030204"/>
                <a:cs typeface="Calibri" panose="020F0502020204030204"/>
              </a:rPr>
              <a:t> </a:t>
            </a:r>
            <a:r>
              <a:rPr sz="1800" spc="-4" dirty="0">
                <a:latin typeface="Calibri" panose="020F0502020204030204"/>
                <a:cs typeface="Calibri" panose="020F0502020204030204"/>
              </a:rPr>
              <a:t>of</a:t>
            </a:r>
            <a:r>
              <a:rPr sz="1800" spc="11" dirty="0">
                <a:solidFill>
                  <a:srgbClr val="0000FF"/>
                </a:solidFill>
                <a:latin typeface="Calibri" panose="020F0502020204030204"/>
                <a:cs typeface="Calibri" panose="020F0502020204030204"/>
              </a:rPr>
              <a:t> </a:t>
            </a:r>
            <a:r>
              <a:rPr sz="1800" u="heavy" spc="-8" dirty="0">
                <a:solidFill>
                  <a:srgbClr val="0000FF"/>
                </a:solidFill>
                <a:uFill>
                  <a:solidFill>
                    <a:srgbClr val="0000FF"/>
                  </a:solidFill>
                </a:uFill>
                <a:latin typeface="Calibri" panose="020F0502020204030204"/>
                <a:cs typeface="Calibri" panose="020F0502020204030204"/>
                <a:hlinkClick r:id="rId3"/>
              </a:rPr>
              <a:t>moment</a:t>
            </a:r>
            <a:r>
              <a:rPr sz="1800" spc="26" dirty="0">
                <a:solidFill>
                  <a:srgbClr val="0000FF"/>
                </a:solidFill>
                <a:latin typeface="Calibri" panose="020F0502020204030204"/>
                <a:cs typeface="Calibri" panose="020F0502020204030204"/>
                <a:hlinkClick r:id="rId3"/>
              </a:rPr>
              <a:t> </a:t>
            </a:r>
            <a:r>
              <a:rPr sz="1800" spc="-4" dirty="0">
                <a:latin typeface="Calibri" panose="020F0502020204030204"/>
                <a:cs typeface="Calibri" panose="020F0502020204030204"/>
              </a:rPr>
              <a:t>in</a:t>
            </a:r>
            <a:r>
              <a:rPr sz="1800" spc="-8" dirty="0">
                <a:latin typeface="Calibri" panose="020F0502020204030204"/>
                <a:cs typeface="Calibri" panose="020F0502020204030204"/>
              </a:rPr>
              <a:t> </a:t>
            </a:r>
            <a:r>
              <a:rPr sz="1800" spc="-11" dirty="0">
                <a:latin typeface="Calibri" panose="020F0502020204030204"/>
                <a:cs typeface="Calibri" panose="020F0502020204030204"/>
              </a:rPr>
              <a:t>physics.</a:t>
            </a:r>
            <a:endParaRPr sz="1800" dirty="0">
              <a:latin typeface="Calibri" panose="020F0502020204030204"/>
              <a:cs typeface="Calibri" panose="020F0502020204030204"/>
            </a:endParaRPr>
          </a:p>
          <a:p>
            <a:pPr>
              <a:spcBef>
                <a:spcPts val="40"/>
              </a:spcBef>
              <a:buFont typeface="Arial MT"/>
              <a:buChar char="•"/>
            </a:pPr>
            <a:endParaRPr sz="1800" dirty="0">
              <a:latin typeface="Calibri" panose="020F0502020204030204"/>
              <a:cs typeface="Calibri" panose="020F0502020204030204"/>
            </a:endParaRPr>
          </a:p>
          <a:p>
            <a:pPr marL="266700" marR="43815" indent="-257810">
              <a:lnSpc>
                <a:spcPct val="80000"/>
              </a:lnSpc>
              <a:buFont typeface="Arial MT"/>
              <a:buChar char="•"/>
              <a:tabLst>
                <a:tab pos="266700" algn="l"/>
                <a:tab pos="266700" algn="l"/>
              </a:tabLst>
            </a:pPr>
            <a:r>
              <a:rPr sz="1800" spc="-4" dirty="0">
                <a:latin typeface="Calibri" panose="020F0502020204030204"/>
                <a:cs typeface="Calibri" panose="020F0502020204030204"/>
              </a:rPr>
              <a:t>If</a:t>
            </a:r>
            <a:r>
              <a:rPr sz="1800" spc="8" dirty="0">
                <a:latin typeface="Calibri" panose="020F0502020204030204"/>
                <a:cs typeface="Calibri" panose="020F0502020204030204"/>
              </a:rPr>
              <a:t> </a:t>
            </a:r>
            <a:r>
              <a:rPr sz="1800" spc="-4" dirty="0">
                <a:latin typeface="Calibri" panose="020F0502020204030204"/>
                <a:cs typeface="Calibri" panose="020F0502020204030204"/>
              </a:rPr>
              <a:t>the</a:t>
            </a:r>
            <a:r>
              <a:rPr sz="1800" spc="4" dirty="0">
                <a:latin typeface="Calibri" panose="020F0502020204030204"/>
                <a:cs typeface="Calibri" panose="020F0502020204030204"/>
              </a:rPr>
              <a:t> </a:t>
            </a:r>
            <a:r>
              <a:rPr sz="1800" spc="-8" dirty="0">
                <a:latin typeface="Calibri" panose="020F0502020204030204"/>
                <a:cs typeface="Calibri" panose="020F0502020204030204"/>
              </a:rPr>
              <a:t>function</a:t>
            </a:r>
            <a:r>
              <a:rPr sz="1800" spc="15" dirty="0">
                <a:latin typeface="Calibri" panose="020F0502020204030204"/>
                <a:cs typeface="Calibri" panose="020F0502020204030204"/>
              </a:rPr>
              <a:t> </a:t>
            </a:r>
            <a:r>
              <a:rPr sz="1800" spc="-4" dirty="0">
                <a:latin typeface="Calibri" panose="020F0502020204030204"/>
                <a:cs typeface="Calibri" panose="020F0502020204030204"/>
              </a:rPr>
              <a:t>is</a:t>
            </a:r>
            <a:r>
              <a:rPr sz="1800" spc="8" dirty="0">
                <a:latin typeface="Calibri" panose="020F0502020204030204"/>
                <a:cs typeface="Calibri" panose="020F0502020204030204"/>
              </a:rPr>
              <a:t> </a:t>
            </a:r>
            <a:r>
              <a:rPr sz="1800" spc="-4" dirty="0">
                <a:latin typeface="Calibri" panose="020F0502020204030204"/>
                <a:cs typeface="Calibri" panose="020F0502020204030204"/>
              </a:rPr>
              <a:t>a</a:t>
            </a:r>
            <a:r>
              <a:rPr sz="1800" dirty="0">
                <a:solidFill>
                  <a:srgbClr val="0000FF"/>
                </a:solidFill>
                <a:latin typeface="Calibri" panose="020F0502020204030204"/>
                <a:cs typeface="Calibri" panose="020F0502020204030204"/>
              </a:rPr>
              <a:t> </a:t>
            </a:r>
            <a:r>
              <a:rPr sz="1800" u="heavy" spc="-8" dirty="0">
                <a:solidFill>
                  <a:srgbClr val="0000FF"/>
                </a:solidFill>
                <a:uFill>
                  <a:solidFill>
                    <a:srgbClr val="0000FF"/>
                  </a:solidFill>
                </a:uFill>
                <a:latin typeface="Calibri" panose="020F0502020204030204"/>
                <a:cs typeface="Calibri" panose="020F0502020204030204"/>
                <a:hlinkClick r:id="rId4"/>
              </a:rPr>
              <a:t>probability</a:t>
            </a:r>
            <a:r>
              <a:rPr sz="1800" u="heavy" spc="-4" dirty="0">
                <a:solidFill>
                  <a:srgbClr val="0000FF"/>
                </a:solidFill>
                <a:uFill>
                  <a:solidFill>
                    <a:srgbClr val="0000FF"/>
                  </a:solidFill>
                </a:uFill>
                <a:latin typeface="Calibri" panose="020F0502020204030204"/>
                <a:cs typeface="Calibri" panose="020F0502020204030204"/>
                <a:hlinkClick r:id="rId4"/>
              </a:rPr>
              <a:t> distribution</a:t>
            </a:r>
            <a:r>
              <a:rPr sz="1800" spc="-4" dirty="0">
                <a:latin typeface="Calibri" panose="020F0502020204030204"/>
                <a:cs typeface="Calibri" panose="020F0502020204030204"/>
              </a:rPr>
              <a:t>, then</a:t>
            </a:r>
            <a:r>
              <a:rPr sz="1800" spc="11" dirty="0">
                <a:latin typeface="Calibri" panose="020F0502020204030204"/>
                <a:cs typeface="Calibri" panose="020F0502020204030204"/>
              </a:rPr>
              <a:t> </a:t>
            </a:r>
            <a:r>
              <a:rPr sz="1800" spc="-8" dirty="0">
                <a:latin typeface="Calibri" panose="020F0502020204030204"/>
                <a:cs typeface="Calibri" panose="020F0502020204030204"/>
              </a:rPr>
              <a:t>there</a:t>
            </a:r>
            <a:r>
              <a:rPr sz="1800" spc="8" dirty="0">
                <a:latin typeface="Calibri" panose="020F0502020204030204"/>
                <a:cs typeface="Calibri" panose="020F0502020204030204"/>
              </a:rPr>
              <a:t> </a:t>
            </a:r>
            <a:r>
              <a:rPr sz="1800" spc="-8" dirty="0">
                <a:latin typeface="Calibri" panose="020F0502020204030204"/>
                <a:cs typeface="Calibri" panose="020F0502020204030204"/>
              </a:rPr>
              <a:t>are</a:t>
            </a:r>
            <a:r>
              <a:rPr sz="1800" spc="8" dirty="0">
                <a:latin typeface="Calibri" panose="020F0502020204030204"/>
                <a:cs typeface="Calibri" panose="020F0502020204030204"/>
              </a:rPr>
              <a:t> </a:t>
            </a:r>
            <a:r>
              <a:rPr sz="1800" spc="-15" dirty="0">
                <a:latin typeface="Calibri" panose="020F0502020204030204"/>
                <a:cs typeface="Calibri" panose="020F0502020204030204"/>
              </a:rPr>
              <a:t>four</a:t>
            </a:r>
            <a:r>
              <a:rPr sz="1800" spc="4" dirty="0">
                <a:latin typeface="Calibri" panose="020F0502020204030204"/>
                <a:cs typeface="Calibri" panose="020F0502020204030204"/>
              </a:rPr>
              <a:t> </a:t>
            </a:r>
            <a:r>
              <a:rPr sz="1800" spc="-8" dirty="0">
                <a:latin typeface="Calibri" panose="020F0502020204030204"/>
                <a:cs typeface="Calibri" panose="020F0502020204030204"/>
              </a:rPr>
              <a:t>commonly</a:t>
            </a:r>
            <a:r>
              <a:rPr sz="1800" spc="30" dirty="0">
                <a:latin typeface="Calibri" panose="020F0502020204030204"/>
                <a:cs typeface="Calibri" panose="020F0502020204030204"/>
              </a:rPr>
              <a:t> </a:t>
            </a:r>
            <a:r>
              <a:rPr sz="1800" spc="-8" dirty="0">
                <a:latin typeface="Calibri" panose="020F0502020204030204"/>
                <a:cs typeface="Calibri" panose="020F0502020204030204"/>
              </a:rPr>
              <a:t>used</a:t>
            </a:r>
            <a:r>
              <a:rPr sz="1800" spc="8" dirty="0">
                <a:latin typeface="Calibri" panose="020F0502020204030204"/>
                <a:cs typeface="Calibri" panose="020F0502020204030204"/>
              </a:rPr>
              <a:t> </a:t>
            </a:r>
            <a:r>
              <a:rPr sz="1800" spc="-8" dirty="0">
                <a:latin typeface="Calibri" panose="020F0502020204030204"/>
                <a:cs typeface="Calibri" panose="020F0502020204030204"/>
              </a:rPr>
              <a:t>moments</a:t>
            </a:r>
            <a:r>
              <a:rPr sz="1800" spc="26" dirty="0">
                <a:latin typeface="Calibri" panose="020F0502020204030204"/>
                <a:cs typeface="Calibri" panose="020F0502020204030204"/>
              </a:rPr>
              <a:t> </a:t>
            </a:r>
            <a:r>
              <a:rPr sz="1800" spc="-4" dirty="0">
                <a:latin typeface="Calibri" panose="020F0502020204030204"/>
                <a:cs typeface="Calibri" panose="020F0502020204030204"/>
              </a:rPr>
              <a:t>in </a:t>
            </a:r>
            <a:r>
              <a:rPr sz="1800" spc="-363" dirty="0">
                <a:latin typeface="Calibri" panose="020F0502020204030204"/>
                <a:cs typeface="Calibri" panose="020F0502020204030204"/>
              </a:rPr>
              <a:t> </a:t>
            </a:r>
            <a:r>
              <a:rPr sz="1800" spc="-11" dirty="0">
                <a:latin typeface="Calibri" panose="020F0502020204030204"/>
                <a:cs typeface="Calibri" panose="020F0502020204030204"/>
              </a:rPr>
              <a:t>statistics</a:t>
            </a:r>
            <a:endParaRPr sz="1800" dirty="0">
              <a:latin typeface="Calibri" panose="020F0502020204030204"/>
              <a:cs typeface="Calibri" panose="020F0502020204030204"/>
            </a:endParaRPr>
          </a:p>
          <a:p>
            <a:pPr marL="695325"/>
            <a:r>
              <a:rPr sz="1800" spc="-8" dirty="0">
                <a:latin typeface="Calibri" panose="020F0502020204030204"/>
                <a:cs typeface="Calibri" panose="020F0502020204030204"/>
              </a:rPr>
              <a:t>The</a:t>
            </a:r>
            <a:r>
              <a:rPr sz="1800" spc="8" dirty="0">
                <a:latin typeface="Calibri" panose="020F0502020204030204"/>
                <a:cs typeface="Calibri" panose="020F0502020204030204"/>
              </a:rPr>
              <a:t> </a:t>
            </a:r>
            <a:r>
              <a:rPr sz="1800" spc="-11" dirty="0">
                <a:highlight>
                  <a:srgbClr val="FFFF00"/>
                </a:highlight>
                <a:latin typeface="Calibri" panose="020F0502020204030204"/>
                <a:cs typeface="Calibri" panose="020F0502020204030204"/>
              </a:rPr>
              <a:t>first</a:t>
            </a:r>
            <a:r>
              <a:rPr sz="1800" spc="-8" dirty="0">
                <a:highlight>
                  <a:srgbClr val="FFFF00"/>
                </a:highlight>
                <a:latin typeface="Calibri" panose="020F0502020204030204"/>
                <a:cs typeface="Calibri" panose="020F0502020204030204"/>
              </a:rPr>
              <a:t> moment</a:t>
            </a:r>
            <a:r>
              <a:rPr sz="1800" spc="26" dirty="0">
                <a:highlight>
                  <a:srgbClr val="FFFF00"/>
                </a:highlight>
                <a:latin typeface="Calibri" panose="020F0502020204030204"/>
                <a:cs typeface="Calibri" panose="020F0502020204030204"/>
              </a:rPr>
              <a:t> </a:t>
            </a:r>
            <a:r>
              <a:rPr sz="1800" spc="-4" dirty="0">
                <a:highlight>
                  <a:srgbClr val="FFFF00"/>
                </a:highlight>
                <a:latin typeface="Calibri" panose="020F0502020204030204"/>
                <a:cs typeface="Calibri" panose="020F0502020204030204"/>
              </a:rPr>
              <a:t>is</a:t>
            </a:r>
            <a:r>
              <a:rPr sz="1800" spc="4" dirty="0">
                <a:highlight>
                  <a:srgbClr val="FFFF00"/>
                </a:highlight>
                <a:latin typeface="Calibri" panose="020F0502020204030204"/>
                <a:cs typeface="Calibri" panose="020F0502020204030204"/>
              </a:rPr>
              <a:t> </a:t>
            </a:r>
            <a:r>
              <a:rPr sz="1800" spc="-4" dirty="0">
                <a:highlight>
                  <a:srgbClr val="FFFF00"/>
                </a:highlight>
                <a:latin typeface="Calibri" panose="020F0502020204030204"/>
                <a:cs typeface="Calibri" panose="020F0502020204030204"/>
              </a:rPr>
              <a:t>the</a:t>
            </a:r>
            <a:r>
              <a:rPr sz="1800" spc="4" dirty="0">
                <a:highlight>
                  <a:srgbClr val="FFFF00"/>
                </a:highlight>
                <a:latin typeface="Calibri" panose="020F0502020204030204"/>
                <a:cs typeface="Calibri" panose="020F0502020204030204"/>
              </a:rPr>
              <a:t> </a:t>
            </a:r>
            <a:r>
              <a:rPr sz="1800" u="heavy" spc="-11" dirty="0">
                <a:solidFill>
                  <a:srgbClr val="0000FF"/>
                </a:solidFill>
                <a:highlight>
                  <a:srgbClr val="FFFF00"/>
                </a:highlight>
                <a:uFill>
                  <a:solidFill>
                    <a:srgbClr val="0000FF"/>
                  </a:solidFill>
                </a:uFill>
                <a:latin typeface="Calibri" panose="020F0502020204030204"/>
                <a:cs typeface="Calibri" panose="020F0502020204030204"/>
                <a:hlinkClick r:id="rId5"/>
              </a:rPr>
              <a:t>expected</a:t>
            </a:r>
            <a:r>
              <a:rPr sz="1800" u="heavy" spc="30" dirty="0">
                <a:solidFill>
                  <a:srgbClr val="0000FF"/>
                </a:solidFill>
                <a:highlight>
                  <a:srgbClr val="FFFF00"/>
                </a:highlight>
                <a:uFill>
                  <a:solidFill>
                    <a:srgbClr val="0000FF"/>
                  </a:solidFill>
                </a:uFill>
                <a:latin typeface="Calibri" panose="020F0502020204030204"/>
                <a:cs typeface="Calibri" panose="020F0502020204030204"/>
                <a:hlinkClick r:id="rId5"/>
              </a:rPr>
              <a:t> </a:t>
            </a:r>
            <a:r>
              <a:rPr sz="1800" u="heavy" spc="-8" dirty="0">
                <a:solidFill>
                  <a:srgbClr val="0000FF"/>
                </a:solidFill>
                <a:highlight>
                  <a:srgbClr val="FFFF00"/>
                </a:highlight>
                <a:uFill>
                  <a:solidFill>
                    <a:srgbClr val="0000FF"/>
                  </a:solidFill>
                </a:uFill>
                <a:latin typeface="Calibri" panose="020F0502020204030204"/>
                <a:cs typeface="Calibri" panose="020F0502020204030204"/>
                <a:hlinkClick r:id="rId5"/>
              </a:rPr>
              <a:t>value</a:t>
            </a:r>
            <a:r>
              <a:rPr sz="1800" dirty="0">
                <a:solidFill>
                  <a:srgbClr val="0000FF"/>
                </a:solidFill>
                <a:highlight>
                  <a:srgbClr val="FFFF00"/>
                </a:highlight>
                <a:latin typeface="Calibri" panose="020F0502020204030204"/>
                <a:cs typeface="Calibri" panose="020F0502020204030204"/>
                <a:hlinkClick r:id="rId5"/>
              </a:rPr>
              <a:t> </a:t>
            </a:r>
            <a:r>
              <a:rPr sz="1800" spc="-4" dirty="0">
                <a:highlight>
                  <a:srgbClr val="FFFF00"/>
                </a:highlight>
                <a:latin typeface="Calibri" panose="020F0502020204030204"/>
                <a:cs typeface="Calibri" panose="020F0502020204030204"/>
              </a:rPr>
              <a:t>-</a:t>
            </a:r>
            <a:r>
              <a:rPr sz="1800" spc="4" dirty="0">
                <a:highlight>
                  <a:srgbClr val="FFFF00"/>
                </a:highlight>
                <a:latin typeface="Calibri" panose="020F0502020204030204"/>
                <a:cs typeface="Calibri" panose="020F0502020204030204"/>
              </a:rPr>
              <a:t> </a:t>
            </a:r>
            <a:r>
              <a:rPr sz="1800" spc="-4" dirty="0">
                <a:solidFill>
                  <a:srgbClr val="FF0000"/>
                </a:solidFill>
                <a:highlight>
                  <a:srgbClr val="FFFF00"/>
                </a:highlight>
                <a:latin typeface="Calibri" panose="020F0502020204030204"/>
                <a:cs typeface="Calibri" panose="020F0502020204030204"/>
              </a:rPr>
              <a:t>measure</a:t>
            </a:r>
            <a:r>
              <a:rPr sz="1800" dirty="0">
                <a:solidFill>
                  <a:srgbClr val="FF0000"/>
                </a:solidFill>
                <a:highlight>
                  <a:srgbClr val="FFFF00"/>
                </a:highlight>
                <a:latin typeface="Calibri" panose="020F0502020204030204"/>
                <a:cs typeface="Calibri" panose="020F0502020204030204"/>
              </a:rPr>
              <a:t> of</a:t>
            </a:r>
            <a:r>
              <a:rPr sz="1800" spc="8" dirty="0">
                <a:solidFill>
                  <a:srgbClr val="FF0000"/>
                </a:solidFill>
                <a:highlight>
                  <a:srgbClr val="FFFF00"/>
                </a:highlight>
                <a:latin typeface="Calibri" panose="020F0502020204030204"/>
                <a:cs typeface="Calibri" panose="020F0502020204030204"/>
              </a:rPr>
              <a:t> </a:t>
            </a:r>
            <a:r>
              <a:rPr sz="1800" spc="-11" dirty="0">
                <a:solidFill>
                  <a:srgbClr val="FF0000"/>
                </a:solidFill>
                <a:highlight>
                  <a:srgbClr val="FFFF00"/>
                </a:highlight>
                <a:latin typeface="Calibri" panose="020F0502020204030204"/>
                <a:cs typeface="Calibri" panose="020F0502020204030204"/>
              </a:rPr>
              <a:t>center</a:t>
            </a:r>
            <a:r>
              <a:rPr sz="1800" spc="11" dirty="0">
                <a:solidFill>
                  <a:srgbClr val="FF0000"/>
                </a:solidFill>
                <a:highlight>
                  <a:srgbClr val="FFFF00"/>
                </a:highlight>
                <a:latin typeface="Calibri" panose="020F0502020204030204"/>
                <a:cs typeface="Calibri" panose="020F0502020204030204"/>
              </a:rPr>
              <a:t> </a:t>
            </a:r>
            <a:r>
              <a:rPr sz="1800" spc="-4" dirty="0">
                <a:solidFill>
                  <a:srgbClr val="FF0000"/>
                </a:solidFill>
                <a:highlight>
                  <a:srgbClr val="FFFF00"/>
                </a:highlight>
                <a:latin typeface="Calibri" panose="020F0502020204030204"/>
                <a:cs typeface="Calibri" panose="020F0502020204030204"/>
              </a:rPr>
              <a:t>of</a:t>
            </a:r>
            <a:r>
              <a:rPr sz="1800" spc="4" dirty="0">
                <a:solidFill>
                  <a:srgbClr val="FF0000"/>
                </a:solidFill>
                <a:highlight>
                  <a:srgbClr val="FFFF00"/>
                </a:highlight>
                <a:latin typeface="Calibri" panose="020F0502020204030204"/>
                <a:cs typeface="Calibri" panose="020F0502020204030204"/>
              </a:rPr>
              <a:t> </a:t>
            </a:r>
            <a:r>
              <a:rPr sz="1800" spc="-4" dirty="0">
                <a:solidFill>
                  <a:srgbClr val="FF0000"/>
                </a:solidFill>
                <a:highlight>
                  <a:srgbClr val="FFFF00"/>
                </a:highlight>
                <a:latin typeface="Calibri" panose="020F0502020204030204"/>
                <a:cs typeface="Calibri" panose="020F0502020204030204"/>
              </a:rPr>
              <a:t>the </a:t>
            </a:r>
            <a:r>
              <a:rPr sz="1800" spc="-15" dirty="0">
                <a:solidFill>
                  <a:srgbClr val="FF0000"/>
                </a:solidFill>
                <a:highlight>
                  <a:srgbClr val="FFFF00"/>
                </a:highlight>
                <a:latin typeface="Calibri" panose="020F0502020204030204"/>
                <a:cs typeface="Calibri" panose="020F0502020204030204"/>
              </a:rPr>
              <a:t>data</a:t>
            </a:r>
            <a:endParaRPr sz="1800" dirty="0">
              <a:solidFill>
                <a:srgbClr val="FF0000"/>
              </a:solidFill>
              <a:highlight>
                <a:srgbClr val="FFFF00"/>
              </a:highlight>
              <a:latin typeface="Calibri" panose="020F0502020204030204"/>
              <a:cs typeface="Calibri" panose="020F0502020204030204"/>
            </a:endParaRPr>
          </a:p>
          <a:p>
            <a:pPr marL="695325"/>
            <a:r>
              <a:rPr sz="1800" spc="-4" dirty="0">
                <a:latin typeface="Calibri" panose="020F0502020204030204"/>
                <a:cs typeface="Calibri" panose="020F0502020204030204"/>
              </a:rPr>
              <a:t>The</a:t>
            </a:r>
            <a:r>
              <a:rPr sz="1800" spc="4" dirty="0">
                <a:latin typeface="Calibri" panose="020F0502020204030204"/>
                <a:cs typeface="Calibri" panose="020F0502020204030204"/>
              </a:rPr>
              <a:t> </a:t>
            </a:r>
            <a:r>
              <a:rPr sz="1800" spc="-8" dirty="0">
                <a:highlight>
                  <a:srgbClr val="FFFF00"/>
                </a:highlight>
                <a:latin typeface="Calibri" panose="020F0502020204030204"/>
                <a:cs typeface="Calibri" panose="020F0502020204030204"/>
              </a:rPr>
              <a:t>second</a:t>
            </a:r>
            <a:r>
              <a:rPr sz="1800" spc="11" dirty="0">
                <a:highlight>
                  <a:srgbClr val="FFFF00"/>
                </a:highlight>
                <a:latin typeface="Calibri" panose="020F0502020204030204"/>
                <a:cs typeface="Calibri" panose="020F0502020204030204"/>
              </a:rPr>
              <a:t> </a:t>
            </a:r>
            <a:r>
              <a:rPr sz="1800" u="heavy" spc="-11" dirty="0">
                <a:solidFill>
                  <a:srgbClr val="0000FF"/>
                </a:solidFill>
                <a:highlight>
                  <a:srgbClr val="FFFF00"/>
                </a:highlight>
                <a:uFill>
                  <a:solidFill>
                    <a:srgbClr val="0000FF"/>
                  </a:solidFill>
                </a:uFill>
                <a:latin typeface="Calibri" panose="020F0502020204030204"/>
                <a:cs typeface="Calibri" panose="020F0502020204030204"/>
                <a:hlinkClick r:id="rId6"/>
              </a:rPr>
              <a:t>central</a:t>
            </a:r>
            <a:r>
              <a:rPr sz="1800" u="heavy" spc="8" dirty="0">
                <a:solidFill>
                  <a:srgbClr val="0000FF"/>
                </a:solidFill>
                <a:highlight>
                  <a:srgbClr val="FFFF00"/>
                </a:highlight>
                <a:uFill>
                  <a:solidFill>
                    <a:srgbClr val="0000FF"/>
                  </a:solidFill>
                </a:uFill>
                <a:latin typeface="Calibri" panose="020F0502020204030204"/>
                <a:cs typeface="Calibri" panose="020F0502020204030204"/>
                <a:hlinkClick r:id="rId6"/>
              </a:rPr>
              <a:t> </a:t>
            </a:r>
            <a:r>
              <a:rPr sz="1800" u="heavy" spc="-8" dirty="0">
                <a:solidFill>
                  <a:srgbClr val="0000FF"/>
                </a:solidFill>
                <a:highlight>
                  <a:srgbClr val="FFFF00"/>
                </a:highlight>
                <a:uFill>
                  <a:solidFill>
                    <a:srgbClr val="0000FF"/>
                  </a:solidFill>
                </a:uFill>
                <a:latin typeface="Calibri" panose="020F0502020204030204"/>
                <a:cs typeface="Calibri" panose="020F0502020204030204"/>
                <a:hlinkClick r:id="rId6"/>
              </a:rPr>
              <a:t>moment</a:t>
            </a:r>
            <a:r>
              <a:rPr sz="1800" spc="38" dirty="0">
                <a:solidFill>
                  <a:srgbClr val="0000FF"/>
                </a:solidFill>
                <a:highlight>
                  <a:srgbClr val="FFFF00"/>
                </a:highlight>
                <a:latin typeface="Calibri" panose="020F0502020204030204"/>
                <a:cs typeface="Calibri" panose="020F0502020204030204"/>
                <a:hlinkClick r:id="rId6"/>
              </a:rPr>
              <a:t> </a:t>
            </a:r>
            <a:r>
              <a:rPr sz="1800" spc="-4" dirty="0">
                <a:highlight>
                  <a:srgbClr val="FFFF00"/>
                </a:highlight>
                <a:latin typeface="Calibri" panose="020F0502020204030204"/>
                <a:cs typeface="Calibri" panose="020F0502020204030204"/>
              </a:rPr>
              <a:t>is</a:t>
            </a:r>
            <a:r>
              <a:rPr sz="1800" spc="4" dirty="0">
                <a:highlight>
                  <a:srgbClr val="FFFF00"/>
                </a:highlight>
                <a:latin typeface="Calibri" panose="020F0502020204030204"/>
                <a:cs typeface="Calibri" panose="020F0502020204030204"/>
              </a:rPr>
              <a:t> </a:t>
            </a:r>
            <a:r>
              <a:rPr sz="1800" spc="-4" dirty="0">
                <a:highlight>
                  <a:srgbClr val="FFFF00"/>
                </a:highlight>
                <a:latin typeface="Calibri" panose="020F0502020204030204"/>
                <a:cs typeface="Calibri" panose="020F0502020204030204"/>
              </a:rPr>
              <a:t>the</a:t>
            </a:r>
            <a:r>
              <a:rPr sz="1800" spc="4" dirty="0">
                <a:highlight>
                  <a:srgbClr val="FFFF00"/>
                </a:highlight>
                <a:latin typeface="Calibri" panose="020F0502020204030204"/>
                <a:cs typeface="Calibri" panose="020F0502020204030204"/>
              </a:rPr>
              <a:t> </a:t>
            </a:r>
            <a:r>
              <a:rPr sz="1800" u="heavy" spc="-8" dirty="0">
                <a:solidFill>
                  <a:srgbClr val="0000FF"/>
                </a:solidFill>
                <a:highlight>
                  <a:srgbClr val="FFFF00"/>
                </a:highlight>
                <a:uFill>
                  <a:solidFill>
                    <a:srgbClr val="0000FF"/>
                  </a:solidFill>
                </a:uFill>
                <a:latin typeface="Calibri" panose="020F0502020204030204"/>
                <a:cs typeface="Calibri" panose="020F0502020204030204"/>
                <a:hlinkClick r:id="rId7"/>
              </a:rPr>
              <a:t>variance</a:t>
            </a:r>
            <a:r>
              <a:rPr sz="1800" spc="-15" dirty="0">
                <a:solidFill>
                  <a:srgbClr val="0000FF"/>
                </a:solidFill>
                <a:highlight>
                  <a:srgbClr val="FFFF00"/>
                </a:highlight>
                <a:latin typeface="Calibri" panose="020F0502020204030204"/>
                <a:cs typeface="Calibri" panose="020F0502020204030204"/>
                <a:hlinkClick r:id="rId7"/>
              </a:rPr>
              <a:t> </a:t>
            </a:r>
            <a:r>
              <a:rPr sz="1800" spc="-4" dirty="0">
                <a:highlight>
                  <a:srgbClr val="FFFF00"/>
                </a:highlight>
                <a:latin typeface="Calibri" panose="020F0502020204030204"/>
                <a:cs typeface="Calibri" panose="020F0502020204030204"/>
              </a:rPr>
              <a:t>-</a:t>
            </a:r>
            <a:r>
              <a:rPr sz="1800" spc="8" dirty="0">
                <a:solidFill>
                  <a:srgbClr val="FF0000"/>
                </a:solidFill>
                <a:highlight>
                  <a:srgbClr val="FFFF00"/>
                </a:highlight>
                <a:latin typeface="Calibri" panose="020F0502020204030204"/>
                <a:cs typeface="Calibri" panose="020F0502020204030204"/>
              </a:rPr>
              <a:t> </a:t>
            </a:r>
            <a:r>
              <a:rPr sz="1800" spc="-8" dirty="0">
                <a:solidFill>
                  <a:srgbClr val="FF0000"/>
                </a:solidFill>
                <a:highlight>
                  <a:srgbClr val="FFFF00"/>
                </a:highlight>
                <a:latin typeface="Calibri" panose="020F0502020204030204"/>
                <a:cs typeface="Calibri" panose="020F0502020204030204"/>
              </a:rPr>
              <a:t>spread</a:t>
            </a:r>
            <a:r>
              <a:rPr sz="1800" spc="-4" dirty="0">
                <a:solidFill>
                  <a:srgbClr val="FF0000"/>
                </a:solidFill>
                <a:highlight>
                  <a:srgbClr val="FFFF00"/>
                </a:highlight>
                <a:latin typeface="Calibri" panose="020F0502020204030204"/>
                <a:cs typeface="Calibri" panose="020F0502020204030204"/>
              </a:rPr>
              <a:t> of</a:t>
            </a:r>
            <a:r>
              <a:rPr sz="1800" spc="8" dirty="0">
                <a:solidFill>
                  <a:srgbClr val="FF0000"/>
                </a:solidFill>
                <a:highlight>
                  <a:srgbClr val="FFFF00"/>
                </a:highlight>
                <a:latin typeface="Calibri" panose="020F0502020204030204"/>
                <a:cs typeface="Calibri" panose="020F0502020204030204"/>
              </a:rPr>
              <a:t> </a:t>
            </a:r>
            <a:r>
              <a:rPr sz="1800" spc="-4" dirty="0">
                <a:solidFill>
                  <a:srgbClr val="FF0000"/>
                </a:solidFill>
                <a:highlight>
                  <a:srgbClr val="FFFF00"/>
                </a:highlight>
                <a:latin typeface="Calibri" panose="020F0502020204030204"/>
                <a:cs typeface="Calibri" panose="020F0502020204030204"/>
              </a:rPr>
              <a:t>our</a:t>
            </a:r>
            <a:r>
              <a:rPr sz="1800" dirty="0">
                <a:solidFill>
                  <a:srgbClr val="FF0000"/>
                </a:solidFill>
                <a:highlight>
                  <a:srgbClr val="FFFF00"/>
                </a:highlight>
                <a:latin typeface="Calibri" panose="020F0502020204030204"/>
                <a:cs typeface="Calibri" panose="020F0502020204030204"/>
              </a:rPr>
              <a:t> </a:t>
            </a:r>
            <a:r>
              <a:rPr sz="1800" spc="-15" dirty="0">
                <a:solidFill>
                  <a:srgbClr val="FF0000"/>
                </a:solidFill>
                <a:highlight>
                  <a:srgbClr val="FFFF00"/>
                </a:highlight>
                <a:latin typeface="Calibri" panose="020F0502020204030204"/>
                <a:cs typeface="Calibri" panose="020F0502020204030204"/>
              </a:rPr>
              <a:t>data</a:t>
            </a:r>
            <a:r>
              <a:rPr sz="1800" dirty="0">
                <a:solidFill>
                  <a:srgbClr val="FF0000"/>
                </a:solidFill>
                <a:highlight>
                  <a:srgbClr val="FFFF00"/>
                </a:highlight>
                <a:latin typeface="Calibri" panose="020F0502020204030204"/>
                <a:cs typeface="Calibri" panose="020F0502020204030204"/>
              </a:rPr>
              <a:t> </a:t>
            </a:r>
            <a:r>
              <a:rPr sz="1800" spc="-4" dirty="0">
                <a:solidFill>
                  <a:srgbClr val="FF0000"/>
                </a:solidFill>
                <a:highlight>
                  <a:srgbClr val="FFFF00"/>
                </a:highlight>
                <a:latin typeface="Calibri" panose="020F0502020204030204"/>
                <a:cs typeface="Calibri" panose="020F0502020204030204"/>
              </a:rPr>
              <a:t>about the</a:t>
            </a:r>
            <a:r>
              <a:rPr sz="1800" spc="4" dirty="0">
                <a:solidFill>
                  <a:srgbClr val="FF0000"/>
                </a:solidFill>
                <a:highlight>
                  <a:srgbClr val="FFFF00"/>
                </a:highlight>
                <a:latin typeface="Calibri" panose="020F0502020204030204"/>
                <a:cs typeface="Calibri" panose="020F0502020204030204"/>
              </a:rPr>
              <a:t> </a:t>
            </a:r>
            <a:r>
              <a:rPr sz="1800" spc="-4" dirty="0">
                <a:solidFill>
                  <a:srgbClr val="FF0000"/>
                </a:solidFill>
                <a:highlight>
                  <a:srgbClr val="FFFF00"/>
                </a:highlight>
                <a:latin typeface="Calibri" panose="020F0502020204030204"/>
                <a:cs typeface="Calibri" panose="020F0502020204030204"/>
              </a:rPr>
              <a:t>mean</a:t>
            </a:r>
            <a:endParaRPr sz="1800" dirty="0">
              <a:highlight>
                <a:srgbClr val="FFFF00"/>
              </a:highlight>
              <a:latin typeface="Calibri" panose="020F0502020204030204"/>
              <a:cs typeface="Calibri" panose="020F0502020204030204"/>
            </a:endParaRPr>
          </a:p>
          <a:p>
            <a:pPr marL="695325">
              <a:spcBef>
                <a:spcPts val="5"/>
              </a:spcBef>
            </a:pPr>
            <a:r>
              <a:rPr sz="1800" spc="-8" dirty="0">
                <a:highlight>
                  <a:srgbClr val="FFFF00"/>
                </a:highlight>
                <a:latin typeface="Calibri" panose="020F0502020204030204"/>
                <a:cs typeface="Calibri" panose="020F0502020204030204"/>
              </a:rPr>
              <a:t>The</a:t>
            </a:r>
            <a:r>
              <a:rPr sz="1800" spc="11" dirty="0">
                <a:highlight>
                  <a:srgbClr val="FFFF00"/>
                </a:highlight>
                <a:latin typeface="Calibri" panose="020F0502020204030204"/>
                <a:cs typeface="Calibri" panose="020F0502020204030204"/>
              </a:rPr>
              <a:t> </a:t>
            </a:r>
            <a:r>
              <a:rPr sz="1800" spc="-8" dirty="0">
                <a:highlight>
                  <a:srgbClr val="FFFF00"/>
                </a:highlight>
                <a:latin typeface="Calibri" panose="020F0502020204030204"/>
                <a:cs typeface="Calibri" panose="020F0502020204030204"/>
              </a:rPr>
              <a:t>third </a:t>
            </a:r>
            <a:r>
              <a:rPr sz="1800" u="heavy" spc="-11" dirty="0">
                <a:solidFill>
                  <a:srgbClr val="0000FF"/>
                </a:solidFill>
                <a:highlight>
                  <a:srgbClr val="FFFF00"/>
                </a:highlight>
                <a:uFill>
                  <a:solidFill>
                    <a:srgbClr val="0000FF"/>
                  </a:solidFill>
                </a:uFill>
                <a:latin typeface="Calibri" panose="020F0502020204030204"/>
                <a:cs typeface="Calibri" panose="020F0502020204030204"/>
                <a:hlinkClick r:id="rId8"/>
              </a:rPr>
              <a:t>standardized </a:t>
            </a:r>
            <a:r>
              <a:rPr sz="1800" u="heavy" spc="-8" dirty="0">
                <a:solidFill>
                  <a:srgbClr val="0000FF"/>
                </a:solidFill>
                <a:highlight>
                  <a:srgbClr val="FFFF00"/>
                </a:highlight>
                <a:uFill>
                  <a:solidFill>
                    <a:srgbClr val="0000FF"/>
                  </a:solidFill>
                </a:uFill>
                <a:latin typeface="Calibri" panose="020F0502020204030204"/>
                <a:cs typeface="Calibri" panose="020F0502020204030204"/>
                <a:hlinkClick r:id="rId8"/>
              </a:rPr>
              <a:t>moment</a:t>
            </a:r>
            <a:r>
              <a:rPr sz="1800" spc="34" dirty="0">
                <a:solidFill>
                  <a:srgbClr val="0000FF"/>
                </a:solidFill>
                <a:highlight>
                  <a:srgbClr val="FFFF00"/>
                </a:highlight>
                <a:latin typeface="Calibri" panose="020F0502020204030204"/>
                <a:cs typeface="Calibri" panose="020F0502020204030204"/>
                <a:hlinkClick r:id="rId8"/>
              </a:rPr>
              <a:t> </a:t>
            </a:r>
            <a:r>
              <a:rPr sz="1800" spc="-4" dirty="0">
                <a:highlight>
                  <a:srgbClr val="FFFF00"/>
                </a:highlight>
                <a:latin typeface="Calibri" panose="020F0502020204030204"/>
                <a:cs typeface="Calibri" panose="020F0502020204030204"/>
              </a:rPr>
              <a:t>is</a:t>
            </a:r>
            <a:r>
              <a:rPr sz="1800" spc="4" dirty="0">
                <a:highlight>
                  <a:srgbClr val="FFFF00"/>
                </a:highlight>
                <a:latin typeface="Calibri" panose="020F0502020204030204"/>
                <a:cs typeface="Calibri" panose="020F0502020204030204"/>
              </a:rPr>
              <a:t> </a:t>
            </a:r>
            <a:r>
              <a:rPr sz="1800" spc="-4" dirty="0">
                <a:highlight>
                  <a:srgbClr val="FFFF00"/>
                </a:highlight>
                <a:latin typeface="Calibri" panose="020F0502020204030204"/>
                <a:cs typeface="Calibri" panose="020F0502020204030204"/>
              </a:rPr>
              <a:t>the</a:t>
            </a:r>
            <a:r>
              <a:rPr sz="1800" spc="11" dirty="0">
                <a:highlight>
                  <a:srgbClr val="FFFF00"/>
                </a:highlight>
                <a:latin typeface="Calibri" panose="020F0502020204030204"/>
                <a:cs typeface="Calibri" panose="020F0502020204030204"/>
              </a:rPr>
              <a:t> </a:t>
            </a:r>
            <a:r>
              <a:rPr sz="1800" u="heavy" spc="-11" dirty="0">
                <a:solidFill>
                  <a:srgbClr val="0000FF"/>
                </a:solidFill>
                <a:highlight>
                  <a:srgbClr val="FFFF00"/>
                </a:highlight>
                <a:uFill>
                  <a:solidFill>
                    <a:srgbClr val="0000FF"/>
                  </a:solidFill>
                </a:uFill>
                <a:latin typeface="Calibri" panose="020F0502020204030204"/>
                <a:cs typeface="Calibri" panose="020F0502020204030204"/>
                <a:hlinkClick r:id="rId9"/>
              </a:rPr>
              <a:t>skewness</a:t>
            </a:r>
            <a:r>
              <a:rPr sz="1800" spc="26" dirty="0">
                <a:solidFill>
                  <a:srgbClr val="0000FF"/>
                </a:solidFill>
                <a:highlight>
                  <a:srgbClr val="FFFF00"/>
                </a:highlight>
                <a:latin typeface="Calibri" panose="020F0502020204030204"/>
                <a:cs typeface="Calibri" panose="020F0502020204030204"/>
                <a:hlinkClick r:id="rId9"/>
              </a:rPr>
              <a:t> </a:t>
            </a:r>
            <a:r>
              <a:rPr sz="1800" spc="-4" dirty="0">
                <a:highlight>
                  <a:srgbClr val="FFFF00"/>
                </a:highlight>
                <a:latin typeface="Calibri" panose="020F0502020204030204"/>
                <a:cs typeface="Calibri" panose="020F0502020204030204"/>
              </a:rPr>
              <a:t>-</a:t>
            </a:r>
            <a:r>
              <a:rPr sz="1800" spc="8" dirty="0">
                <a:highlight>
                  <a:srgbClr val="FFFF00"/>
                </a:highlight>
                <a:latin typeface="Calibri" panose="020F0502020204030204"/>
                <a:cs typeface="Calibri" panose="020F0502020204030204"/>
              </a:rPr>
              <a:t> </a:t>
            </a:r>
            <a:r>
              <a:rPr sz="1800" spc="-4" dirty="0">
                <a:solidFill>
                  <a:srgbClr val="FF0000"/>
                </a:solidFill>
                <a:highlight>
                  <a:srgbClr val="FFFF00"/>
                </a:highlight>
                <a:latin typeface="Calibri" panose="020F0502020204030204"/>
                <a:cs typeface="Calibri" panose="020F0502020204030204"/>
              </a:rPr>
              <a:t>the</a:t>
            </a:r>
            <a:r>
              <a:rPr sz="1800" spc="11" dirty="0">
                <a:solidFill>
                  <a:srgbClr val="FF0000"/>
                </a:solidFill>
                <a:highlight>
                  <a:srgbClr val="FFFF00"/>
                </a:highlight>
                <a:latin typeface="Calibri" panose="020F0502020204030204"/>
                <a:cs typeface="Calibri" panose="020F0502020204030204"/>
              </a:rPr>
              <a:t> </a:t>
            </a:r>
            <a:r>
              <a:rPr sz="1800" spc="-4" dirty="0">
                <a:solidFill>
                  <a:srgbClr val="FF0000"/>
                </a:solidFill>
                <a:highlight>
                  <a:srgbClr val="FFFF00"/>
                </a:highlight>
                <a:latin typeface="Calibri" panose="020F0502020204030204"/>
                <a:cs typeface="Calibri" panose="020F0502020204030204"/>
              </a:rPr>
              <a:t>shape</a:t>
            </a:r>
            <a:r>
              <a:rPr sz="1800" dirty="0">
                <a:solidFill>
                  <a:srgbClr val="FF0000"/>
                </a:solidFill>
                <a:highlight>
                  <a:srgbClr val="FFFF00"/>
                </a:highlight>
                <a:latin typeface="Calibri" panose="020F0502020204030204"/>
                <a:cs typeface="Calibri" panose="020F0502020204030204"/>
              </a:rPr>
              <a:t> </a:t>
            </a:r>
            <a:r>
              <a:rPr sz="1800" spc="-4" dirty="0">
                <a:solidFill>
                  <a:srgbClr val="FF0000"/>
                </a:solidFill>
                <a:highlight>
                  <a:srgbClr val="FFFF00"/>
                </a:highlight>
                <a:latin typeface="Calibri" panose="020F0502020204030204"/>
                <a:cs typeface="Calibri" panose="020F0502020204030204"/>
              </a:rPr>
              <a:t>of</a:t>
            </a:r>
            <a:r>
              <a:rPr sz="1800" spc="8" dirty="0">
                <a:solidFill>
                  <a:srgbClr val="FF0000"/>
                </a:solidFill>
                <a:highlight>
                  <a:srgbClr val="FFFF00"/>
                </a:highlight>
                <a:latin typeface="Calibri" panose="020F0502020204030204"/>
                <a:cs typeface="Calibri" panose="020F0502020204030204"/>
              </a:rPr>
              <a:t> </a:t>
            </a:r>
            <a:r>
              <a:rPr sz="1800" spc="-4" dirty="0">
                <a:solidFill>
                  <a:srgbClr val="FF0000"/>
                </a:solidFill>
                <a:highlight>
                  <a:srgbClr val="FFFF00"/>
                </a:highlight>
                <a:latin typeface="Calibri" panose="020F0502020204030204"/>
                <a:cs typeface="Calibri" panose="020F0502020204030204"/>
              </a:rPr>
              <a:t>the</a:t>
            </a:r>
            <a:r>
              <a:rPr sz="1800" dirty="0">
                <a:solidFill>
                  <a:srgbClr val="FF0000"/>
                </a:solidFill>
                <a:highlight>
                  <a:srgbClr val="FFFF00"/>
                </a:highlight>
                <a:latin typeface="Calibri" panose="020F0502020204030204"/>
                <a:cs typeface="Calibri" panose="020F0502020204030204"/>
              </a:rPr>
              <a:t> </a:t>
            </a:r>
            <a:r>
              <a:rPr sz="1800" spc="-8" dirty="0">
                <a:solidFill>
                  <a:srgbClr val="FF0000"/>
                </a:solidFill>
                <a:highlight>
                  <a:srgbClr val="FFFF00"/>
                </a:highlight>
                <a:latin typeface="Calibri" panose="020F0502020204030204"/>
                <a:cs typeface="Calibri" panose="020F0502020204030204"/>
              </a:rPr>
              <a:t>distribution</a:t>
            </a:r>
            <a:endParaRPr sz="1800" dirty="0">
              <a:highlight>
                <a:srgbClr val="FFFF00"/>
              </a:highlight>
              <a:latin typeface="Calibri" panose="020F0502020204030204"/>
              <a:cs typeface="Calibri" panose="020F0502020204030204"/>
            </a:endParaRPr>
          </a:p>
          <a:p>
            <a:pPr marL="1104265" marR="3810" indent="-409575"/>
            <a:r>
              <a:rPr sz="1800" spc="-8" dirty="0">
                <a:highlight>
                  <a:srgbClr val="FFFF00"/>
                </a:highlight>
                <a:latin typeface="Calibri" panose="020F0502020204030204"/>
                <a:cs typeface="Calibri" panose="020F0502020204030204"/>
              </a:rPr>
              <a:t>The</a:t>
            </a:r>
            <a:r>
              <a:rPr sz="1800" spc="11" dirty="0">
                <a:highlight>
                  <a:srgbClr val="FFFF00"/>
                </a:highlight>
                <a:latin typeface="Calibri" panose="020F0502020204030204"/>
                <a:cs typeface="Calibri" panose="020F0502020204030204"/>
              </a:rPr>
              <a:t> </a:t>
            </a:r>
            <a:r>
              <a:rPr sz="1800" spc="-11" dirty="0">
                <a:highlight>
                  <a:srgbClr val="FFFF00"/>
                </a:highlight>
                <a:latin typeface="Calibri" panose="020F0502020204030204"/>
                <a:cs typeface="Calibri" panose="020F0502020204030204"/>
              </a:rPr>
              <a:t>fourth</a:t>
            </a:r>
            <a:r>
              <a:rPr sz="1800" spc="-4" dirty="0">
                <a:highlight>
                  <a:srgbClr val="FFFF00"/>
                </a:highlight>
                <a:latin typeface="Calibri" panose="020F0502020204030204"/>
                <a:cs typeface="Calibri" panose="020F0502020204030204"/>
              </a:rPr>
              <a:t> </a:t>
            </a:r>
            <a:r>
              <a:rPr sz="1800" spc="-11" dirty="0">
                <a:highlight>
                  <a:srgbClr val="FFFF00"/>
                </a:highlight>
                <a:latin typeface="Calibri" panose="020F0502020204030204"/>
                <a:cs typeface="Calibri" panose="020F0502020204030204"/>
              </a:rPr>
              <a:t>standardized</a:t>
            </a:r>
            <a:r>
              <a:rPr sz="1800" dirty="0">
                <a:highlight>
                  <a:srgbClr val="FFFF00"/>
                </a:highlight>
                <a:latin typeface="Calibri" panose="020F0502020204030204"/>
                <a:cs typeface="Calibri" panose="020F0502020204030204"/>
              </a:rPr>
              <a:t> </a:t>
            </a:r>
            <a:r>
              <a:rPr sz="1800" spc="-8" dirty="0">
                <a:highlight>
                  <a:srgbClr val="FFFF00"/>
                </a:highlight>
                <a:latin typeface="Calibri" panose="020F0502020204030204"/>
                <a:cs typeface="Calibri" panose="020F0502020204030204"/>
              </a:rPr>
              <a:t>moment</a:t>
            </a:r>
            <a:r>
              <a:rPr sz="1800" spc="26" dirty="0">
                <a:highlight>
                  <a:srgbClr val="FFFF00"/>
                </a:highlight>
                <a:latin typeface="Calibri" panose="020F0502020204030204"/>
                <a:cs typeface="Calibri" panose="020F0502020204030204"/>
              </a:rPr>
              <a:t> </a:t>
            </a:r>
            <a:r>
              <a:rPr sz="1800" spc="-4" dirty="0">
                <a:highlight>
                  <a:srgbClr val="FFFF00"/>
                </a:highlight>
                <a:latin typeface="Calibri" panose="020F0502020204030204"/>
                <a:cs typeface="Calibri" panose="020F0502020204030204"/>
              </a:rPr>
              <a:t>is</a:t>
            </a:r>
            <a:r>
              <a:rPr sz="1800" spc="4" dirty="0">
                <a:highlight>
                  <a:srgbClr val="FFFF00"/>
                </a:highlight>
                <a:latin typeface="Calibri" panose="020F0502020204030204"/>
                <a:cs typeface="Calibri" panose="020F0502020204030204"/>
              </a:rPr>
              <a:t> </a:t>
            </a:r>
            <a:r>
              <a:rPr sz="1800" spc="-4" dirty="0">
                <a:highlight>
                  <a:srgbClr val="FFFF00"/>
                </a:highlight>
                <a:latin typeface="Calibri" panose="020F0502020204030204"/>
                <a:cs typeface="Calibri" panose="020F0502020204030204"/>
              </a:rPr>
              <a:t>the</a:t>
            </a:r>
            <a:r>
              <a:rPr sz="1800" spc="23" dirty="0">
                <a:highlight>
                  <a:srgbClr val="FFFF00"/>
                </a:highlight>
                <a:latin typeface="Calibri" panose="020F0502020204030204"/>
                <a:cs typeface="Calibri" panose="020F0502020204030204"/>
              </a:rPr>
              <a:t> </a:t>
            </a:r>
            <a:r>
              <a:rPr sz="1800" u="heavy" spc="-11" dirty="0">
                <a:solidFill>
                  <a:srgbClr val="0000FF"/>
                </a:solidFill>
                <a:highlight>
                  <a:srgbClr val="FFFF00"/>
                </a:highlight>
                <a:uFill>
                  <a:solidFill>
                    <a:srgbClr val="0000FF"/>
                  </a:solidFill>
                </a:uFill>
                <a:latin typeface="Calibri" panose="020F0502020204030204"/>
                <a:cs typeface="Calibri" panose="020F0502020204030204"/>
                <a:hlinkClick r:id="rId10"/>
              </a:rPr>
              <a:t>kurtosis</a:t>
            </a:r>
            <a:r>
              <a:rPr sz="1800" spc="11" dirty="0">
                <a:solidFill>
                  <a:srgbClr val="0000FF"/>
                </a:solidFill>
                <a:highlight>
                  <a:srgbClr val="FFFF00"/>
                </a:highlight>
                <a:latin typeface="Calibri" panose="020F0502020204030204"/>
                <a:cs typeface="Calibri" panose="020F0502020204030204"/>
                <a:hlinkClick r:id="rId10"/>
              </a:rPr>
              <a:t> </a:t>
            </a:r>
            <a:r>
              <a:rPr sz="1800" spc="-4" dirty="0">
                <a:highlight>
                  <a:srgbClr val="FFFF00"/>
                </a:highlight>
                <a:latin typeface="Calibri" panose="020F0502020204030204"/>
                <a:cs typeface="Calibri" panose="020F0502020204030204"/>
              </a:rPr>
              <a:t>-</a:t>
            </a:r>
            <a:r>
              <a:rPr sz="1800" spc="11" dirty="0">
                <a:highlight>
                  <a:srgbClr val="FFFF00"/>
                </a:highlight>
                <a:latin typeface="Calibri" panose="020F0502020204030204"/>
                <a:cs typeface="Calibri" panose="020F0502020204030204"/>
              </a:rPr>
              <a:t> </a:t>
            </a:r>
            <a:r>
              <a:rPr sz="1800" spc="-4" dirty="0">
                <a:highlight>
                  <a:srgbClr val="FFFF00"/>
                </a:highlight>
                <a:latin typeface="Calibri" panose="020F0502020204030204"/>
                <a:cs typeface="Calibri" panose="020F0502020204030204"/>
              </a:rPr>
              <a:t>measures</a:t>
            </a:r>
            <a:r>
              <a:rPr sz="1800" spc="11" dirty="0">
                <a:highlight>
                  <a:srgbClr val="FFFF00"/>
                </a:highlight>
                <a:latin typeface="Calibri" panose="020F0502020204030204"/>
                <a:cs typeface="Calibri" panose="020F0502020204030204"/>
              </a:rPr>
              <a:t> </a:t>
            </a:r>
            <a:r>
              <a:rPr sz="1800" spc="-4" dirty="0">
                <a:highlight>
                  <a:srgbClr val="FFFF00"/>
                </a:highlight>
                <a:latin typeface="Calibri" panose="020F0502020204030204"/>
                <a:cs typeface="Calibri" panose="020F0502020204030204"/>
              </a:rPr>
              <a:t>the</a:t>
            </a:r>
            <a:r>
              <a:rPr sz="1800" spc="11" dirty="0">
                <a:solidFill>
                  <a:srgbClr val="FF0000"/>
                </a:solidFill>
                <a:highlight>
                  <a:srgbClr val="FFFF00"/>
                </a:highlight>
                <a:latin typeface="Calibri" panose="020F0502020204030204"/>
                <a:cs typeface="Calibri" panose="020F0502020204030204"/>
              </a:rPr>
              <a:t> </a:t>
            </a:r>
            <a:r>
              <a:rPr sz="1800" spc="-11" dirty="0">
                <a:solidFill>
                  <a:srgbClr val="FF0000"/>
                </a:solidFill>
                <a:highlight>
                  <a:srgbClr val="FFFF00"/>
                </a:highlight>
                <a:latin typeface="Calibri" panose="020F0502020204030204"/>
                <a:cs typeface="Calibri" panose="020F0502020204030204"/>
              </a:rPr>
              <a:t>peakedness</a:t>
            </a:r>
            <a:r>
              <a:rPr sz="1800" spc="15" dirty="0">
                <a:solidFill>
                  <a:srgbClr val="FF0000"/>
                </a:solidFill>
                <a:highlight>
                  <a:srgbClr val="FFFF00"/>
                </a:highlight>
                <a:latin typeface="Calibri" panose="020F0502020204030204"/>
                <a:cs typeface="Calibri" panose="020F0502020204030204"/>
              </a:rPr>
              <a:t> </a:t>
            </a:r>
            <a:r>
              <a:rPr sz="1800" spc="-4" dirty="0">
                <a:solidFill>
                  <a:srgbClr val="FF0000"/>
                </a:solidFill>
                <a:highlight>
                  <a:srgbClr val="FFFF00"/>
                </a:highlight>
                <a:latin typeface="Calibri" panose="020F0502020204030204"/>
                <a:cs typeface="Calibri" panose="020F0502020204030204"/>
              </a:rPr>
              <a:t>or</a:t>
            </a:r>
            <a:r>
              <a:rPr sz="1800" spc="11" dirty="0">
                <a:solidFill>
                  <a:srgbClr val="FF0000"/>
                </a:solidFill>
                <a:highlight>
                  <a:srgbClr val="FFFF00"/>
                </a:highlight>
                <a:latin typeface="Calibri" panose="020F0502020204030204"/>
                <a:cs typeface="Calibri" panose="020F0502020204030204"/>
              </a:rPr>
              <a:t> </a:t>
            </a:r>
            <a:r>
              <a:rPr sz="1800" spc="-8" dirty="0">
                <a:solidFill>
                  <a:srgbClr val="FF0000"/>
                </a:solidFill>
                <a:highlight>
                  <a:srgbClr val="FFFF00"/>
                </a:highlight>
                <a:latin typeface="Calibri" panose="020F0502020204030204"/>
                <a:cs typeface="Calibri" panose="020F0502020204030204"/>
              </a:rPr>
              <a:t>flatness </a:t>
            </a:r>
            <a:r>
              <a:rPr sz="1800" spc="-363" dirty="0">
                <a:highlight>
                  <a:srgbClr val="FFFF00"/>
                </a:highlight>
                <a:latin typeface="Calibri" panose="020F0502020204030204"/>
                <a:cs typeface="Calibri" panose="020F0502020204030204"/>
              </a:rPr>
              <a:t> </a:t>
            </a:r>
            <a:r>
              <a:rPr sz="1800" spc="-4" dirty="0">
                <a:highlight>
                  <a:srgbClr val="FFFF00"/>
                </a:highlight>
                <a:latin typeface="Calibri" panose="020F0502020204030204"/>
                <a:cs typeface="Calibri" panose="020F0502020204030204"/>
              </a:rPr>
              <a:t>of</a:t>
            </a:r>
            <a:r>
              <a:rPr sz="1800" spc="4" dirty="0">
                <a:highlight>
                  <a:srgbClr val="FFFF00"/>
                </a:highlight>
                <a:latin typeface="Calibri" panose="020F0502020204030204"/>
                <a:cs typeface="Calibri" panose="020F0502020204030204"/>
              </a:rPr>
              <a:t> </a:t>
            </a:r>
            <a:r>
              <a:rPr sz="1800" spc="-4" dirty="0">
                <a:highlight>
                  <a:srgbClr val="FFFF00"/>
                </a:highlight>
                <a:latin typeface="Calibri" panose="020F0502020204030204"/>
                <a:cs typeface="Calibri" panose="020F0502020204030204"/>
              </a:rPr>
              <a:t>the</a:t>
            </a:r>
            <a:r>
              <a:rPr sz="1800" spc="8" dirty="0">
                <a:highlight>
                  <a:srgbClr val="FFFF00"/>
                </a:highlight>
                <a:latin typeface="Calibri" panose="020F0502020204030204"/>
                <a:cs typeface="Calibri" panose="020F0502020204030204"/>
              </a:rPr>
              <a:t> </a:t>
            </a:r>
            <a:r>
              <a:rPr sz="1800" spc="-4" dirty="0">
                <a:highlight>
                  <a:srgbClr val="FFFF00"/>
                </a:highlight>
                <a:latin typeface="Calibri" panose="020F0502020204030204"/>
                <a:cs typeface="Calibri" panose="020F0502020204030204"/>
              </a:rPr>
              <a:t>distribution.</a:t>
            </a:r>
            <a:endParaRPr sz="1800" spc="-4" dirty="0">
              <a:highlight>
                <a:srgbClr val="FFFF00"/>
              </a:highlight>
              <a:latin typeface="Calibri" panose="020F0502020204030204"/>
              <a:cs typeface="Calibri" panose="020F0502020204030204"/>
            </a:endParaRPr>
          </a:p>
        </p:txBody>
      </p:sp>
      <mc:AlternateContent xmlns:mc="http://schemas.openxmlformats.org/markup-compatibility/2006" xmlns:p14="http://schemas.microsoft.com/office/powerpoint/2010/main">
        <mc:Choice Requires="p14">
          <p:contentPart r:id="rId11" p14:bwMode="auto">
            <p14:nvContentPartPr>
              <p14:cNvPr id="6" name="Ink 5"/>
              <p14:cNvContentPartPr/>
              <p14:nvPr/>
            </p14:nvContentPartPr>
            <p14:xfrm>
              <a:off x="5130800" y="1658620"/>
              <a:ext cx="635" cy="635"/>
            </p14:xfrm>
          </p:contentPart>
        </mc:Choice>
        <mc:Fallback xmlns="">
          <p:pic>
            <p:nvPicPr>
              <p:cNvPr id="6" name="Ink 5"/>
            </p:nvPicPr>
            <p:blipFill>
              <a:blip r:embed="rId12"/>
            </p:blipFill>
            <p:spPr>
              <a:xfrm>
                <a:off x="5130800" y="1658620"/>
                <a:ext cx="635" cy="63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7" name="Ink 6"/>
              <p14:cNvContentPartPr/>
              <p14:nvPr/>
            </p14:nvContentPartPr>
            <p14:xfrm>
              <a:off x="7758430" y="2804795"/>
              <a:ext cx="635" cy="635"/>
            </p14:xfrm>
          </p:contentPart>
        </mc:Choice>
        <mc:Fallback xmlns="">
          <p:pic>
            <p:nvPicPr>
              <p:cNvPr id="7" name="Ink 6"/>
            </p:nvPicPr>
            <p:blipFill>
              <a:blip r:embed="rId12"/>
            </p:blipFill>
            <p:spPr>
              <a:xfrm>
                <a:off x="7758430" y="2804795"/>
                <a:ext cx="635" cy="635"/>
              </a:xfrm>
              <a:prstGeom prst="rect"/>
            </p:spPr>
          </p:pic>
        </mc:Fallback>
      </mc:AlternateContent>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Moments for population</a:t>
            </a:r>
            <a:endParaRPr lang="en-IN" dirty="0"/>
          </a:p>
        </p:txBody>
      </p:sp>
      <p:sp>
        <p:nvSpPr>
          <p:cNvPr id="3" name="Content Placeholder 2"/>
          <p:cNvSpPr>
            <a:spLocks noGrp="1"/>
          </p:cNvSpPr>
          <p:nvPr>
            <p:ph idx="1"/>
          </p:nvPr>
        </p:nvSpPr>
        <p:spPr/>
        <p:txBody>
          <a:bodyPr/>
          <a:lstStyle/>
          <a:p>
            <a:endParaRPr lang="en-IN" dirty="0"/>
          </a:p>
        </p:txBody>
      </p:sp>
      <p:pic>
        <p:nvPicPr>
          <p:cNvPr id="7" name="Picture 6"/>
          <p:cNvPicPr>
            <a:picLocks noChangeAspect="1"/>
          </p:cNvPicPr>
          <p:nvPr/>
        </p:nvPicPr>
        <p:blipFill>
          <a:blip r:embed="rId1"/>
          <a:stretch>
            <a:fillRect/>
          </a:stretch>
        </p:blipFill>
        <p:spPr>
          <a:xfrm>
            <a:off x="1729408" y="1920479"/>
            <a:ext cx="5595731" cy="4236835"/>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88640"/>
            <a:ext cx="7772400" cy="1143000"/>
          </a:xfrm>
        </p:spPr>
        <p:txBody>
          <a:bodyPr/>
          <a:lstStyle/>
          <a:p>
            <a:r>
              <a:rPr lang="en-US" dirty="0"/>
              <a:t>Moment 3: To know the Skewness</a:t>
            </a:r>
            <a:endParaRPr lang="en-IN" dirty="0"/>
          </a:p>
        </p:txBody>
      </p:sp>
      <p:pic>
        <p:nvPicPr>
          <p:cNvPr id="31746" name="Picture 2" descr="Measuring Skewness of Data in Oracle (21c) « Oralytics"/>
          <p:cNvPicPr>
            <a:picLocks noGrp="1" noChangeAspect="1" noChangeArrowheads="1"/>
          </p:cNvPicPr>
          <p:nvPr>
            <p:ph type="tbl" idx="1"/>
          </p:nvPr>
        </p:nvPicPr>
        <p:blipFill>
          <a:blip r:embed="rId1">
            <a:extLst>
              <a:ext uri="{28A0092B-C50C-407E-A947-70E740481C1C}">
                <a14:useLocalDpi xmlns:a14="http://schemas.microsoft.com/office/drawing/2010/main" val="0"/>
              </a:ext>
            </a:extLst>
          </a:blip>
          <a:stretch>
            <a:fillRect/>
          </a:stretch>
        </p:blipFill>
        <p:spPr bwMode="auto">
          <a:xfrm>
            <a:off x="819357" y="2307121"/>
            <a:ext cx="5000625" cy="2800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460434" y="2307121"/>
            <a:ext cx="2576061" cy="3416320"/>
          </a:xfrm>
          <a:prstGeom prst="rect">
            <a:avLst/>
          </a:prstGeom>
          <a:noFill/>
        </p:spPr>
        <p:txBody>
          <a:bodyPr wrap="square" rtlCol="0">
            <a:spAutoFit/>
          </a:bodyPr>
          <a:lstStyle/>
          <a:p>
            <a:r>
              <a:rPr lang="en-US" sz="2400" dirty="0"/>
              <a:t>In positive Skewness,</a:t>
            </a:r>
            <a:endParaRPr lang="en-US" sz="2400" dirty="0"/>
          </a:p>
          <a:p>
            <a:r>
              <a:rPr lang="en-US" sz="2400" dirty="0"/>
              <a:t>Mean is &gt; median</a:t>
            </a:r>
            <a:endParaRPr lang="en-US" sz="2400" dirty="0"/>
          </a:p>
          <a:p>
            <a:r>
              <a:rPr lang="en-US" sz="2400" dirty="0"/>
              <a:t>and </a:t>
            </a:r>
            <a:endParaRPr lang="en-US" sz="2400" dirty="0"/>
          </a:p>
          <a:p>
            <a:r>
              <a:rPr lang="en-US" sz="2400" dirty="0"/>
              <a:t>Median&gt;mode</a:t>
            </a:r>
            <a:endParaRPr lang="en-US" sz="2400" dirty="0"/>
          </a:p>
          <a:p>
            <a:endParaRPr lang="en-US" sz="2400" dirty="0"/>
          </a:p>
          <a:p>
            <a:r>
              <a:rPr lang="en-US" sz="2400" dirty="0"/>
              <a:t>And it is reverse in case of –</a:t>
            </a:r>
            <a:r>
              <a:rPr lang="en-US" sz="2400" dirty="0" err="1"/>
              <a:t>ve</a:t>
            </a:r>
            <a:r>
              <a:rPr lang="en-US" sz="2400" dirty="0"/>
              <a:t> skewness</a:t>
            </a:r>
            <a:endParaRPr lang="en-IN" sz="2400" dirty="0"/>
          </a:p>
        </p:txBody>
      </p:sp>
      <mc:AlternateContent xmlns:mc="http://schemas.openxmlformats.org/markup-compatibility/2006" xmlns:p14="http://schemas.microsoft.com/office/powerpoint/2010/main">
        <mc:Choice Requires="p14">
          <p:contentPart r:id="rId2" p14:bwMode="auto">
            <p14:nvContentPartPr>
              <p14:cNvPr id="5" name="Ink 4"/>
              <p14:cNvContentPartPr/>
              <p14:nvPr/>
            </p14:nvContentPartPr>
            <p14:xfrm>
              <a:off x="1158840" y="2229120"/>
              <a:ext cx="4796820" cy="2856330"/>
            </p14:xfrm>
          </p:contentPart>
        </mc:Choice>
        <mc:Fallback xmlns="">
          <p:pic>
            <p:nvPicPr>
              <p:cNvPr id="5" name="Ink 4"/>
            </p:nvPicPr>
            <p:blipFill>
              <a:blip r:embed="rId3"/>
            </p:blipFill>
            <p:spPr>
              <a:xfrm>
                <a:off x="1158840" y="2229120"/>
                <a:ext cx="4796820" cy="2856330"/>
              </a:xfrm>
              <a:prstGeom prst="rect"/>
            </p:spPr>
          </p:pic>
        </mc:Fallback>
      </mc:AlternateContent>
    </p:spTree>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 4 : To know the Kurtosis</a:t>
            </a:r>
            <a:endParaRPr lang="en-IN" dirty="0"/>
          </a:p>
        </p:txBody>
      </p:sp>
      <p:pic>
        <p:nvPicPr>
          <p:cNvPr id="32770" name="Picture 2" descr="Skewness and Kurtosis |Shape of data: Skewness and Kurtosis"/>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202123" y="1920478"/>
            <a:ext cx="6878390" cy="37437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3794" name="Picture 2" descr="Skewness and Kurtosis, in Data Science"/>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526774" y="1080048"/>
            <a:ext cx="7762460" cy="50293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endParaRPr lang="en-IN" dirty="0"/>
          </a:p>
        </p:txBody>
      </p:sp>
      <p:pic>
        <p:nvPicPr>
          <p:cNvPr id="31746" name="Picture 2" descr="2021 CFA Level I Exam: CFA Study Preparation"/>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99374" y="2189093"/>
            <a:ext cx="8229600" cy="36056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Distribution</a:t>
            </a:r>
            <a:endParaRPr lang="en-IN" dirty="0"/>
          </a:p>
        </p:txBody>
      </p:sp>
      <p:sp>
        <p:nvSpPr>
          <p:cNvPr id="3" name="Content Placeholder 2"/>
          <p:cNvSpPr>
            <a:spLocks noGrp="1"/>
          </p:cNvSpPr>
          <p:nvPr>
            <p:ph idx="1"/>
          </p:nvPr>
        </p:nvSpPr>
        <p:spPr/>
        <p:txBody>
          <a:bodyPr/>
          <a:lstStyle/>
          <a:p>
            <a:r>
              <a:rPr lang="en-US" dirty="0"/>
              <a:t>Consider an example of x values:</a:t>
            </a:r>
            <a:endParaRPr lang="en-US" dirty="0"/>
          </a:p>
          <a:p>
            <a:r>
              <a:rPr lang="en-US" dirty="0"/>
              <a:t>4,5,5,6,</a:t>
            </a:r>
            <a:r>
              <a:rPr lang="en-US" dirty="0">
                <a:solidFill>
                  <a:srgbClr val="FF0000"/>
                </a:solidFill>
              </a:rPr>
              <a:t>6</a:t>
            </a:r>
            <a:r>
              <a:rPr lang="en-US" dirty="0"/>
              <a:t>,6,7,7,8</a:t>
            </a:r>
            <a:endParaRPr lang="en-US" dirty="0"/>
          </a:p>
          <a:p>
            <a:r>
              <a:rPr lang="en-US" dirty="0"/>
              <a:t>Mode, Median and mean all will be equal</a:t>
            </a:r>
            <a:endParaRPr lang="en-US" dirty="0"/>
          </a:p>
          <a:p>
            <a:endParaRPr lang="en-US" dirty="0"/>
          </a:p>
          <a:p>
            <a:r>
              <a:rPr lang="en-US" dirty="0"/>
              <a:t>= Mode is 6</a:t>
            </a:r>
            <a:endParaRPr lang="en-US" dirty="0"/>
          </a:p>
          <a:p>
            <a:r>
              <a:rPr lang="en-US" dirty="0"/>
              <a:t>= Median is 6</a:t>
            </a:r>
            <a:endParaRPr lang="en-US" dirty="0"/>
          </a:p>
          <a:p>
            <a:r>
              <a:rPr lang="en-US" dirty="0"/>
              <a:t>= Mean is also 6</a:t>
            </a:r>
            <a:endParaRPr lang="en-IN" dirty="0"/>
          </a:p>
        </p:txBody>
      </p:sp>
      <p:pic>
        <p:nvPicPr>
          <p:cNvPr id="5" name="Picture 4"/>
          <p:cNvPicPr>
            <a:picLocks noChangeAspect="1"/>
          </p:cNvPicPr>
          <p:nvPr/>
        </p:nvPicPr>
        <p:blipFill>
          <a:blip r:embed="rId1"/>
          <a:stretch>
            <a:fillRect/>
          </a:stretch>
        </p:blipFill>
        <p:spPr>
          <a:xfrm>
            <a:off x="6597899" y="2279246"/>
            <a:ext cx="1871924" cy="2950781"/>
          </a:xfrm>
          <a:prstGeom prst="rect">
            <a:avLst/>
          </a:prstGeom>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Skew</a:t>
            </a:r>
            <a:endParaRPr lang="en-IN" dirty="0"/>
          </a:p>
        </p:txBody>
      </p:sp>
      <p:sp>
        <p:nvSpPr>
          <p:cNvPr id="3" name="Content Placeholder 2"/>
          <p:cNvSpPr>
            <a:spLocks noGrp="1"/>
          </p:cNvSpPr>
          <p:nvPr>
            <p:ph idx="1"/>
          </p:nvPr>
        </p:nvSpPr>
        <p:spPr/>
        <p:txBody>
          <a:bodyPr/>
          <a:lstStyle/>
          <a:p>
            <a:r>
              <a:rPr lang="en-US" dirty="0"/>
              <a:t>Consider an example of x values:</a:t>
            </a:r>
            <a:endParaRPr lang="en-US" dirty="0"/>
          </a:p>
          <a:p>
            <a:r>
              <a:rPr lang="en-US" dirty="0"/>
              <a:t>5,5,5,6,</a:t>
            </a:r>
            <a:r>
              <a:rPr lang="en-US" dirty="0">
                <a:solidFill>
                  <a:srgbClr val="FF0000"/>
                </a:solidFill>
              </a:rPr>
              <a:t>6</a:t>
            </a:r>
            <a:r>
              <a:rPr lang="en-US" dirty="0"/>
              <a:t>,7,8,9,10</a:t>
            </a:r>
            <a:endParaRPr lang="en-US" dirty="0"/>
          </a:p>
          <a:p>
            <a:r>
              <a:rPr lang="en-US" dirty="0"/>
              <a:t>(It is an example for Normal Distribution)</a:t>
            </a:r>
            <a:endParaRPr lang="en-US" dirty="0"/>
          </a:p>
          <a:p>
            <a:r>
              <a:rPr lang="en-US" dirty="0"/>
              <a:t>= Mode is 5</a:t>
            </a:r>
            <a:endParaRPr lang="en-US" dirty="0"/>
          </a:p>
          <a:p>
            <a:r>
              <a:rPr lang="en-US" dirty="0"/>
              <a:t>= Median is 6</a:t>
            </a:r>
            <a:endParaRPr lang="en-US" dirty="0"/>
          </a:p>
          <a:p>
            <a:r>
              <a:rPr lang="en-US" dirty="0"/>
              <a:t>= Mean is also 6.8</a:t>
            </a:r>
            <a:endParaRPr lang="en-IN" dirty="0"/>
          </a:p>
          <a:p>
            <a:endParaRPr lang="en-IN" dirty="0"/>
          </a:p>
        </p:txBody>
      </p:sp>
      <p:pic>
        <p:nvPicPr>
          <p:cNvPr id="5" name="Picture 4"/>
          <p:cNvPicPr>
            <a:picLocks noChangeAspect="1"/>
          </p:cNvPicPr>
          <p:nvPr/>
        </p:nvPicPr>
        <p:blipFill>
          <a:blip r:embed="rId1"/>
          <a:stretch>
            <a:fillRect/>
          </a:stretch>
        </p:blipFill>
        <p:spPr>
          <a:xfrm>
            <a:off x="6154670" y="2465174"/>
            <a:ext cx="1943372" cy="2822175"/>
          </a:xfrm>
          <a:prstGeom prst="rect">
            <a:avLst/>
          </a:prstGeom>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ve</a:t>
            </a:r>
            <a:r>
              <a:rPr lang="en-US" dirty="0"/>
              <a:t> skew</a:t>
            </a:r>
            <a:endParaRPr lang="en-IN" dirty="0"/>
          </a:p>
        </p:txBody>
      </p:sp>
      <p:pic>
        <p:nvPicPr>
          <p:cNvPr id="5" name="Content Placeholder 4"/>
          <p:cNvPicPr>
            <a:picLocks noGrp="1" noChangeAspect="1"/>
          </p:cNvPicPr>
          <p:nvPr>
            <p:ph idx="1"/>
          </p:nvPr>
        </p:nvPicPr>
        <p:blipFill>
          <a:blip r:embed="rId1"/>
          <a:stretch>
            <a:fillRect/>
          </a:stretch>
        </p:blipFill>
        <p:spPr>
          <a:xfrm>
            <a:off x="1830715" y="2057401"/>
            <a:ext cx="5482571" cy="3394472"/>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Outcomes</a:t>
            </a:r>
            <a:endParaRPr lang="en-IN" dirty="0"/>
          </a:p>
        </p:txBody>
      </p:sp>
      <p:sp>
        <p:nvSpPr>
          <p:cNvPr id="3" name="Slide Number Placeholder 2"/>
          <p:cNvSpPr>
            <a:spLocks noGrp="1"/>
          </p:cNvSpPr>
          <p:nvPr>
            <p:ph type="sldNum" sz="quarter" idx="12"/>
          </p:nvPr>
        </p:nvSpPr>
        <p:spPr/>
        <p:txBody>
          <a:bodyPr>
            <a:normAutofit fontScale="85000" lnSpcReduction="20000"/>
          </a:bodyPr>
          <a:lstStyle/>
          <a:p>
            <a:fld id="{6DF4C409-C017-451C-B236-E185BBA6E0E4}" type="slidenum">
              <a:rPr lang="tr-TR" smtClean="0"/>
            </a:fld>
            <a:endParaRPr lang="tr-TR" dirty="0"/>
          </a:p>
        </p:txBody>
      </p:sp>
      <p:sp>
        <p:nvSpPr>
          <p:cNvPr id="4" name="Content Placeholder 3"/>
          <p:cNvSpPr>
            <a:spLocks noGrp="1"/>
          </p:cNvSpPr>
          <p:nvPr>
            <p:ph sz="quarter" idx="1"/>
          </p:nvPr>
        </p:nvSpPr>
        <p:spPr/>
        <p:txBody>
          <a:bodyPr>
            <a:normAutofit fontScale="92500" lnSpcReduction="20000"/>
          </a:bodyPr>
          <a:lstStyle/>
          <a:p>
            <a:r>
              <a:rPr lang="en-US" dirty="0"/>
              <a:t>After completing this course, students should be able to:</a:t>
            </a:r>
            <a:endParaRPr lang="en-US" dirty="0"/>
          </a:p>
          <a:p>
            <a:endParaRPr lang="en-US" dirty="0"/>
          </a:p>
          <a:p>
            <a:r>
              <a:rPr lang="en-US" dirty="0"/>
              <a:t>CO1:  Understand the basic concepts of Machine Learning.</a:t>
            </a:r>
            <a:endParaRPr lang="en-US" dirty="0"/>
          </a:p>
          <a:p>
            <a:r>
              <a:rPr lang="en-US" dirty="0"/>
              <a:t>CO2: Formulate machine learning problems corresponding to different applications. </a:t>
            </a:r>
            <a:endParaRPr lang="en-US" dirty="0"/>
          </a:p>
          <a:p>
            <a:r>
              <a:rPr lang="en-US" dirty="0"/>
              <a:t>CO3: Understand the unsupervised learning techniques..  </a:t>
            </a:r>
            <a:endParaRPr lang="en-US" dirty="0"/>
          </a:p>
          <a:p>
            <a:r>
              <a:rPr lang="en-US" dirty="0"/>
              <a:t>CO4: Understanding the pre-processing activity done for Machine learning algorithm.</a:t>
            </a:r>
            <a:endParaRPr lang="en-US" dirty="0"/>
          </a:p>
          <a:p>
            <a:r>
              <a:rPr lang="en-US" dirty="0"/>
              <a:t>CO5: Understand neural networks implemented for various applications.</a:t>
            </a:r>
            <a:endParaRPr lang="en-US" dirty="0"/>
          </a:p>
          <a:p>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9"/>
          <p:cNvSpPr txBox="1">
            <a:spLocks noGrp="1"/>
          </p:cNvSpPr>
          <p:nvPr>
            <p:ph type="body" idx="1"/>
          </p:nvPr>
        </p:nvSpPr>
        <p:spPr>
          <a:xfrm>
            <a:off x="107757" y="1988840"/>
            <a:ext cx="8964488" cy="4248472"/>
          </a:xfrm>
          <a:prstGeom prst="rect">
            <a:avLst/>
          </a:prstGeom>
          <a:noFill/>
          <a:ln>
            <a:noFill/>
          </a:ln>
        </p:spPr>
        <p:txBody>
          <a:bodyPr spcFirstLastPara="1" vert="horz" wrap="square" lIns="58048" tIns="29016" rIns="58048" bIns="29016" anchor="t" anchorCtr="0">
            <a:normAutofit fontScale="92500"/>
          </a:bodyPr>
          <a:lstStyle/>
          <a:p>
            <a:pPr marL="217805" indent="-217805">
              <a:lnSpc>
                <a:spcPct val="90000"/>
              </a:lnSpc>
              <a:spcBef>
                <a:spcPts val="0"/>
              </a:spcBef>
              <a:buClr>
                <a:srgbClr val="F83F24"/>
              </a:buClr>
              <a:buSzPts val="3200"/>
              <a:buChar char="•"/>
            </a:pPr>
            <a:r>
              <a:rPr lang="en-US" dirty="0">
                <a:solidFill>
                  <a:srgbClr val="F83F24"/>
                </a:solidFill>
              </a:rPr>
              <a:t>Supervised learning: </a:t>
            </a:r>
            <a:r>
              <a:rPr lang="en-US" dirty="0"/>
              <a:t>classification is seen as supervised learning from examples.</a:t>
            </a:r>
            <a:r>
              <a:rPr lang="en-US" dirty="0">
                <a:solidFill>
                  <a:srgbClr val="F83F24"/>
                </a:solidFill>
              </a:rPr>
              <a:t> </a:t>
            </a:r>
            <a:endParaRPr dirty="0"/>
          </a:p>
          <a:p>
            <a:pPr marL="471805" lvl="1" indent="-181610">
              <a:lnSpc>
                <a:spcPct val="90000"/>
              </a:lnSpc>
              <a:spcBef>
                <a:spcPts val="355"/>
              </a:spcBef>
              <a:buClr>
                <a:srgbClr val="3333CC"/>
              </a:buClr>
              <a:buSzPts val="2800"/>
              <a:buChar char="–"/>
            </a:pPr>
            <a:r>
              <a:rPr lang="en-US" dirty="0">
                <a:solidFill>
                  <a:srgbClr val="3333CC"/>
                </a:solidFill>
              </a:rPr>
              <a:t>Supervision</a:t>
            </a:r>
            <a:r>
              <a:rPr lang="en-US" dirty="0"/>
              <a:t>: </a:t>
            </a:r>
            <a:r>
              <a:rPr lang="en-US" dirty="0">
                <a:highlight>
                  <a:srgbClr val="FFFF00"/>
                </a:highlight>
              </a:rPr>
              <a:t>The data</a:t>
            </a:r>
            <a:r>
              <a:rPr lang="en-US" dirty="0"/>
              <a:t> (observations, measurements, etc.</a:t>
            </a:r>
            <a:r>
              <a:rPr lang="en-US" dirty="0">
                <a:highlight>
                  <a:srgbClr val="FFFF00"/>
                </a:highlight>
              </a:rPr>
              <a:t>) are labeled with pre-defined classes. </a:t>
            </a:r>
            <a:r>
              <a:rPr lang="en-US" dirty="0"/>
              <a:t>It is like that a “teacher” gives the classes (</a:t>
            </a:r>
            <a:r>
              <a:rPr lang="en-US" dirty="0">
                <a:solidFill>
                  <a:schemeClr val="accent2"/>
                </a:solidFill>
              </a:rPr>
              <a:t>supervision</a:t>
            </a:r>
            <a:r>
              <a:rPr lang="en-US" dirty="0"/>
              <a:t>). </a:t>
            </a:r>
            <a:endParaRPr lang="en-US" dirty="0"/>
          </a:p>
          <a:p>
            <a:pPr marL="471805" lvl="1" indent="-181610">
              <a:lnSpc>
                <a:spcPct val="90000"/>
              </a:lnSpc>
              <a:spcBef>
                <a:spcPts val="355"/>
              </a:spcBef>
              <a:buClr>
                <a:srgbClr val="3333CC"/>
              </a:buClr>
              <a:buSzPts val="2800"/>
              <a:buFont typeface="Wingdings 2" panose="05020102010507070707"/>
              <a:buChar char="–"/>
            </a:pPr>
            <a:r>
              <a:rPr lang="en-US" sz="2800" b="0" i="0" dirty="0">
                <a:solidFill>
                  <a:srgbClr val="202124"/>
                </a:solidFill>
                <a:effectLst/>
              </a:rPr>
              <a:t>It is called supervised learning because </a:t>
            </a:r>
            <a:r>
              <a:rPr lang="en-US" sz="2800" b="1" i="0" dirty="0">
                <a:solidFill>
                  <a:srgbClr val="202124"/>
                </a:solidFill>
                <a:effectLst/>
                <a:highlight>
                  <a:srgbClr val="FFFF00"/>
                </a:highlight>
              </a:rPr>
              <a:t>the process of an algorithm learning from the training dataset can be thought of as a teacher supervising the learning process</a:t>
            </a:r>
            <a:r>
              <a:rPr lang="en-US" sz="2800" b="0" i="0" dirty="0">
                <a:solidFill>
                  <a:srgbClr val="202124"/>
                </a:solidFill>
                <a:effectLst/>
                <a:highlight>
                  <a:srgbClr val="FFFF00"/>
                </a:highlight>
              </a:rPr>
              <a:t>. </a:t>
            </a:r>
            <a:endParaRPr dirty="0">
              <a:highlight>
                <a:srgbClr val="FFFF00"/>
              </a:highlight>
            </a:endParaRPr>
          </a:p>
          <a:p>
            <a:pPr marL="471805" lvl="1" indent="-181610">
              <a:lnSpc>
                <a:spcPct val="90000"/>
              </a:lnSpc>
              <a:spcBef>
                <a:spcPts val="355"/>
              </a:spcBef>
              <a:buClr>
                <a:schemeClr val="dk1"/>
              </a:buClr>
              <a:buSzPts val="2800"/>
              <a:buChar char="–"/>
            </a:pPr>
            <a:r>
              <a:rPr lang="en-US" dirty="0"/>
              <a:t>Test data are classified into these classes too. </a:t>
            </a:r>
            <a:endParaRPr lang="en-US" dirty="0"/>
          </a:p>
          <a:p>
            <a:pPr marL="471805" lvl="1" indent="-181610">
              <a:lnSpc>
                <a:spcPct val="90000"/>
              </a:lnSpc>
              <a:spcBef>
                <a:spcPts val="355"/>
              </a:spcBef>
              <a:buClr>
                <a:schemeClr val="dk1"/>
              </a:buClr>
              <a:buSzPts val="2800"/>
              <a:buFont typeface="Wingdings 2" panose="05020102010507070707"/>
              <a:buChar char="–"/>
            </a:pPr>
            <a:r>
              <a:rPr lang="en-US" sz="2800" b="1" dirty="0"/>
              <a:t>Example: </a:t>
            </a:r>
            <a:r>
              <a:rPr lang="en-US" sz="2800" dirty="0"/>
              <a:t>Classify the mails as span or non span based on redecided parameters.</a:t>
            </a:r>
            <a:endParaRPr lang="en-US" sz="2800" dirty="0"/>
          </a:p>
          <a:p>
            <a:pPr marL="290195" lvl="1" indent="0">
              <a:lnSpc>
                <a:spcPct val="90000"/>
              </a:lnSpc>
              <a:spcBef>
                <a:spcPts val="355"/>
              </a:spcBef>
              <a:buClr>
                <a:schemeClr val="dk1"/>
              </a:buClr>
              <a:buSzPts val="2800"/>
              <a:buNone/>
            </a:pPr>
            <a:endParaRPr lang="en-US" dirty="0"/>
          </a:p>
          <a:p>
            <a:pPr marL="290195" lvl="1" indent="0">
              <a:lnSpc>
                <a:spcPct val="90000"/>
              </a:lnSpc>
              <a:spcBef>
                <a:spcPts val="355"/>
              </a:spcBef>
              <a:buClr>
                <a:schemeClr val="dk1"/>
              </a:buClr>
              <a:buSzPts val="2800"/>
              <a:buNone/>
            </a:pPr>
            <a:endParaRPr lang="en-US" dirty="0"/>
          </a:p>
          <a:p>
            <a:pPr marL="290195" lvl="1" indent="0">
              <a:lnSpc>
                <a:spcPct val="90000"/>
              </a:lnSpc>
              <a:spcBef>
                <a:spcPts val="355"/>
              </a:spcBef>
              <a:buClr>
                <a:schemeClr val="dk1"/>
              </a:buClr>
              <a:buSzPts val="2800"/>
              <a:buNone/>
            </a:pPr>
            <a:endParaRPr lang="en-US" dirty="0"/>
          </a:p>
          <a:p>
            <a:pPr marL="290195" lvl="1" indent="0">
              <a:lnSpc>
                <a:spcPct val="90000"/>
              </a:lnSpc>
              <a:spcBef>
                <a:spcPts val="355"/>
              </a:spcBef>
              <a:buClr>
                <a:schemeClr val="dk1"/>
              </a:buClr>
              <a:buSzPts val="2800"/>
              <a:buNone/>
            </a:pPr>
            <a:endParaRPr lang="en-US" dirty="0"/>
          </a:p>
          <a:p>
            <a:pPr marL="290195" lvl="1" indent="0">
              <a:lnSpc>
                <a:spcPct val="90000"/>
              </a:lnSpc>
              <a:spcBef>
                <a:spcPts val="355"/>
              </a:spcBef>
              <a:buClr>
                <a:schemeClr val="dk1"/>
              </a:buClr>
              <a:buSzPts val="2800"/>
              <a:buNone/>
            </a:pPr>
            <a:endParaRPr lang="en-US" dirty="0"/>
          </a:p>
          <a:p>
            <a:pPr marL="290195" lvl="1" indent="0">
              <a:lnSpc>
                <a:spcPct val="90000"/>
              </a:lnSpc>
              <a:spcBef>
                <a:spcPts val="355"/>
              </a:spcBef>
              <a:buClr>
                <a:schemeClr val="dk1"/>
              </a:buClr>
              <a:buSzPts val="2800"/>
              <a:buNone/>
            </a:pPr>
            <a:endParaRPr dirty="0"/>
          </a:p>
          <a:p>
            <a:pPr marL="0" indent="0">
              <a:spcBef>
                <a:spcPts val="355"/>
              </a:spcBef>
              <a:buClr>
                <a:schemeClr val="dk1"/>
              </a:buClr>
              <a:buSzPts val="2800"/>
              <a:buNone/>
            </a:pPr>
            <a:endParaRPr sz="1780" dirty="0"/>
          </a:p>
        </p:txBody>
      </p:sp>
      <p:pic>
        <p:nvPicPr>
          <p:cNvPr id="2" name="Picture 1"/>
          <p:cNvPicPr>
            <a:picLocks noChangeAspect="1"/>
          </p:cNvPicPr>
          <p:nvPr/>
        </p:nvPicPr>
        <p:blipFill>
          <a:blip r:embed="rId1"/>
          <a:stretch>
            <a:fillRect/>
          </a:stretch>
        </p:blipFill>
        <p:spPr>
          <a:xfrm>
            <a:off x="5508104" y="5805263"/>
            <a:ext cx="2016224" cy="1089365"/>
          </a:xfrm>
          <a:prstGeom prst="rect">
            <a:avLst/>
          </a:prstGeom>
        </p:spPr>
      </p:pic>
      <p:sp>
        <p:nvSpPr>
          <p:cNvPr id="4" name="TextBox 3"/>
          <p:cNvSpPr txBox="1"/>
          <p:nvPr/>
        </p:nvSpPr>
        <p:spPr>
          <a:xfrm>
            <a:off x="1331640" y="343693"/>
            <a:ext cx="4824536" cy="584775"/>
          </a:xfrm>
          <a:prstGeom prst="rect">
            <a:avLst/>
          </a:prstGeom>
          <a:noFill/>
        </p:spPr>
        <p:txBody>
          <a:bodyPr wrap="square">
            <a:spAutoFit/>
          </a:bodyPr>
          <a:lstStyle/>
          <a:p>
            <a:r>
              <a:rPr lang="en-IN" b="1" dirty="0"/>
              <a:t>1. Supervised Learning </a:t>
            </a:r>
            <a:endParaRPr lang="en-IN" b="1"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ve</a:t>
            </a:r>
            <a:r>
              <a:rPr lang="en-US" dirty="0"/>
              <a:t> skew</a:t>
            </a:r>
            <a:endParaRPr lang="en-IN" dirty="0"/>
          </a:p>
        </p:txBody>
      </p:sp>
      <p:pic>
        <p:nvPicPr>
          <p:cNvPr id="5" name="Content Placeholder 4"/>
          <p:cNvPicPr>
            <a:picLocks noGrp="1" noChangeAspect="1"/>
          </p:cNvPicPr>
          <p:nvPr>
            <p:ph idx="1"/>
          </p:nvPr>
        </p:nvPicPr>
        <p:blipFill>
          <a:blip r:embed="rId1"/>
          <a:stretch>
            <a:fillRect/>
          </a:stretch>
        </p:blipFill>
        <p:spPr>
          <a:xfrm>
            <a:off x="1506722" y="2057401"/>
            <a:ext cx="6130557" cy="3394472"/>
          </a:xfrm>
        </p:spPr>
      </p:pic>
      <p:sp>
        <p:nvSpPr>
          <p:cNvPr id="4" name="TextBox 3"/>
          <p:cNvSpPr txBox="1"/>
          <p:nvPr/>
        </p:nvSpPr>
        <p:spPr>
          <a:xfrm>
            <a:off x="2286000" y="3139019"/>
            <a:ext cx="4572000" cy="584775"/>
          </a:xfrm>
          <a:prstGeom prst="rect">
            <a:avLst/>
          </a:prstGeom>
          <a:noFill/>
        </p:spPr>
        <p:txBody>
          <a:bodyPr wrap="square">
            <a:spAutoFit/>
          </a:bodyPr>
          <a:lstStyle/>
          <a:p>
            <a:r>
              <a:rPr lang="en-IN" b="0" dirty="0">
                <a:effectLst/>
              </a:rPr>
              <a:t> </a:t>
            </a:r>
            <a:endParaRPr lang="en-IN"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9275" y="1003897"/>
            <a:ext cx="7838123" cy="2115675"/>
          </a:xfrm>
          <a:prstGeom prst="rect">
            <a:avLst/>
          </a:prstGeom>
        </p:spPr>
        <p:txBody>
          <a:bodyPr vert="horz" wrap="square" lIns="0" tIns="10001" rIns="0" bIns="0" rtlCol="0">
            <a:spAutoFit/>
          </a:bodyPr>
          <a:lstStyle/>
          <a:p>
            <a:pPr marL="28575" marR="22860">
              <a:spcBef>
                <a:spcPts val="80"/>
              </a:spcBef>
            </a:pPr>
            <a:r>
              <a:rPr sz="2400" spc="-4" dirty="0">
                <a:latin typeface="Calibri" panose="020F0502020204030204"/>
                <a:cs typeface="Calibri" panose="020F0502020204030204"/>
              </a:rPr>
              <a:t>The “moments” </a:t>
            </a:r>
            <a:r>
              <a:rPr sz="2400" dirty="0">
                <a:latin typeface="Calibri" panose="020F0502020204030204"/>
                <a:cs typeface="Calibri" panose="020F0502020204030204"/>
              </a:rPr>
              <a:t>of a </a:t>
            </a:r>
            <a:r>
              <a:rPr sz="2400" spc="-8" dirty="0">
                <a:latin typeface="Calibri" panose="020F0502020204030204"/>
                <a:cs typeface="Calibri" panose="020F0502020204030204"/>
              </a:rPr>
              <a:t>random</a:t>
            </a:r>
            <a:r>
              <a:rPr sz="2400" dirty="0">
                <a:latin typeface="Calibri" panose="020F0502020204030204"/>
                <a:cs typeface="Calibri" panose="020F0502020204030204"/>
              </a:rPr>
              <a:t> </a:t>
            </a:r>
            <a:r>
              <a:rPr sz="2400" spc="-4" dirty="0">
                <a:latin typeface="Calibri" panose="020F0502020204030204"/>
                <a:cs typeface="Calibri" panose="020F0502020204030204"/>
              </a:rPr>
              <a:t>variable</a:t>
            </a:r>
            <a:r>
              <a:rPr sz="2400" spc="4" dirty="0">
                <a:latin typeface="Calibri" panose="020F0502020204030204"/>
                <a:cs typeface="Calibri" panose="020F0502020204030204"/>
              </a:rPr>
              <a:t> </a:t>
            </a:r>
            <a:r>
              <a:rPr sz="2400" spc="-4" dirty="0">
                <a:latin typeface="Calibri" panose="020F0502020204030204"/>
                <a:cs typeface="Calibri" panose="020F0502020204030204"/>
              </a:rPr>
              <a:t>(or </a:t>
            </a:r>
            <a:r>
              <a:rPr sz="2400" dirty="0">
                <a:latin typeface="Calibri" panose="020F0502020204030204"/>
                <a:cs typeface="Calibri" panose="020F0502020204030204"/>
              </a:rPr>
              <a:t>of</a:t>
            </a:r>
            <a:r>
              <a:rPr sz="2400" spc="-11" dirty="0">
                <a:latin typeface="Calibri" panose="020F0502020204030204"/>
                <a:cs typeface="Calibri" panose="020F0502020204030204"/>
              </a:rPr>
              <a:t> </a:t>
            </a:r>
            <a:r>
              <a:rPr sz="2400" spc="-4" dirty="0">
                <a:latin typeface="Calibri" panose="020F0502020204030204"/>
                <a:cs typeface="Calibri" panose="020F0502020204030204"/>
              </a:rPr>
              <a:t>its</a:t>
            </a:r>
            <a:r>
              <a:rPr sz="2400" spc="11" dirty="0">
                <a:latin typeface="Calibri" panose="020F0502020204030204"/>
                <a:cs typeface="Calibri" panose="020F0502020204030204"/>
              </a:rPr>
              <a:t> </a:t>
            </a:r>
            <a:r>
              <a:rPr sz="2400" spc="-8" dirty="0">
                <a:latin typeface="Calibri" panose="020F0502020204030204"/>
                <a:cs typeface="Calibri" panose="020F0502020204030204"/>
              </a:rPr>
              <a:t>distribution)</a:t>
            </a:r>
            <a:r>
              <a:rPr sz="2400" spc="34" dirty="0">
                <a:latin typeface="Calibri" panose="020F0502020204030204"/>
                <a:cs typeface="Calibri" panose="020F0502020204030204"/>
              </a:rPr>
              <a:t> </a:t>
            </a:r>
            <a:r>
              <a:rPr sz="2400" spc="-11" dirty="0">
                <a:latin typeface="Calibri" panose="020F0502020204030204"/>
                <a:cs typeface="Calibri" panose="020F0502020204030204"/>
              </a:rPr>
              <a:t>are </a:t>
            </a:r>
            <a:r>
              <a:rPr sz="2400" spc="-529" dirty="0">
                <a:latin typeface="Calibri" panose="020F0502020204030204"/>
                <a:cs typeface="Calibri" panose="020F0502020204030204"/>
              </a:rPr>
              <a:t> </a:t>
            </a:r>
            <a:r>
              <a:rPr sz="2400" spc="-11" dirty="0">
                <a:latin typeface="Calibri" panose="020F0502020204030204"/>
                <a:cs typeface="Calibri" panose="020F0502020204030204"/>
              </a:rPr>
              <a:t>expected</a:t>
            </a:r>
            <a:r>
              <a:rPr sz="2400" spc="-15" dirty="0">
                <a:latin typeface="Calibri" panose="020F0502020204030204"/>
                <a:cs typeface="Calibri" panose="020F0502020204030204"/>
              </a:rPr>
              <a:t> </a:t>
            </a:r>
            <a:r>
              <a:rPr sz="2400" spc="-8" dirty="0">
                <a:latin typeface="Calibri" panose="020F0502020204030204"/>
                <a:cs typeface="Calibri" panose="020F0502020204030204"/>
              </a:rPr>
              <a:t>values </a:t>
            </a:r>
            <a:r>
              <a:rPr sz="2400" dirty="0">
                <a:latin typeface="Calibri" panose="020F0502020204030204"/>
                <a:cs typeface="Calibri" panose="020F0502020204030204"/>
              </a:rPr>
              <a:t>of </a:t>
            </a:r>
            <a:r>
              <a:rPr sz="2400" spc="-15" dirty="0">
                <a:latin typeface="Calibri" panose="020F0502020204030204"/>
                <a:cs typeface="Calibri" panose="020F0502020204030204"/>
              </a:rPr>
              <a:t>powers</a:t>
            </a:r>
            <a:r>
              <a:rPr sz="2400" spc="-19" dirty="0">
                <a:latin typeface="Calibri" panose="020F0502020204030204"/>
                <a:cs typeface="Calibri" panose="020F0502020204030204"/>
              </a:rPr>
              <a:t> </a:t>
            </a:r>
            <a:r>
              <a:rPr sz="2400" spc="-4" dirty="0">
                <a:latin typeface="Calibri" panose="020F0502020204030204"/>
                <a:cs typeface="Calibri" panose="020F0502020204030204"/>
              </a:rPr>
              <a:t>or</a:t>
            </a:r>
            <a:r>
              <a:rPr sz="2400" dirty="0">
                <a:latin typeface="Calibri" panose="020F0502020204030204"/>
                <a:cs typeface="Calibri" panose="020F0502020204030204"/>
              </a:rPr>
              <a:t> </a:t>
            </a:r>
            <a:r>
              <a:rPr sz="2400" spc="-11" dirty="0">
                <a:latin typeface="Calibri" panose="020F0502020204030204"/>
                <a:cs typeface="Calibri" panose="020F0502020204030204"/>
              </a:rPr>
              <a:t>related</a:t>
            </a:r>
            <a:r>
              <a:rPr sz="2400" dirty="0">
                <a:latin typeface="Calibri" panose="020F0502020204030204"/>
                <a:cs typeface="Calibri" panose="020F0502020204030204"/>
              </a:rPr>
              <a:t> </a:t>
            </a:r>
            <a:r>
              <a:rPr sz="2400" spc="-4" dirty="0">
                <a:latin typeface="Calibri" panose="020F0502020204030204"/>
                <a:cs typeface="Calibri" panose="020F0502020204030204"/>
              </a:rPr>
              <a:t>functions</a:t>
            </a:r>
            <a:r>
              <a:rPr sz="2400" spc="11" dirty="0">
                <a:latin typeface="Calibri" panose="020F0502020204030204"/>
                <a:cs typeface="Calibri" panose="020F0502020204030204"/>
              </a:rPr>
              <a:t> </a:t>
            </a:r>
            <a:r>
              <a:rPr sz="2400" spc="-4" dirty="0">
                <a:latin typeface="Calibri" panose="020F0502020204030204"/>
                <a:cs typeface="Calibri" panose="020F0502020204030204"/>
              </a:rPr>
              <a:t>of </a:t>
            </a:r>
            <a:r>
              <a:rPr sz="2400" dirty="0">
                <a:latin typeface="Calibri" panose="020F0502020204030204"/>
                <a:cs typeface="Calibri" panose="020F0502020204030204"/>
              </a:rPr>
              <a:t>the</a:t>
            </a:r>
            <a:r>
              <a:rPr sz="2400" spc="4" dirty="0">
                <a:latin typeface="Calibri" panose="020F0502020204030204"/>
                <a:cs typeface="Calibri" panose="020F0502020204030204"/>
              </a:rPr>
              <a:t> </a:t>
            </a:r>
            <a:r>
              <a:rPr sz="2400" spc="-8" dirty="0">
                <a:latin typeface="Calibri" panose="020F0502020204030204"/>
                <a:cs typeface="Calibri" panose="020F0502020204030204"/>
              </a:rPr>
              <a:t>random </a:t>
            </a:r>
            <a:r>
              <a:rPr sz="2400" spc="-4" dirty="0">
                <a:latin typeface="Calibri" panose="020F0502020204030204"/>
                <a:cs typeface="Calibri" panose="020F0502020204030204"/>
              </a:rPr>
              <a:t> </a:t>
            </a:r>
            <a:r>
              <a:rPr sz="2400" spc="-8" dirty="0">
                <a:latin typeface="Calibri" panose="020F0502020204030204"/>
                <a:cs typeface="Calibri" panose="020F0502020204030204"/>
              </a:rPr>
              <a:t>variable.</a:t>
            </a:r>
            <a:endParaRPr sz="2400">
              <a:latin typeface="Calibri" panose="020F0502020204030204"/>
              <a:cs typeface="Calibri" panose="020F0502020204030204"/>
            </a:endParaRPr>
          </a:p>
          <a:p>
            <a:pPr marL="28575">
              <a:spcBef>
                <a:spcPts val="580"/>
              </a:spcBef>
            </a:pPr>
            <a:r>
              <a:rPr sz="2400" dirty="0">
                <a:latin typeface="Calibri" panose="020F0502020204030204"/>
                <a:cs typeface="Calibri" panose="020F0502020204030204"/>
              </a:rPr>
              <a:t>In</a:t>
            </a:r>
            <a:r>
              <a:rPr sz="2400" spc="8" dirty="0">
                <a:latin typeface="Calibri" panose="020F0502020204030204"/>
                <a:cs typeface="Calibri" panose="020F0502020204030204"/>
              </a:rPr>
              <a:t> </a:t>
            </a:r>
            <a:r>
              <a:rPr sz="2400" spc="-23" dirty="0">
                <a:latin typeface="Calibri" panose="020F0502020204030204"/>
                <a:cs typeface="Calibri" panose="020F0502020204030204"/>
              </a:rPr>
              <a:t>particular,</a:t>
            </a:r>
            <a:r>
              <a:rPr sz="2400" spc="15" dirty="0">
                <a:latin typeface="Calibri" panose="020F0502020204030204"/>
                <a:cs typeface="Calibri" panose="020F0502020204030204"/>
              </a:rPr>
              <a:t> </a:t>
            </a:r>
            <a:r>
              <a:rPr sz="2400" dirty="0">
                <a:latin typeface="Calibri" panose="020F0502020204030204"/>
                <a:cs typeface="Calibri" panose="020F0502020204030204"/>
              </a:rPr>
              <a:t>the</a:t>
            </a:r>
            <a:r>
              <a:rPr sz="2400" spc="-4" dirty="0">
                <a:latin typeface="Calibri" panose="020F0502020204030204"/>
                <a:cs typeface="Calibri" panose="020F0502020204030204"/>
              </a:rPr>
              <a:t> </a:t>
            </a:r>
            <a:r>
              <a:rPr sz="2400" spc="-19" dirty="0">
                <a:latin typeface="Calibri" panose="020F0502020204030204"/>
                <a:cs typeface="Calibri" panose="020F0502020204030204"/>
              </a:rPr>
              <a:t>first</a:t>
            </a:r>
            <a:r>
              <a:rPr sz="2400" spc="8" dirty="0">
                <a:latin typeface="Calibri" panose="020F0502020204030204"/>
                <a:cs typeface="Calibri" panose="020F0502020204030204"/>
              </a:rPr>
              <a:t> </a:t>
            </a:r>
            <a:r>
              <a:rPr sz="2400" spc="-4" dirty="0">
                <a:latin typeface="Calibri" panose="020F0502020204030204"/>
                <a:cs typeface="Calibri" panose="020F0502020204030204"/>
              </a:rPr>
              <a:t>moment</a:t>
            </a:r>
            <a:r>
              <a:rPr sz="2400" spc="4" dirty="0">
                <a:latin typeface="Calibri" panose="020F0502020204030204"/>
                <a:cs typeface="Calibri" panose="020F0502020204030204"/>
              </a:rPr>
              <a:t> </a:t>
            </a:r>
            <a:r>
              <a:rPr sz="2400" dirty="0">
                <a:latin typeface="Calibri" panose="020F0502020204030204"/>
                <a:cs typeface="Calibri" panose="020F0502020204030204"/>
              </a:rPr>
              <a:t>is</a:t>
            </a:r>
            <a:r>
              <a:rPr sz="2400" spc="-8" dirty="0">
                <a:latin typeface="Calibri" panose="020F0502020204030204"/>
                <a:cs typeface="Calibri" panose="020F0502020204030204"/>
              </a:rPr>
              <a:t> </a:t>
            </a:r>
            <a:r>
              <a:rPr sz="2400" dirty="0">
                <a:latin typeface="Calibri" panose="020F0502020204030204"/>
                <a:cs typeface="Calibri" panose="020F0502020204030204"/>
              </a:rPr>
              <a:t>the mean,</a:t>
            </a:r>
            <a:r>
              <a:rPr sz="2400" spc="4" dirty="0">
                <a:latin typeface="Calibri" panose="020F0502020204030204"/>
                <a:cs typeface="Calibri" panose="020F0502020204030204"/>
              </a:rPr>
              <a:t> </a:t>
            </a:r>
            <a:r>
              <a:rPr sz="2400" dirty="0">
                <a:highlight>
                  <a:srgbClr val="FFFF00"/>
                </a:highlight>
                <a:latin typeface="Calibri" panose="020F0502020204030204"/>
                <a:cs typeface="Calibri" panose="020F0502020204030204"/>
              </a:rPr>
              <a:t>µX</a:t>
            </a:r>
            <a:r>
              <a:rPr sz="2400" spc="-8" dirty="0">
                <a:highlight>
                  <a:srgbClr val="FFFF00"/>
                </a:highlight>
                <a:latin typeface="Calibri" panose="020F0502020204030204"/>
                <a:cs typeface="Calibri" panose="020F0502020204030204"/>
              </a:rPr>
              <a:t> </a:t>
            </a:r>
            <a:r>
              <a:rPr sz="2400" dirty="0">
                <a:highlight>
                  <a:srgbClr val="FFFF00"/>
                </a:highlight>
                <a:latin typeface="Calibri" panose="020F0502020204030204"/>
                <a:cs typeface="Calibri" panose="020F0502020204030204"/>
              </a:rPr>
              <a:t>=</a:t>
            </a:r>
            <a:r>
              <a:rPr sz="2400" spc="4" dirty="0">
                <a:highlight>
                  <a:srgbClr val="FFFF00"/>
                </a:highlight>
                <a:latin typeface="Calibri" panose="020F0502020204030204"/>
                <a:cs typeface="Calibri" panose="020F0502020204030204"/>
              </a:rPr>
              <a:t> </a:t>
            </a:r>
            <a:r>
              <a:rPr sz="2400" spc="-4" dirty="0">
                <a:highlight>
                  <a:srgbClr val="FFFF00"/>
                </a:highlight>
                <a:latin typeface="Calibri" panose="020F0502020204030204"/>
                <a:cs typeface="Calibri" panose="020F0502020204030204"/>
              </a:rPr>
              <a:t>E(X).</a:t>
            </a:r>
            <a:endParaRPr sz="2400">
              <a:highlight>
                <a:srgbClr val="FFFF00"/>
              </a:highlight>
              <a:latin typeface="Calibri" panose="020F0502020204030204"/>
              <a:cs typeface="Calibri" panose="020F0502020204030204"/>
            </a:endParaRPr>
          </a:p>
          <a:p>
            <a:pPr marR="101600" algn="ctr">
              <a:lnSpc>
                <a:spcPts val="2070"/>
              </a:lnSpc>
              <a:spcBef>
                <a:spcPts val="1330"/>
              </a:spcBef>
              <a:tabLst>
                <a:tab pos="352425" algn="l"/>
                <a:tab pos="1302385" algn="l"/>
              </a:tabLst>
            </a:pPr>
            <a:r>
              <a:rPr sz="2325" spc="8" dirty="0">
                <a:highlight>
                  <a:srgbClr val="FFFF00"/>
                </a:highlight>
                <a:latin typeface="Symbol" panose="05050102010706020507"/>
                <a:cs typeface="Symbol" panose="05050102010706020507"/>
              </a:rPr>
              <a:t></a:t>
            </a:r>
            <a:r>
              <a:rPr sz="1915" i="1" spc="11" baseline="-25000" dirty="0">
                <a:highlight>
                  <a:srgbClr val="FFFF00"/>
                </a:highlight>
                <a:latin typeface="Times New Roman" panose="02020603050405020304"/>
                <a:cs typeface="Times New Roman" panose="02020603050405020304"/>
              </a:rPr>
              <a:t>k	</a:t>
            </a:r>
            <a:r>
              <a:rPr sz="2215" spc="11" dirty="0">
                <a:highlight>
                  <a:srgbClr val="FFFF00"/>
                </a:highlight>
                <a:latin typeface="Symbol" panose="05050102010706020507"/>
                <a:cs typeface="Symbol" panose="05050102010706020507"/>
              </a:rPr>
              <a:t></a:t>
            </a:r>
            <a:r>
              <a:rPr sz="2215" spc="34" dirty="0">
                <a:highlight>
                  <a:srgbClr val="FFFF00"/>
                </a:highlight>
                <a:latin typeface="Times New Roman" panose="02020603050405020304"/>
                <a:cs typeface="Times New Roman" panose="02020603050405020304"/>
              </a:rPr>
              <a:t> </a:t>
            </a:r>
            <a:r>
              <a:rPr sz="2215" i="1" spc="15" dirty="0">
                <a:highlight>
                  <a:srgbClr val="FFFF00"/>
                </a:highlight>
                <a:latin typeface="Times New Roman" panose="02020603050405020304"/>
                <a:cs typeface="Times New Roman" panose="02020603050405020304"/>
              </a:rPr>
              <a:t>E</a:t>
            </a:r>
            <a:r>
              <a:rPr sz="2215" i="1" spc="-214" dirty="0">
                <a:highlight>
                  <a:srgbClr val="FFFF00"/>
                </a:highlight>
                <a:latin typeface="Times New Roman" panose="02020603050405020304"/>
                <a:cs typeface="Times New Roman" panose="02020603050405020304"/>
              </a:rPr>
              <a:t> </a:t>
            </a:r>
            <a:r>
              <a:rPr sz="5345" spc="-680" baseline="-5000" dirty="0">
                <a:highlight>
                  <a:srgbClr val="FFFF00"/>
                </a:highlight>
                <a:latin typeface="Symbol" panose="05050102010706020507"/>
                <a:cs typeface="Symbol" panose="05050102010706020507"/>
              </a:rPr>
              <a:t></a:t>
            </a:r>
            <a:r>
              <a:rPr sz="5345" spc="-788" baseline="-5000" dirty="0">
                <a:highlight>
                  <a:srgbClr val="FFFF00"/>
                </a:highlight>
                <a:latin typeface="Times New Roman" panose="02020603050405020304"/>
                <a:cs typeface="Times New Roman" panose="02020603050405020304"/>
              </a:rPr>
              <a:t> </a:t>
            </a:r>
            <a:r>
              <a:rPr sz="2215" i="1" spc="15" dirty="0">
                <a:highlight>
                  <a:srgbClr val="FFFF00"/>
                </a:highlight>
                <a:latin typeface="Times New Roman" panose="02020603050405020304"/>
                <a:cs typeface="Times New Roman" panose="02020603050405020304"/>
              </a:rPr>
              <a:t>X	</a:t>
            </a:r>
            <a:r>
              <a:rPr sz="5345" spc="-680" baseline="-5000" dirty="0">
                <a:highlight>
                  <a:srgbClr val="FFFF00"/>
                </a:highlight>
                <a:latin typeface="Symbol" panose="05050102010706020507"/>
                <a:cs typeface="Symbol" panose="05050102010706020507"/>
              </a:rPr>
              <a:t></a:t>
            </a:r>
            <a:endParaRPr sz="5345" baseline="-5000">
              <a:highlight>
                <a:srgbClr val="FFFF00"/>
              </a:highlight>
              <a:latin typeface="Symbol" panose="05050102010706020507"/>
              <a:cs typeface="Symbol" panose="05050102010706020507"/>
            </a:endParaRPr>
          </a:p>
          <a:p>
            <a:pPr marL="906145" algn="ctr">
              <a:lnSpc>
                <a:spcPts val="755"/>
              </a:lnSpc>
            </a:pPr>
            <a:r>
              <a:rPr sz="1275" i="1" spc="11" dirty="0">
                <a:latin typeface="Times New Roman" panose="02020603050405020304"/>
                <a:cs typeface="Times New Roman" panose="02020603050405020304"/>
              </a:rPr>
              <a:t>k</a:t>
            </a:r>
            <a:endParaRPr sz="1275">
              <a:latin typeface="Times New Roman" panose="02020603050405020304"/>
              <a:cs typeface="Times New Roman" panose="02020603050405020304"/>
            </a:endParaRPr>
          </a:p>
        </p:txBody>
      </p:sp>
      <p:sp>
        <p:nvSpPr>
          <p:cNvPr id="3" name="object 3"/>
          <p:cNvSpPr txBox="1"/>
          <p:nvPr/>
        </p:nvSpPr>
        <p:spPr>
          <a:xfrm>
            <a:off x="5478294" y="3526357"/>
            <a:ext cx="1534478" cy="318902"/>
          </a:xfrm>
          <a:prstGeom prst="rect">
            <a:avLst/>
          </a:prstGeom>
        </p:spPr>
        <p:txBody>
          <a:bodyPr vert="horz" wrap="square" lIns="0" tIns="12859" rIns="0" bIns="0" rtlCol="0">
            <a:spAutoFit/>
          </a:bodyPr>
          <a:lstStyle/>
          <a:p>
            <a:pPr marL="9525">
              <a:spcBef>
                <a:spcPts val="100"/>
              </a:spcBef>
              <a:tabLst>
                <a:tab pos="499110" algn="l"/>
              </a:tabLst>
            </a:pPr>
            <a:r>
              <a:rPr sz="1990" spc="8" dirty="0">
                <a:latin typeface="Times New Roman" panose="02020603050405020304"/>
                <a:cs typeface="Times New Roman" panose="02020603050405020304"/>
              </a:rPr>
              <a:t>if</a:t>
            </a:r>
            <a:r>
              <a:rPr sz="1990" spc="-11" dirty="0">
                <a:latin typeface="Times New Roman" panose="02020603050405020304"/>
                <a:cs typeface="Times New Roman" panose="02020603050405020304"/>
              </a:rPr>
              <a:t> </a:t>
            </a:r>
            <a:r>
              <a:rPr sz="1990" i="1" spc="15" dirty="0">
                <a:latin typeface="Times New Roman" panose="02020603050405020304"/>
                <a:cs typeface="Times New Roman" panose="02020603050405020304"/>
              </a:rPr>
              <a:t>X	</a:t>
            </a:r>
            <a:r>
              <a:rPr sz="1990" spc="8" dirty="0">
                <a:latin typeface="Times New Roman" panose="02020603050405020304"/>
                <a:cs typeface="Times New Roman" panose="02020603050405020304"/>
              </a:rPr>
              <a:t>is</a:t>
            </a:r>
            <a:r>
              <a:rPr sz="1990" spc="-49" dirty="0">
                <a:latin typeface="Times New Roman" panose="02020603050405020304"/>
                <a:cs typeface="Times New Roman" panose="02020603050405020304"/>
              </a:rPr>
              <a:t> </a:t>
            </a:r>
            <a:r>
              <a:rPr sz="1990" spc="4" dirty="0">
                <a:latin typeface="Times New Roman" panose="02020603050405020304"/>
                <a:cs typeface="Times New Roman" panose="02020603050405020304"/>
              </a:rPr>
              <a:t>discrete</a:t>
            </a:r>
            <a:endParaRPr sz="1990">
              <a:latin typeface="Times New Roman" panose="02020603050405020304"/>
              <a:cs typeface="Times New Roman" panose="02020603050405020304"/>
            </a:endParaRPr>
          </a:p>
        </p:txBody>
      </p:sp>
      <p:sp>
        <p:nvSpPr>
          <p:cNvPr id="4" name="object 4"/>
          <p:cNvSpPr txBox="1"/>
          <p:nvPr/>
        </p:nvSpPr>
        <p:spPr>
          <a:xfrm>
            <a:off x="5313321" y="4304237"/>
            <a:ext cx="1862138" cy="318902"/>
          </a:xfrm>
          <a:prstGeom prst="rect">
            <a:avLst/>
          </a:prstGeom>
        </p:spPr>
        <p:txBody>
          <a:bodyPr vert="horz" wrap="square" lIns="0" tIns="12859" rIns="0" bIns="0" rtlCol="0">
            <a:spAutoFit/>
          </a:bodyPr>
          <a:lstStyle/>
          <a:p>
            <a:pPr marL="9525">
              <a:spcBef>
                <a:spcPts val="100"/>
              </a:spcBef>
              <a:tabLst>
                <a:tab pos="499110" algn="l"/>
              </a:tabLst>
            </a:pPr>
            <a:r>
              <a:rPr sz="1990" spc="8" dirty="0">
                <a:latin typeface="Times New Roman" panose="02020603050405020304"/>
                <a:cs typeface="Times New Roman" panose="02020603050405020304"/>
              </a:rPr>
              <a:t>if</a:t>
            </a:r>
            <a:r>
              <a:rPr sz="1990" spc="-11" dirty="0">
                <a:latin typeface="Times New Roman" panose="02020603050405020304"/>
                <a:cs typeface="Times New Roman" panose="02020603050405020304"/>
              </a:rPr>
              <a:t> </a:t>
            </a:r>
            <a:r>
              <a:rPr sz="1990" i="1" spc="15" dirty="0">
                <a:latin typeface="Times New Roman" panose="02020603050405020304"/>
                <a:cs typeface="Times New Roman" panose="02020603050405020304"/>
              </a:rPr>
              <a:t>X	</a:t>
            </a:r>
            <a:r>
              <a:rPr sz="1990" spc="8" dirty="0">
                <a:latin typeface="Times New Roman" panose="02020603050405020304"/>
                <a:cs typeface="Times New Roman" panose="02020603050405020304"/>
              </a:rPr>
              <a:t>is</a:t>
            </a:r>
            <a:r>
              <a:rPr sz="1990" spc="-26" dirty="0">
                <a:latin typeface="Times New Roman" panose="02020603050405020304"/>
                <a:cs typeface="Times New Roman" panose="02020603050405020304"/>
              </a:rPr>
              <a:t> </a:t>
            </a:r>
            <a:r>
              <a:rPr sz="1990" spc="4" dirty="0">
                <a:latin typeface="Times New Roman" panose="02020603050405020304"/>
                <a:cs typeface="Times New Roman" panose="02020603050405020304"/>
              </a:rPr>
              <a:t>continuous</a:t>
            </a:r>
            <a:endParaRPr sz="1990">
              <a:latin typeface="Times New Roman" panose="02020603050405020304"/>
              <a:cs typeface="Times New Roman" panose="02020603050405020304"/>
            </a:endParaRPr>
          </a:p>
        </p:txBody>
      </p:sp>
      <p:sp>
        <p:nvSpPr>
          <p:cNvPr id="5" name="object 5"/>
          <p:cNvSpPr txBox="1"/>
          <p:nvPr/>
        </p:nvSpPr>
        <p:spPr>
          <a:xfrm>
            <a:off x="4033416" y="3876133"/>
            <a:ext cx="85725" cy="190020"/>
          </a:xfrm>
          <a:prstGeom prst="rect">
            <a:avLst/>
          </a:prstGeom>
        </p:spPr>
        <p:txBody>
          <a:bodyPr vert="horz" wrap="square" lIns="0" tIns="10953" rIns="0" bIns="0" rtlCol="0">
            <a:spAutoFit/>
          </a:bodyPr>
          <a:lstStyle/>
          <a:p>
            <a:pPr marL="9525">
              <a:spcBef>
                <a:spcPts val="85"/>
              </a:spcBef>
            </a:pPr>
            <a:r>
              <a:rPr sz="1165" i="1" spc="4" dirty="0">
                <a:latin typeface="Times New Roman" panose="02020603050405020304"/>
                <a:cs typeface="Times New Roman" panose="02020603050405020304"/>
              </a:rPr>
              <a:t>x</a:t>
            </a:r>
            <a:endParaRPr sz="1165">
              <a:latin typeface="Times New Roman" panose="02020603050405020304"/>
              <a:cs typeface="Times New Roman" panose="02020603050405020304"/>
            </a:endParaRPr>
          </a:p>
        </p:txBody>
      </p:sp>
      <p:sp>
        <p:nvSpPr>
          <p:cNvPr id="6" name="object 6"/>
          <p:cNvSpPr txBox="1"/>
          <p:nvPr/>
        </p:nvSpPr>
        <p:spPr>
          <a:xfrm>
            <a:off x="3484898" y="3855877"/>
            <a:ext cx="382905" cy="318902"/>
          </a:xfrm>
          <a:prstGeom prst="rect">
            <a:avLst/>
          </a:prstGeom>
        </p:spPr>
        <p:txBody>
          <a:bodyPr vert="horz" wrap="square" lIns="0" tIns="12859" rIns="0" bIns="0" rtlCol="0">
            <a:spAutoFit/>
          </a:bodyPr>
          <a:lstStyle/>
          <a:p>
            <a:pPr marL="28575">
              <a:spcBef>
                <a:spcPts val="100"/>
              </a:spcBef>
            </a:pPr>
            <a:r>
              <a:rPr sz="2980" spc="23" baseline="-32000" dirty="0">
                <a:latin typeface="Symbol" panose="05050102010706020507"/>
                <a:cs typeface="Symbol" panose="05050102010706020507"/>
              </a:rPr>
              <a:t></a:t>
            </a:r>
            <a:r>
              <a:rPr sz="2980" spc="-129" baseline="-32000" dirty="0">
                <a:latin typeface="Times New Roman" panose="02020603050405020304"/>
                <a:cs typeface="Times New Roman" panose="02020603050405020304"/>
              </a:rPr>
              <a:t> </a:t>
            </a:r>
            <a:r>
              <a:rPr sz="1990" spc="11" dirty="0">
                <a:latin typeface="Symbol" panose="05050102010706020507"/>
                <a:cs typeface="Symbol" panose="05050102010706020507"/>
              </a:rPr>
              <a:t></a:t>
            </a:r>
            <a:endParaRPr sz="1990">
              <a:latin typeface="Symbol" panose="05050102010706020507"/>
              <a:cs typeface="Symbol" panose="05050102010706020507"/>
            </a:endParaRPr>
          </a:p>
        </p:txBody>
      </p:sp>
      <p:sp>
        <p:nvSpPr>
          <p:cNvPr id="7" name="object 7"/>
          <p:cNvSpPr txBox="1"/>
          <p:nvPr/>
        </p:nvSpPr>
        <p:spPr>
          <a:xfrm>
            <a:off x="3683911" y="4012272"/>
            <a:ext cx="324326" cy="318838"/>
          </a:xfrm>
          <a:prstGeom prst="rect">
            <a:avLst/>
          </a:prstGeom>
        </p:spPr>
        <p:txBody>
          <a:bodyPr vert="horz" wrap="square" lIns="0" tIns="12859" rIns="0" bIns="0" rtlCol="0">
            <a:spAutoFit/>
          </a:bodyPr>
          <a:lstStyle/>
          <a:p>
            <a:pPr marL="28575">
              <a:spcBef>
                <a:spcPts val="100"/>
              </a:spcBef>
            </a:pPr>
            <a:r>
              <a:rPr sz="2980" spc="17" baseline="-7000" dirty="0">
                <a:latin typeface="Symbol" panose="05050102010706020507"/>
                <a:cs typeface="Symbol" panose="05050102010706020507"/>
              </a:rPr>
              <a:t></a:t>
            </a:r>
            <a:r>
              <a:rPr sz="2980" spc="-343" baseline="-7000" dirty="0">
                <a:latin typeface="Times New Roman" panose="02020603050405020304"/>
                <a:cs typeface="Times New Roman" panose="02020603050405020304"/>
              </a:rPr>
              <a:t> </a:t>
            </a:r>
            <a:r>
              <a:rPr sz="1165" spc="8" dirty="0">
                <a:latin typeface="Symbol" panose="05050102010706020507"/>
                <a:cs typeface="Symbol" panose="05050102010706020507"/>
              </a:rPr>
              <a:t></a:t>
            </a:r>
            <a:endParaRPr sz="1165">
              <a:latin typeface="Symbol" panose="05050102010706020507"/>
              <a:cs typeface="Symbol" panose="05050102010706020507"/>
            </a:endParaRPr>
          </a:p>
        </p:txBody>
      </p:sp>
      <p:sp>
        <p:nvSpPr>
          <p:cNvPr id="8" name="object 8"/>
          <p:cNvSpPr txBox="1"/>
          <p:nvPr/>
        </p:nvSpPr>
        <p:spPr>
          <a:xfrm>
            <a:off x="3683911" y="4581613"/>
            <a:ext cx="352901" cy="318902"/>
          </a:xfrm>
          <a:prstGeom prst="rect">
            <a:avLst/>
          </a:prstGeom>
        </p:spPr>
        <p:txBody>
          <a:bodyPr vert="horz" wrap="square" lIns="0" tIns="12859" rIns="0" bIns="0" rtlCol="0">
            <a:spAutoFit/>
          </a:bodyPr>
          <a:lstStyle/>
          <a:p>
            <a:pPr marL="28575">
              <a:spcBef>
                <a:spcPts val="100"/>
              </a:spcBef>
            </a:pPr>
            <a:r>
              <a:rPr sz="2980" spc="-326" baseline="10000" dirty="0">
                <a:latin typeface="Symbol" panose="05050102010706020507"/>
                <a:cs typeface="Symbol" panose="05050102010706020507"/>
              </a:rPr>
              <a:t></a:t>
            </a:r>
            <a:r>
              <a:rPr sz="1990" spc="-217" dirty="0">
                <a:latin typeface="Symbol" panose="05050102010706020507"/>
                <a:cs typeface="Symbol" panose="05050102010706020507"/>
              </a:rPr>
              <a:t></a:t>
            </a:r>
            <a:r>
              <a:rPr sz="1165" spc="-217" dirty="0">
                <a:latin typeface="Times New Roman" panose="02020603050405020304"/>
                <a:cs typeface="Times New Roman" panose="02020603050405020304"/>
              </a:rPr>
              <a:t>-</a:t>
            </a:r>
            <a:r>
              <a:rPr sz="1165" spc="-217" dirty="0">
                <a:latin typeface="Symbol" panose="05050102010706020507"/>
                <a:cs typeface="Symbol" panose="05050102010706020507"/>
              </a:rPr>
              <a:t></a:t>
            </a:r>
            <a:endParaRPr sz="1165">
              <a:latin typeface="Symbol" panose="05050102010706020507"/>
              <a:cs typeface="Symbol" panose="05050102010706020507"/>
            </a:endParaRPr>
          </a:p>
        </p:txBody>
      </p:sp>
      <p:sp>
        <p:nvSpPr>
          <p:cNvPr id="9" name="object 9"/>
          <p:cNvSpPr txBox="1"/>
          <p:nvPr/>
        </p:nvSpPr>
        <p:spPr>
          <a:xfrm>
            <a:off x="3683911" y="3398622"/>
            <a:ext cx="1342548" cy="473687"/>
          </a:xfrm>
          <a:prstGeom prst="rect">
            <a:avLst/>
          </a:prstGeom>
        </p:spPr>
        <p:txBody>
          <a:bodyPr vert="horz" wrap="square" lIns="0" tIns="11906" rIns="0" bIns="0" rtlCol="0">
            <a:spAutoFit/>
          </a:bodyPr>
          <a:lstStyle/>
          <a:p>
            <a:pPr marL="28575">
              <a:spcBef>
                <a:spcPts val="95"/>
              </a:spcBef>
              <a:tabLst>
                <a:tab pos="252730" algn="l"/>
              </a:tabLst>
            </a:pPr>
            <a:r>
              <a:rPr sz="2980" spc="17" baseline="3000" dirty="0">
                <a:latin typeface="Symbol" panose="05050102010706020507"/>
                <a:cs typeface="Symbol" panose="05050102010706020507"/>
              </a:rPr>
              <a:t></a:t>
            </a:r>
            <a:r>
              <a:rPr sz="2980" spc="17" baseline="3000" dirty="0">
                <a:latin typeface="Times New Roman" panose="02020603050405020304"/>
                <a:cs typeface="Times New Roman" panose="02020603050405020304"/>
              </a:rPr>
              <a:t>	</a:t>
            </a:r>
            <a:r>
              <a:rPr sz="4500" spc="23" baseline="-8000" dirty="0">
                <a:latin typeface="Symbol" panose="05050102010706020507"/>
                <a:cs typeface="Symbol" panose="05050102010706020507"/>
              </a:rPr>
              <a:t></a:t>
            </a:r>
            <a:r>
              <a:rPr sz="4500" spc="-590" baseline="-8000" dirty="0">
                <a:latin typeface="Times New Roman" panose="02020603050405020304"/>
                <a:cs typeface="Times New Roman" panose="02020603050405020304"/>
              </a:rPr>
              <a:t> </a:t>
            </a:r>
            <a:r>
              <a:rPr sz="1990" i="1" spc="101" dirty="0">
                <a:latin typeface="Times New Roman" panose="02020603050405020304"/>
                <a:cs typeface="Times New Roman" panose="02020603050405020304"/>
              </a:rPr>
              <a:t>x</a:t>
            </a:r>
            <a:r>
              <a:rPr sz="1745" i="1" spc="5" baseline="43000" dirty="0">
                <a:latin typeface="Times New Roman" panose="02020603050405020304"/>
                <a:cs typeface="Times New Roman" panose="02020603050405020304"/>
              </a:rPr>
              <a:t>k</a:t>
            </a:r>
            <a:r>
              <a:rPr sz="1745" i="1" baseline="43000" dirty="0">
                <a:latin typeface="Times New Roman" panose="02020603050405020304"/>
                <a:cs typeface="Times New Roman" panose="02020603050405020304"/>
              </a:rPr>
              <a:t> </a:t>
            </a:r>
            <a:r>
              <a:rPr sz="1745" i="1" spc="-203" baseline="43000" dirty="0">
                <a:latin typeface="Times New Roman" panose="02020603050405020304"/>
                <a:cs typeface="Times New Roman" panose="02020603050405020304"/>
              </a:rPr>
              <a:t> </a:t>
            </a:r>
            <a:r>
              <a:rPr sz="1990" i="1" spc="11" dirty="0">
                <a:latin typeface="Times New Roman" panose="02020603050405020304"/>
                <a:cs typeface="Times New Roman" panose="02020603050405020304"/>
              </a:rPr>
              <a:t>p</a:t>
            </a:r>
            <a:r>
              <a:rPr sz="1990" i="1" spc="-251" dirty="0">
                <a:latin typeface="Times New Roman" panose="02020603050405020304"/>
                <a:cs typeface="Times New Roman" panose="02020603050405020304"/>
              </a:rPr>
              <a:t> </a:t>
            </a:r>
            <a:r>
              <a:rPr sz="3995" spc="-343" baseline="-3000" dirty="0">
                <a:latin typeface="Symbol" panose="05050102010706020507"/>
                <a:cs typeface="Symbol" panose="05050102010706020507"/>
              </a:rPr>
              <a:t></a:t>
            </a:r>
            <a:r>
              <a:rPr sz="3995" spc="-619" baseline="-3000" dirty="0">
                <a:latin typeface="Times New Roman" panose="02020603050405020304"/>
                <a:cs typeface="Times New Roman" panose="02020603050405020304"/>
              </a:rPr>
              <a:t> </a:t>
            </a:r>
            <a:r>
              <a:rPr sz="1990" i="1" spc="165" dirty="0">
                <a:latin typeface="Times New Roman" panose="02020603050405020304"/>
                <a:cs typeface="Times New Roman" panose="02020603050405020304"/>
              </a:rPr>
              <a:t>x</a:t>
            </a:r>
            <a:r>
              <a:rPr sz="3995" spc="-343" baseline="-3000" dirty="0">
                <a:latin typeface="Symbol" panose="05050102010706020507"/>
                <a:cs typeface="Symbol" panose="05050102010706020507"/>
              </a:rPr>
              <a:t></a:t>
            </a:r>
            <a:endParaRPr sz="3995" baseline="-3000">
              <a:latin typeface="Symbol" panose="05050102010706020507"/>
              <a:cs typeface="Symbol" panose="05050102010706020507"/>
            </a:endParaRPr>
          </a:p>
        </p:txBody>
      </p:sp>
      <p:sp>
        <p:nvSpPr>
          <p:cNvPr id="10" name="object 10"/>
          <p:cNvSpPr txBox="1"/>
          <p:nvPr/>
        </p:nvSpPr>
        <p:spPr>
          <a:xfrm>
            <a:off x="3683911" y="4176502"/>
            <a:ext cx="1430179" cy="473687"/>
          </a:xfrm>
          <a:prstGeom prst="rect">
            <a:avLst/>
          </a:prstGeom>
        </p:spPr>
        <p:txBody>
          <a:bodyPr vert="horz" wrap="square" lIns="0" tIns="11906" rIns="0" bIns="0" rtlCol="0">
            <a:spAutoFit/>
          </a:bodyPr>
          <a:lstStyle/>
          <a:p>
            <a:pPr marL="28575">
              <a:spcBef>
                <a:spcPts val="95"/>
              </a:spcBef>
            </a:pPr>
            <a:r>
              <a:rPr sz="2980" spc="17" baseline="3000" dirty="0">
                <a:latin typeface="Symbol" panose="05050102010706020507"/>
                <a:cs typeface="Symbol" panose="05050102010706020507"/>
              </a:rPr>
              <a:t></a:t>
            </a:r>
            <a:r>
              <a:rPr sz="2980" spc="-314" baseline="3000" dirty="0">
                <a:latin typeface="Times New Roman" panose="02020603050405020304"/>
                <a:cs typeface="Times New Roman" panose="02020603050405020304"/>
              </a:rPr>
              <a:t> </a:t>
            </a:r>
            <a:r>
              <a:rPr sz="4500" spc="5" baseline="-13000" dirty="0">
                <a:latin typeface="Symbol" panose="05050102010706020507"/>
                <a:cs typeface="Symbol" panose="05050102010706020507"/>
              </a:rPr>
              <a:t></a:t>
            </a:r>
            <a:r>
              <a:rPr sz="4500" spc="-197" baseline="-13000" dirty="0">
                <a:latin typeface="Times New Roman" panose="02020603050405020304"/>
                <a:cs typeface="Times New Roman" panose="02020603050405020304"/>
              </a:rPr>
              <a:t> </a:t>
            </a:r>
            <a:r>
              <a:rPr sz="1990" i="1" spc="101" dirty="0">
                <a:latin typeface="Times New Roman" panose="02020603050405020304"/>
                <a:cs typeface="Times New Roman" panose="02020603050405020304"/>
              </a:rPr>
              <a:t>x</a:t>
            </a:r>
            <a:r>
              <a:rPr sz="1745" i="1" spc="5" baseline="43000" dirty="0">
                <a:latin typeface="Times New Roman" panose="02020603050405020304"/>
                <a:cs typeface="Times New Roman" panose="02020603050405020304"/>
              </a:rPr>
              <a:t>k</a:t>
            </a:r>
            <a:r>
              <a:rPr sz="1745" i="1" baseline="43000" dirty="0">
                <a:latin typeface="Times New Roman" panose="02020603050405020304"/>
                <a:cs typeface="Times New Roman" panose="02020603050405020304"/>
              </a:rPr>
              <a:t> </a:t>
            </a:r>
            <a:r>
              <a:rPr sz="1745" i="1" spc="-5" baseline="43000" dirty="0">
                <a:latin typeface="Times New Roman" panose="02020603050405020304"/>
                <a:cs typeface="Times New Roman" panose="02020603050405020304"/>
              </a:rPr>
              <a:t> </a:t>
            </a:r>
            <a:r>
              <a:rPr sz="1990" i="1" spc="8" dirty="0">
                <a:latin typeface="Times New Roman" panose="02020603050405020304"/>
                <a:cs typeface="Times New Roman" panose="02020603050405020304"/>
              </a:rPr>
              <a:t>f</a:t>
            </a:r>
            <a:r>
              <a:rPr sz="1990" i="1" spc="165" dirty="0">
                <a:latin typeface="Times New Roman" panose="02020603050405020304"/>
                <a:cs typeface="Times New Roman" panose="02020603050405020304"/>
              </a:rPr>
              <a:t> </a:t>
            </a:r>
            <a:r>
              <a:rPr sz="3995" spc="-343" baseline="-3000" dirty="0">
                <a:latin typeface="Symbol" panose="05050102010706020507"/>
                <a:cs typeface="Symbol" panose="05050102010706020507"/>
              </a:rPr>
              <a:t></a:t>
            </a:r>
            <a:r>
              <a:rPr sz="3995" spc="-613" baseline="-3000" dirty="0">
                <a:latin typeface="Times New Roman" panose="02020603050405020304"/>
                <a:cs typeface="Times New Roman" panose="02020603050405020304"/>
              </a:rPr>
              <a:t> </a:t>
            </a:r>
            <a:r>
              <a:rPr sz="1990" i="1" spc="161" dirty="0">
                <a:latin typeface="Times New Roman" panose="02020603050405020304"/>
                <a:cs typeface="Times New Roman" panose="02020603050405020304"/>
              </a:rPr>
              <a:t>x</a:t>
            </a:r>
            <a:r>
              <a:rPr sz="3995" spc="-343" baseline="-3000" dirty="0">
                <a:latin typeface="Symbol" panose="05050102010706020507"/>
                <a:cs typeface="Symbol" panose="05050102010706020507"/>
              </a:rPr>
              <a:t></a:t>
            </a:r>
            <a:r>
              <a:rPr sz="3995" spc="-635" baseline="-3000" dirty="0">
                <a:latin typeface="Times New Roman" panose="02020603050405020304"/>
                <a:cs typeface="Times New Roman" panose="02020603050405020304"/>
              </a:rPr>
              <a:t> </a:t>
            </a:r>
            <a:r>
              <a:rPr sz="1990" i="1" spc="4" dirty="0">
                <a:latin typeface="Times New Roman" panose="02020603050405020304"/>
                <a:cs typeface="Times New Roman" panose="02020603050405020304"/>
              </a:rPr>
              <a:t>d</a:t>
            </a:r>
            <a:r>
              <a:rPr sz="1990" i="1" spc="11" dirty="0">
                <a:latin typeface="Times New Roman" panose="02020603050405020304"/>
                <a:cs typeface="Times New Roman" panose="02020603050405020304"/>
              </a:rPr>
              <a:t>x</a:t>
            </a:r>
            <a:endParaRPr sz="1990">
              <a:latin typeface="Times New Roman" panose="02020603050405020304"/>
              <a:cs typeface="Times New Roman" panose="02020603050405020304"/>
            </a:endParaRPr>
          </a:p>
        </p:txBody>
      </p:sp>
      <p:sp>
        <p:nvSpPr>
          <p:cNvPr id="11" name="object 11"/>
          <p:cNvSpPr txBox="1"/>
          <p:nvPr/>
        </p:nvSpPr>
        <p:spPr>
          <a:xfrm>
            <a:off x="149276" y="4727357"/>
            <a:ext cx="8606314" cy="907941"/>
          </a:xfrm>
          <a:prstGeom prst="rect">
            <a:avLst/>
          </a:prstGeom>
        </p:spPr>
        <p:txBody>
          <a:bodyPr vert="horz" wrap="square" lIns="0" tIns="91440" rIns="0" bIns="0" rtlCol="0">
            <a:spAutoFit/>
          </a:bodyPr>
          <a:lstStyle/>
          <a:p>
            <a:pPr marL="28575">
              <a:spcBef>
                <a:spcPts val="720"/>
              </a:spcBef>
            </a:pPr>
            <a:r>
              <a:rPr sz="2400" spc="-4" dirty="0">
                <a:latin typeface="Calibri" panose="020F0502020204030204"/>
                <a:cs typeface="Calibri" panose="020F0502020204030204"/>
              </a:rPr>
              <a:t>The</a:t>
            </a:r>
            <a:r>
              <a:rPr sz="2400" spc="11" dirty="0">
                <a:latin typeface="Calibri" panose="020F0502020204030204"/>
                <a:cs typeface="Calibri" panose="020F0502020204030204"/>
              </a:rPr>
              <a:t> </a:t>
            </a:r>
            <a:r>
              <a:rPr sz="2400" dirty="0">
                <a:latin typeface="Calibri" panose="020F0502020204030204"/>
                <a:cs typeface="Calibri" panose="020F0502020204030204"/>
              </a:rPr>
              <a:t>mean</a:t>
            </a:r>
            <a:r>
              <a:rPr sz="2400" spc="4" dirty="0">
                <a:latin typeface="Calibri" panose="020F0502020204030204"/>
                <a:cs typeface="Calibri" panose="020F0502020204030204"/>
              </a:rPr>
              <a:t> </a:t>
            </a:r>
            <a:r>
              <a:rPr sz="2400" dirty="0">
                <a:latin typeface="Calibri" panose="020F0502020204030204"/>
                <a:cs typeface="Calibri" panose="020F0502020204030204"/>
              </a:rPr>
              <a:t>is</a:t>
            </a:r>
            <a:r>
              <a:rPr sz="2400" spc="8" dirty="0">
                <a:latin typeface="Calibri" panose="020F0502020204030204"/>
                <a:cs typeface="Calibri" panose="020F0502020204030204"/>
              </a:rPr>
              <a:t> </a:t>
            </a:r>
            <a:r>
              <a:rPr sz="2400" dirty="0">
                <a:latin typeface="Calibri" panose="020F0502020204030204"/>
                <a:cs typeface="Calibri" panose="020F0502020204030204"/>
              </a:rPr>
              <a:t>a</a:t>
            </a:r>
            <a:r>
              <a:rPr sz="2400" spc="4" dirty="0">
                <a:latin typeface="Calibri" panose="020F0502020204030204"/>
                <a:cs typeface="Calibri" panose="020F0502020204030204"/>
              </a:rPr>
              <a:t> </a:t>
            </a:r>
            <a:r>
              <a:rPr sz="2400" spc="-8" dirty="0">
                <a:latin typeface="Calibri" panose="020F0502020204030204"/>
                <a:cs typeface="Calibri" panose="020F0502020204030204"/>
              </a:rPr>
              <a:t>measure</a:t>
            </a:r>
            <a:r>
              <a:rPr sz="2400" spc="4" dirty="0">
                <a:latin typeface="Calibri" panose="020F0502020204030204"/>
                <a:cs typeface="Calibri" panose="020F0502020204030204"/>
              </a:rPr>
              <a:t> </a:t>
            </a:r>
            <a:r>
              <a:rPr sz="2400" spc="-4" dirty="0">
                <a:latin typeface="Calibri" panose="020F0502020204030204"/>
                <a:cs typeface="Calibri" panose="020F0502020204030204"/>
              </a:rPr>
              <a:t>of</a:t>
            </a:r>
            <a:r>
              <a:rPr sz="2400" spc="4" dirty="0">
                <a:latin typeface="Calibri" panose="020F0502020204030204"/>
                <a:cs typeface="Calibri" panose="020F0502020204030204"/>
              </a:rPr>
              <a:t> </a:t>
            </a:r>
            <a:r>
              <a:rPr sz="2400" spc="-8" dirty="0">
                <a:latin typeface="Calibri" panose="020F0502020204030204"/>
                <a:cs typeface="Calibri" panose="020F0502020204030204"/>
              </a:rPr>
              <a:t>the</a:t>
            </a:r>
            <a:r>
              <a:rPr sz="2400" dirty="0">
                <a:latin typeface="Calibri" panose="020F0502020204030204"/>
                <a:cs typeface="Calibri" panose="020F0502020204030204"/>
              </a:rPr>
              <a:t> </a:t>
            </a:r>
            <a:r>
              <a:rPr sz="2400" spc="-8" dirty="0">
                <a:latin typeface="Calibri" panose="020F0502020204030204"/>
                <a:cs typeface="Calibri" panose="020F0502020204030204"/>
              </a:rPr>
              <a:t>“center”</a:t>
            </a:r>
            <a:r>
              <a:rPr sz="2400" spc="-26" dirty="0">
                <a:latin typeface="Calibri" panose="020F0502020204030204"/>
                <a:cs typeface="Calibri" panose="020F0502020204030204"/>
              </a:rPr>
              <a:t> </a:t>
            </a:r>
            <a:r>
              <a:rPr sz="2400" spc="-4" dirty="0">
                <a:latin typeface="Calibri" panose="020F0502020204030204"/>
                <a:cs typeface="Calibri" panose="020F0502020204030204"/>
              </a:rPr>
              <a:t>or</a:t>
            </a:r>
            <a:r>
              <a:rPr sz="2400" spc="4" dirty="0">
                <a:latin typeface="Calibri" panose="020F0502020204030204"/>
                <a:cs typeface="Calibri" panose="020F0502020204030204"/>
              </a:rPr>
              <a:t> </a:t>
            </a:r>
            <a:r>
              <a:rPr sz="2400" spc="-8" dirty="0">
                <a:latin typeface="Calibri" panose="020F0502020204030204"/>
                <a:cs typeface="Calibri" panose="020F0502020204030204"/>
              </a:rPr>
              <a:t>“location”</a:t>
            </a:r>
            <a:r>
              <a:rPr sz="2400" dirty="0">
                <a:latin typeface="Calibri" panose="020F0502020204030204"/>
                <a:cs typeface="Calibri" panose="020F0502020204030204"/>
              </a:rPr>
              <a:t> </a:t>
            </a:r>
            <a:r>
              <a:rPr sz="2400" spc="-4" dirty="0">
                <a:latin typeface="Calibri" panose="020F0502020204030204"/>
                <a:cs typeface="Calibri" panose="020F0502020204030204"/>
              </a:rPr>
              <a:t>of</a:t>
            </a:r>
            <a:r>
              <a:rPr sz="2400" spc="4" dirty="0">
                <a:latin typeface="Calibri" panose="020F0502020204030204"/>
                <a:cs typeface="Calibri" panose="020F0502020204030204"/>
              </a:rPr>
              <a:t> </a:t>
            </a:r>
            <a:r>
              <a:rPr sz="2400" dirty="0">
                <a:latin typeface="Calibri" panose="020F0502020204030204"/>
                <a:cs typeface="Calibri" panose="020F0502020204030204"/>
              </a:rPr>
              <a:t>a</a:t>
            </a:r>
            <a:r>
              <a:rPr sz="2400" spc="26" dirty="0">
                <a:latin typeface="Calibri" panose="020F0502020204030204"/>
                <a:cs typeface="Calibri" panose="020F0502020204030204"/>
              </a:rPr>
              <a:t> </a:t>
            </a:r>
            <a:r>
              <a:rPr sz="2400" spc="-8" dirty="0">
                <a:latin typeface="Calibri" panose="020F0502020204030204"/>
                <a:cs typeface="Calibri" panose="020F0502020204030204"/>
              </a:rPr>
              <a:t>distribution.</a:t>
            </a:r>
            <a:endParaRPr sz="2400">
              <a:latin typeface="Calibri" panose="020F0502020204030204"/>
              <a:cs typeface="Calibri" panose="020F0502020204030204"/>
            </a:endParaRPr>
          </a:p>
          <a:p>
            <a:pPr marL="28575">
              <a:spcBef>
                <a:spcPts val="650"/>
              </a:spcBef>
            </a:pPr>
            <a:r>
              <a:rPr sz="2400" dirty="0">
                <a:latin typeface="Times New Roman" panose="02020603050405020304"/>
                <a:cs typeface="Times New Roman" panose="02020603050405020304"/>
              </a:rPr>
              <a:t>The</a:t>
            </a:r>
            <a:r>
              <a:rPr sz="2400" spc="-19" dirty="0">
                <a:latin typeface="Times New Roman" panose="02020603050405020304"/>
                <a:cs typeface="Times New Roman" panose="02020603050405020304"/>
              </a:rPr>
              <a:t> </a:t>
            </a:r>
            <a:r>
              <a:rPr sz="2400" i="1" spc="4" dirty="0">
                <a:latin typeface="Times New Roman" panose="02020603050405020304"/>
                <a:cs typeface="Times New Roman" panose="02020603050405020304"/>
              </a:rPr>
              <a:t>k</a:t>
            </a:r>
            <a:r>
              <a:rPr sz="2365" i="1" spc="5" baseline="25000" dirty="0">
                <a:latin typeface="Times New Roman" panose="02020603050405020304"/>
                <a:cs typeface="Times New Roman" panose="02020603050405020304"/>
              </a:rPr>
              <a:t>th</a:t>
            </a:r>
            <a:r>
              <a:rPr sz="2365" i="1" spc="287" baseline="25000" dirty="0">
                <a:latin typeface="Times New Roman" panose="02020603050405020304"/>
                <a:cs typeface="Times New Roman" panose="02020603050405020304"/>
              </a:rPr>
              <a:t> </a:t>
            </a:r>
            <a:r>
              <a:rPr sz="2400" dirty="0">
                <a:latin typeface="Times New Roman" panose="02020603050405020304"/>
                <a:cs typeface="Times New Roman" panose="02020603050405020304"/>
              </a:rPr>
              <a:t>moment</a:t>
            </a:r>
            <a:r>
              <a:rPr sz="2400" spc="-34" dirty="0">
                <a:latin typeface="Times New Roman" panose="02020603050405020304"/>
                <a:cs typeface="Times New Roman" panose="02020603050405020304"/>
              </a:rPr>
              <a:t> </a:t>
            </a:r>
            <a:r>
              <a:rPr sz="2400" dirty="0">
                <a:latin typeface="Times New Roman" panose="02020603050405020304"/>
                <a:cs typeface="Times New Roman" panose="02020603050405020304"/>
              </a:rPr>
              <a:t>of</a:t>
            </a:r>
            <a:r>
              <a:rPr sz="2400" spc="-15" dirty="0">
                <a:latin typeface="Times New Roman" panose="02020603050405020304"/>
                <a:cs typeface="Times New Roman" panose="02020603050405020304"/>
              </a:rPr>
              <a:t> </a:t>
            </a:r>
            <a:r>
              <a:rPr sz="2400" i="1" dirty="0">
                <a:latin typeface="Times New Roman" panose="02020603050405020304"/>
                <a:cs typeface="Times New Roman" panose="02020603050405020304"/>
              </a:rPr>
              <a:t>X</a:t>
            </a:r>
            <a:r>
              <a:rPr sz="2400" dirty="0">
                <a:latin typeface="Times New Roman" panose="02020603050405020304"/>
                <a:cs typeface="Times New Roman" panose="02020603050405020304"/>
              </a:rPr>
              <a:t>.</a:t>
            </a:r>
            <a:endParaRPr sz="2400">
              <a:latin typeface="Times New Roman" panose="02020603050405020304"/>
              <a:cs typeface="Times New Roman" panose="02020603050405020304"/>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134"/>
          <p:cNvSpPr txBox="1">
            <a:spLocks noGrp="1"/>
          </p:cNvSpPr>
          <p:nvPr>
            <p:ph type="body" idx="1"/>
          </p:nvPr>
        </p:nvSpPr>
        <p:spPr>
          <a:xfrm>
            <a:off x="172401" y="1774236"/>
            <a:ext cx="8788658" cy="4247052"/>
          </a:xfrm>
          <a:prstGeom prst="rect">
            <a:avLst/>
          </a:prstGeom>
          <a:noFill/>
          <a:ln>
            <a:noFill/>
          </a:ln>
        </p:spPr>
        <p:txBody>
          <a:bodyPr spcFirstLastPara="1" vert="horz" wrap="square" lIns="58048" tIns="29016" rIns="58048" bIns="29016" anchor="t" anchorCtr="0">
            <a:normAutofit/>
          </a:bodyPr>
          <a:lstStyle/>
          <a:p>
            <a:pPr marL="0" indent="0">
              <a:spcBef>
                <a:spcPts val="0"/>
              </a:spcBef>
              <a:buClr>
                <a:schemeClr val="dk1"/>
              </a:buClr>
              <a:buSzPts val="2800"/>
              <a:buNone/>
            </a:pPr>
            <a:r>
              <a:rPr lang="en-US" sz="1780" dirty="0">
                <a:latin typeface="Times New Roman" panose="02020603050405020304"/>
                <a:ea typeface="Times New Roman" panose="02020603050405020304"/>
                <a:cs typeface="Times New Roman" panose="02020603050405020304"/>
                <a:sym typeface="Times New Roman" panose="02020603050405020304"/>
              </a:rPr>
              <a:t>Let X be a discrete random variable having support   Rx = &lt;1, 2&gt; and the </a:t>
            </a:r>
            <a:r>
              <a:rPr lang="en-US" sz="1780" dirty="0" err="1">
                <a:latin typeface="Times New Roman" panose="02020603050405020304"/>
                <a:ea typeface="Times New Roman" panose="02020603050405020304"/>
                <a:cs typeface="Times New Roman" panose="02020603050405020304"/>
                <a:sym typeface="Times New Roman" panose="02020603050405020304"/>
              </a:rPr>
              <a:t>pmf</a:t>
            </a:r>
            <a:r>
              <a:rPr lang="en-US" sz="1780" dirty="0">
                <a:latin typeface="Times New Roman" panose="02020603050405020304"/>
                <a:ea typeface="Times New Roman" panose="02020603050405020304"/>
                <a:cs typeface="Times New Roman" panose="02020603050405020304"/>
                <a:sym typeface="Times New Roman" panose="02020603050405020304"/>
              </a:rPr>
              <a:t> is </a:t>
            </a:r>
            <a:endParaRPr sz="1780" dirty="0">
              <a:latin typeface="Times New Roman" panose="02020603050405020304"/>
              <a:ea typeface="Times New Roman" panose="02020603050405020304"/>
              <a:cs typeface="Times New Roman" panose="02020603050405020304"/>
              <a:sym typeface="Times New Roman" panose="02020603050405020304"/>
            </a:endParaRPr>
          </a:p>
          <a:p>
            <a:pPr marL="0" indent="0">
              <a:spcBef>
                <a:spcPts val="355"/>
              </a:spcBef>
              <a:buClr>
                <a:schemeClr val="dk1"/>
              </a:buClr>
              <a:buSzPts val="2800"/>
              <a:buNone/>
            </a:pPr>
            <a:r>
              <a:rPr lang="en-US" sz="1780" dirty="0"/>
              <a:t>                                 </a:t>
            </a:r>
            <a:endParaRPr dirty="0"/>
          </a:p>
          <a:p>
            <a:pPr marL="0" indent="0">
              <a:spcBef>
                <a:spcPts val="355"/>
              </a:spcBef>
              <a:buClr>
                <a:schemeClr val="dk1"/>
              </a:buClr>
              <a:buSzPts val="2800"/>
              <a:buNone/>
            </a:pPr>
            <a:r>
              <a:rPr lang="en-US" sz="1780" dirty="0"/>
              <a:t>                                       using this compute 			Solution:</a:t>
            </a:r>
            <a:endParaRPr sz="1780" dirty="0"/>
          </a:p>
          <a:p>
            <a:pPr marL="0" indent="0">
              <a:spcBef>
                <a:spcPts val="405"/>
              </a:spcBef>
              <a:buClr>
                <a:schemeClr val="dk1"/>
              </a:buClr>
              <a:buSzPts val="3200"/>
              <a:buNone/>
            </a:pPr>
            <a:endParaRPr dirty="0"/>
          </a:p>
          <a:p>
            <a:pPr marL="0" indent="0">
              <a:spcBef>
                <a:spcPts val="405"/>
              </a:spcBef>
              <a:buClr>
                <a:schemeClr val="dk1"/>
              </a:buClr>
              <a:buSzPts val="3200"/>
              <a:buNone/>
            </a:pPr>
            <a:endParaRPr dirty="0"/>
          </a:p>
          <a:p>
            <a:pPr marL="0" indent="0">
              <a:spcBef>
                <a:spcPts val="355"/>
              </a:spcBef>
              <a:buClr>
                <a:schemeClr val="dk1"/>
              </a:buClr>
              <a:buSzPts val="2800"/>
              <a:buNone/>
            </a:pPr>
            <a:r>
              <a:rPr lang="en-US" sz="1780" dirty="0"/>
              <a:t>A central moment is a moment of a probability distribution of </a:t>
            </a:r>
            <a:endParaRPr dirty="0"/>
          </a:p>
          <a:p>
            <a:pPr marL="0" indent="0">
              <a:spcBef>
                <a:spcPts val="355"/>
              </a:spcBef>
              <a:buClr>
                <a:schemeClr val="dk1"/>
              </a:buClr>
              <a:buSzPts val="2800"/>
              <a:buNone/>
            </a:pPr>
            <a:r>
              <a:rPr lang="en-US" sz="1780" dirty="0"/>
              <a:t>random variables about the random variables Mean (Expected Value).</a:t>
            </a:r>
            <a:endParaRPr dirty="0"/>
          </a:p>
          <a:p>
            <a:pPr marL="0" indent="0">
              <a:spcBef>
                <a:spcPts val="355"/>
              </a:spcBef>
              <a:buClr>
                <a:schemeClr val="dk1"/>
              </a:buClr>
              <a:buSzPts val="2800"/>
              <a:buNone/>
            </a:pPr>
            <a:endParaRPr sz="1780" dirty="0"/>
          </a:p>
          <a:p>
            <a:pPr marL="0" indent="0">
              <a:spcBef>
                <a:spcPts val="355"/>
              </a:spcBef>
              <a:buClr>
                <a:schemeClr val="dk1"/>
              </a:buClr>
              <a:buSzPts val="2800"/>
              <a:buNone/>
            </a:pPr>
            <a:endParaRPr sz="1780" dirty="0"/>
          </a:p>
          <a:p>
            <a:pPr marL="0" indent="0">
              <a:spcBef>
                <a:spcPts val="355"/>
              </a:spcBef>
              <a:buClr>
                <a:schemeClr val="dk1"/>
              </a:buClr>
              <a:buSzPts val="2800"/>
              <a:buNone/>
            </a:pPr>
            <a:endParaRPr sz="1780" dirty="0"/>
          </a:p>
          <a:p>
            <a:pPr marL="0" indent="0">
              <a:spcBef>
                <a:spcPts val="355"/>
              </a:spcBef>
              <a:buClr>
                <a:schemeClr val="dk1"/>
              </a:buClr>
              <a:buSzPts val="2800"/>
              <a:buNone/>
            </a:pPr>
            <a:r>
              <a:rPr lang="en-US" sz="1780" dirty="0"/>
              <a:t>The </a:t>
            </a:r>
            <a:r>
              <a:rPr lang="en-US" sz="1780" i="1" dirty="0"/>
              <a:t>k</a:t>
            </a:r>
            <a:r>
              <a:rPr lang="en-US" sz="1780" i="1" baseline="30000" dirty="0"/>
              <a:t>th</a:t>
            </a:r>
            <a:r>
              <a:rPr lang="en-US" sz="1780" i="1" dirty="0"/>
              <a:t> </a:t>
            </a:r>
            <a:r>
              <a:rPr lang="en-US" sz="1780" b="1" dirty="0"/>
              <a:t>central</a:t>
            </a:r>
            <a:r>
              <a:rPr lang="en-US" sz="1780" b="1" i="1" dirty="0"/>
              <a:t> </a:t>
            </a:r>
            <a:r>
              <a:rPr lang="en-US" sz="1780" b="1" dirty="0"/>
              <a:t>moment</a:t>
            </a:r>
            <a:r>
              <a:rPr lang="en-US" sz="1780" dirty="0"/>
              <a:t> of  </a:t>
            </a:r>
            <a:r>
              <a:rPr lang="en-US" sz="1780" i="1" dirty="0"/>
              <a:t>X</a:t>
            </a:r>
            <a:endParaRPr sz="1780" dirty="0"/>
          </a:p>
        </p:txBody>
      </p:sp>
      <p:pic>
        <p:nvPicPr>
          <p:cNvPr id="1408" name="Google Shape;1408;p134"/>
          <p:cNvPicPr preferRelativeResize="0"/>
          <p:nvPr/>
        </p:nvPicPr>
        <p:blipFill rotWithShape="1">
          <a:blip r:embed="rId1"/>
          <a:srcRect/>
          <a:stretch>
            <a:fillRect/>
          </a:stretch>
        </p:blipFill>
        <p:spPr>
          <a:xfrm>
            <a:off x="1240906" y="4468626"/>
            <a:ext cx="2651723" cy="470654"/>
          </a:xfrm>
          <a:prstGeom prst="rect">
            <a:avLst/>
          </a:prstGeom>
          <a:noFill/>
          <a:ln>
            <a:noFill/>
          </a:ln>
        </p:spPr>
      </p:pic>
      <p:pic>
        <p:nvPicPr>
          <p:cNvPr id="1409" name="Google Shape;1409;p134"/>
          <p:cNvPicPr preferRelativeResize="0"/>
          <p:nvPr/>
        </p:nvPicPr>
        <p:blipFill rotWithShape="1">
          <a:blip r:embed="rId2"/>
          <a:srcRect/>
          <a:stretch>
            <a:fillRect/>
          </a:stretch>
        </p:blipFill>
        <p:spPr>
          <a:xfrm>
            <a:off x="3275856" y="5589240"/>
            <a:ext cx="5257727" cy="1136325"/>
          </a:xfrm>
          <a:prstGeom prst="rect">
            <a:avLst/>
          </a:prstGeom>
          <a:noFill/>
          <a:ln>
            <a:noFill/>
          </a:ln>
        </p:spPr>
      </p:pic>
      <p:pic>
        <p:nvPicPr>
          <p:cNvPr id="1410" name="Google Shape;1410;p134"/>
          <p:cNvPicPr preferRelativeResize="0"/>
          <p:nvPr/>
        </p:nvPicPr>
        <p:blipFill rotWithShape="1">
          <a:blip r:embed="rId3"/>
          <a:srcRect/>
          <a:stretch>
            <a:fillRect/>
          </a:stretch>
        </p:blipFill>
        <p:spPr>
          <a:xfrm>
            <a:off x="323528" y="2244056"/>
            <a:ext cx="1828775" cy="1054196"/>
          </a:xfrm>
          <a:prstGeom prst="rect">
            <a:avLst/>
          </a:prstGeom>
          <a:noFill/>
          <a:ln>
            <a:noFill/>
          </a:ln>
        </p:spPr>
      </p:pic>
      <p:pic>
        <p:nvPicPr>
          <p:cNvPr id="1411" name="Google Shape;1411;p134"/>
          <p:cNvPicPr preferRelativeResize="0"/>
          <p:nvPr/>
        </p:nvPicPr>
        <p:blipFill rotWithShape="1">
          <a:blip r:embed="rId4"/>
          <a:srcRect/>
          <a:stretch>
            <a:fillRect/>
          </a:stretch>
        </p:blipFill>
        <p:spPr>
          <a:xfrm>
            <a:off x="6870329" y="2771154"/>
            <a:ext cx="2101270" cy="1932799"/>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body" idx="1"/>
          </p:nvPr>
        </p:nvSpPr>
        <p:spPr>
          <a:xfrm>
            <a:off x="107504" y="1320242"/>
            <a:ext cx="8696739" cy="4773476"/>
          </a:xfrm>
        </p:spPr>
        <p:txBody>
          <a:bodyPr>
            <a:normAutofit/>
          </a:bodyPr>
          <a:lstStyle/>
          <a:p>
            <a:pPr marL="0" indent="0">
              <a:buNone/>
            </a:pPr>
            <a:endParaRPr lang="en-US" sz="2100" dirty="0"/>
          </a:p>
          <a:p>
            <a:pPr marL="0" indent="0">
              <a:buNone/>
            </a:pPr>
            <a:r>
              <a:rPr lang="en-US" sz="2400" dirty="0"/>
              <a:t>Formula for Computing Kth Central moment of Random variable</a:t>
            </a:r>
            <a:endParaRPr lang="en-US" sz="2400" dirty="0"/>
          </a:p>
          <a:p>
            <a:pPr marL="0" indent="0">
              <a:buNone/>
            </a:pPr>
            <a:r>
              <a:rPr lang="en-US" sz="2400" dirty="0"/>
              <a:t>                      </a:t>
            </a:r>
            <a:endParaRPr lang="en-US" sz="2400" dirty="0"/>
          </a:p>
          <a:p>
            <a:pPr marL="0" indent="0">
              <a:buNone/>
            </a:pPr>
            <a:r>
              <a:rPr lang="en-US" sz="2400" dirty="0"/>
              <a:t>			The </a:t>
            </a:r>
            <a:r>
              <a:rPr lang="en-US" sz="2400" i="1" dirty="0"/>
              <a:t>k</a:t>
            </a:r>
            <a:r>
              <a:rPr lang="en-US" sz="2400" i="1" baseline="30000" dirty="0"/>
              <a:t>th</a:t>
            </a:r>
            <a:r>
              <a:rPr lang="en-US" sz="2400" i="1" dirty="0"/>
              <a:t> </a:t>
            </a:r>
            <a:r>
              <a:rPr lang="en-US" sz="2400" b="1" dirty="0"/>
              <a:t>central</a:t>
            </a:r>
            <a:r>
              <a:rPr lang="en-US" sz="2400" b="1" i="1" dirty="0"/>
              <a:t> </a:t>
            </a:r>
            <a:r>
              <a:rPr lang="en-US" sz="2400" b="1" dirty="0"/>
              <a:t>moment</a:t>
            </a:r>
            <a:r>
              <a:rPr lang="en-US" sz="2400" dirty="0"/>
              <a:t> of  </a:t>
            </a:r>
            <a:r>
              <a:rPr lang="en-US" sz="2400" i="1" dirty="0"/>
              <a:t>X</a:t>
            </a:r>
            <a:endParaRPr lang="en-US" sz="2400" dirty="0"/>
          </a:p>
        </p:txBody>
      </p:sp>
      <p:graphicFrame>
        <p:nvGraphicFramePr>
          <p:cNvPr id="8194" name="Object 3"/>
          <p:cNvGraphicFramePr>
            <a:graphicFrameLocks noChangeAspect="1"/>
          </p:cNvGraphicFramePr>
          <p:nvPr/>
        </p:nvGraphicFramePr>
        <p:xfrm>
          <a:off x="3245142" y="3151020"/>
          <a:ext cx="1988792" cy="555960"/>
        </p:xfrm>
        <a:graphic>
          <a:graphicData uri="http://schemas.openxmlformats.org/presentationml/2006/ole">
            <mc:AlternateContent xmlns:mc="http://schemas.openxmlformats.org/markup-compatibility/2006">
              <mc:Choice xmlns:v="urn:schemas-microsoft-com:vml" Requires="v">
                <p:oleObj spid="_x0000_s14337" name="Equation" r:id="rId1" imgW="1180465" imgH="330200" progId="Equation.DSMT4">
                  <p:embed/>
                </p:oleObj>
              </mc:Choice>
              <mc:Fallback>
                <p:oleObj name="Equation" r:id="rId1" imgW="1180465" imgH="330200" progId="Equation.DSMT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5142" y="3151020"/>
                        <a:ext cx="1988792" cy="555960"/>
                      </a:xfrm>
                      <a:prstGeom prst="rect">
                        <a:avLst/>
                      </a:prstGeom>
                      <a:noFill/>
                      <a:ln>
                        <a:noFill/>
                      </a:ln>
                      <a:effectLst/>
                    </p:spPr>
                  </p:pic>
                </p:oleObj>
              </mc:Fallback>
            </mc:AlternateContent>
          </a:graphicData>
        </a:graphic>
      </p:graphicFrame>
      <p:graphicFrame>
        <p:nvGraphicFramePr>
          <p:cNvPr id="8195" name="Object 4"/>
          <p:cNvGraphicFramePr>
            <a:graphicFrameLocks noChangeAspect="1"/>
          </p:cNvGraphicFramePr>
          <p:nvPr/>
        </p:nvGraphicFramePr>
        <p:xfrm>
          <a:off x="1872074" y="3706981"/>
          <a:ext cx="4183322" cy="1423988"/>
        </p:xfrm>
        <a:graphic>
          <a:graphicData uri="http://schemas.openxmlformats.org/presentationml/2006/ole">
            <mc:AlternateContent xmlns:mc="http://schemas.openxmlformats.org/markup-compatibility/2006">
              <mc:Choice xmlns:v="urn:schemas-microsoft-com:vml" Requires="v">
                <p:oleObj spid="_x0000_s14338" name="Equation" r:id="rId3" imgW="2616200" imgH="889000" progId="Equation.DSMT4">
                  <p:embed/>
                </p:oleObj>
              </mc:Choice>
              <mc:Fallback>
                <p:oleObj name="Equation" r:id="rId3" imgW="2616200" imgH="8890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074" y="3706981"/>
                        <a:ext cx="4183322" cy="1423988"/>
                      </a:xfrm>
                      <a:prstGeom prst="rect">
                        <a:avLst/>
                      </a:prstGeom>
                      <a:noFill/>
                      <a:ln>
                        <a:noFill/>
                      </a:ln>
                      <a:effectLst/>
                    </p:spPr>
                  </p:pic>
                </p:oleObj>
              </mc:Fallback>
            </mc:AlternateContent>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35"/>
          <p:cNvSpPr txBox="1">
            <a:spLocks noGrp="1"/>
          </p:cNvSpPr>
          <p:nvPr>
            <p:ph type="title"/>
          </p:nvPr>
        </p:nvSpPr>
        <p:spPr>
          <a:xfrm>
            <a:off x="420403" y="476672"/>
            <a:ext cx="8303194" cy="466676"/>
          </a:xfrm>
          <a:prstGeom prst="rect">
            <a:avLst/>
          </a:prstGeom>
          <a:noFill/>
          <a:ln>
            <a:noFill/>
          </a:ln>
        </p:spPr>
        <p:txBody>
          <a:bodyPr spcFirstLastPara="1" vert="horz" wrap="square" lIns="58048" tIns="29016" rIns="58048" bIns="29016" anchor="ctr" anchorCtr="0">
            <a:noAutofit/>
          </a:bodyPr>
          <a:lstStyle/>
          <a:p>
            <a:pPr>
              <a:buSzPts val="4400"/>
            </a:pPr>
            <a:r>
              <a:rPr lang="en-US" sz="3600" dirty="0"/>
              <a:t> Expected Values of Discrete Random Variables</a:t>
            </a:r>
            <a:endParaRPr sz="3600" dirty="0"/>
          </a:p>
        </p:txBody>
      </p:sp>
      <p:sp>
        <p:nvSpPr>
          <p:cNvPr id="1417" name="Google Shape;1417;p135"/>
          <p:cNvSpPr txBox="1">
            <a:spLocks noGrp="1"/>
          </p:cNvSpPr>
          <p:nvPr>
            <p:ph type="body" idx="1"/>
          </p:nvPr>
        </p:nvSpPr>
        <p:spPr>
          <a:xfrm>
            <a:off x="817562" y="2060849"/>
            <a:ext cx="7508875" cy="3341414"/>
          </a:xfrm>
          <a:prstGeom prst="rect">
            <a:avLst/>
          </a:prstGeom>
          <a:noFill/>
          <a:ln>
            <a:noFill/>
          </a:ln>
        </p:spPr>
        <p:txBody>
          <a:bodyPr spcFirstLastPara="1" vert="horz" wrap="square" lIns="58048" tIns="29016" rIns="58048" bIns="29016" anchor="t" anchorCtr="0">
            <a:normAutofit/>
          </a:bodyPr>
          <a:lstStyle/>
          <a:p>
            <a:pPr marL="217805">
              <a:spcBef>
                <a:spcPts val="0"/>
              </a:spcBef>
              <a:buSzPts val="2800"/>
            </a:pPr>
            <a:r>
              <a:rPr lang="en-US" sz="1780" dirty="0"/>
              <a:t>The </a:t>
            </a:r>
            <a:r>
              <a:rPr lang="en-US" sz="1780" b="1" dirty="0"/>
              <a:t>variance </a:t>
            </a:r>
            <a:r>
              <a:rPr lang="en-US" sz="1780" dirty="0"/>
              <a:t>of a</a:t>
            </a:r>
            <a:r>
              <a:rPr lang="en-US" sz="1780" b="1" dirty="0"/>
              <a:t> discrete random variable</a:t>
            </a:r>
            <a:r>
              <a:rPr lang="en-US" sz="1780" dirty="0"/>
              <a:t> </a:t>
            </a:r>
            <a:r>
              <a:rPr lang="en-US" sz="1780" i="1" dirty="0"/>
              <a:t>x</a:t>
            </a:r>
            <a:r>
              <a:rPr lang="en-US" sz="1780" dirty="0"/>
              <a:t> is</a:t>
            </a:r>
            <a:endParaRPr dirty="0"/>
          </a:p>
          <a:p>
            <a:pPr marL="217805" indent="-104775">
              <a:spcBef>
                <a:spcPts val="355"/>
              </a:spcBef>
              <a:buSzPts val="2800"/>
              <a:buNone/>
            </a:pPr>
            <a:endParaRPr sz="1780" dirty="0"/>
          </a:p>
          <a:p>
            <a:pPr marL="217805" indent="-104775">
              <a:spcBef>
                <a:spcPts val="355"/>
              </a:spcBef>
              <a:buSzPts val="2800"/>
              <a:buNone/>
            </a:pPr>
            <a:endParaRPr sz="1780" dirty="0"/>
          </a:p>
          <a:p>
            <a:pPr marL="217805">
              <a:spcBef>
                <a:spcPts val="355"/>
              </a:spcBef>
              <a:buSzPts val="2800"/>
            </a:pPr>
            <a:r>
              <a:rPr lang="en-US" sz="1780" dirty="0"/>
              <a:t>The </a:t>
            </a:r>
            <a:r>
              <a:rPr lang="en-US" sz="1780" b="1" dirty="0"/>
              <a:t>standard deviation </a:t>
            </a:r>
            <a:r>
              <a:rPr lang="en-US" sz="1780" dirty="0"/>
              <a:t>of a </a:t>
            </a:r>
            <a:r>
              <a:rPr lang="en-US" sz="1780" b="1" dirty="0"/>
              <a:t>discrete random variable </a:t>
            </a:r>
            <a:r>
              <a:rPr lang="en-US" sz="1780" i="1" dirty="0"/>
              <a:t>x </a:t>
            </a:r>
            <a:r>
              <a:rPr lang="en-US" sz="1780" dirty="0"/>
              <a:t>is</a:t>
            </a:r>
            <a:endParaRPr sz="1780" i="1" dirty="0"/>
          </a:p>
        </p:txBody>
      </p:sp>
      <p:pic>
        <p:nvPicPr>
          <p:cNvPr id="1418" name="Google Shape;1418;p135"/>
          <p:cNvPicPr preferRelativeResize="0"/>
          <p:nvPr/>
        </p:nvPicPr>
        <p:blipFill rotWithShape="1">
          <a:blip r:embed="rId1"/>
          <a:srcRect/>
          <a:stretch>
            <a:fillRect/>
          </a:stretch>
        </p:blipFill>
        <p:spPr>
          <a:xfrm>
            <a:off x="1619672" y="2514258"/>
            <a:ext cx="5105400" cy="376968"/>
          </a:xfrm>
          <a:prstGeom prst="rect">
            <a:avLst/>
          </a:prstGeom>
          <a:noFill/>
          <a:ln>
            <a:noFill/>
          </a:ln>
        </p:spPr>
      </p:pic>
      <p:pic>
        <p:nvPicPr>
          <p:cNvPr id="1419" name="Google Shape;1419;p135"/>
          <p:cNvPicPr preferRelativeResize="0"/>
          <p:nvPr/>
        </p:nvPicPr>
        <p:blipFill rotWithShape="1">
          <a:blip r:embed="rId2"/>
          <a:srcRect/>
          <a:stretch>
            <a:fillRect/>
          </a:stretch>
        </p:blipFill>
        <p:spPr>
          <a:xfrm>
            <a:off x="1259632" y="3504132"/>
            <a:ext cx="6040438" cy="462643"/>
          </a:xfrm>
          <a:prstGeom prst="rect">
            <a:avLst/>
          </a:prstGeom>
          <a:noFill/>
          <a:ln>
            <a:noFill/>
          </a:ln>
        </p:spPr>
      </p:pic>
      <p:sp>
        <p:nvSpPr>
          <p:cNvPr id="1420" name="Google Shape;1420;p135"/>
          <p:cNvSpPr txBox="1">
            <a:spLocks noGrp="1"/>
          </p:cNvSpPr>
          <p:nvPr>
            <p:ph type="sldNum" idx="4294967295"/>
          </p:nvPr>
        </p:nvSpPr>
        <p:spPr>
          <a:xfrm>
            <a:off x="7042150" y="5216072"/>
            <a:ext cx="1905000" cy="290286"/>
          </a:xfrm>
          <a:prstGeom prst="rect">
            <a:avLst/>
          </a:prstGeom>
          <a:noFill/>
          <a:ln>
            <a:noFill/>
          </a:ln>
        </p:spPr>
        <p:txBody>
          <a:bodyPr spcFirstLastPara="1" vert="horz" wrap="square" lIns="58048" tIns="29016" rIns="58048" bIns="29016" anchor="ctr" anchorCtr="0">
            <a:noAutofit/>
          </a:bodyPr>
          <a:lstStyle/>
          <a:p>
            <a:pPr algn="r">
              <a:spcBef>
                <a:spcPts val="0"/>
              </a:spcBef>
              <a:spcAft>
                <a:spcPts val="0"/>
              </a:spcAft>
              <a:buSzPts val="1200"/>
            </a:pPr>
            <a:fld id="{00000000-1234-1234-1234-123412341234}" type="slidenum">
              <a:rPr lang="en-US" sz="760" b="0">
                <a:solidFill>
                  <a:schemeClr val="dk1"/>
                </a:solidFill>
                <a:latin typeface="Tahoma" panose="020B0604030504040204"/>
                <a:ea typeface="Tahoma" panose="020B0604030504040204"/>
                <a:cs typeface="Tahoma" panose="020B0604030504040204"/>
                <a:sym typeface="Tahoma" panose="020B0604030504040204"/>
              </a:rPr>
            </a:fld>
            <a:endParaRPr sz="760" b="0">
              <a:solidFill>
                <a:schemeClr val="dk1"/>
              </a:solidFill>
              <a:latin typeface="Tahoma" panose="020B0604030504040204"/>
              <a:ea typeface="Tahoma" panose="020B0604030504040204"/>
              <a:cs typeface="Tahoma" panose="020B0604030504040204"/>
              <a:sym typeface="Tahoma" panose="020B0604030504040204"/>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body" idx="1"/>
          </p:nvPr>
        </p:nvSpPr>
        <p:spPr>
          <a:xfrm>
            <a:off x="0" y="1442992"/>
            <a:ext cx="8696739" cy="4773476"/>
          </a:xfrm>
        </p:spPr>
        <p:txBody>
          <a:bodyPr>
            <a:normAutofit/>
          </a:bodyPr>
          <a:lstStyle/>
          <a:p>
            <a:pPr marL="0" indent="0">
              <a:buNone/>
            </a:pPr>
            <a:r>
              <a:rPr lang="en-US" sz="2100" dirty="0">
                <a:latin typeface="Times New Roman" panose="02020603050405020304" pitchFamily="18" charset="0"/>
              </a:rPr>
              <a:t>Let X be a discrete random variable having support   x = &lt;1, 2&gt; and the </a:t>
            </a:r>
            <a:r>
              <a:rPr lang="en-US" sz="2100" dirty="0" err="1">
                <a:latin typeface="Times New Roman" panose="02020603050405020304" pitchFamily="18" charset="0"/>
              </a:rPr>
              <a:t>pmf</a:t>
            </a:r>
            <a:r>
              <a:rPr lang="en-US" sz="2100" dirty="0">
                <a:latin typeface="Times New Roman" panose="02020603050405020304" pitchFamily="18" charset="0"/>
              </a:rPr>
              <a:t> is </a:t>
            </a:r>
            <a:endParaRPr lang="en-US" sz="2100" dirty="0">
              <a:latin typeface="Times New Roman" panose="02020603050405020304" pitchFamily="18" charset="0"/>
            </a:endParaRPr>
          </a:p>
          <a:p>
            <a:pPr marL="0" indent="0">
              <a:buNone/>
            </a:pPr>
            <a:r>
              <a:rPr lang="en-US" sz="2100" dirty="0"/>
              <a:t>                                 </a:t>
            </a:r>
            <a:endParaRPr lang="en-US" sz="2100" dirty="0"/>
          </a:p>
          <a:p>
            <a:pPr marL="0" indent="0">
              <a:buNone/>
            </a:pPr>
            <a:r>
              <a:rPr lang="en-US" sz="2100" dirty="0"/>
              <a:t>                                       Using this compute mean (first order moment)		</a:t>
            </a:r>
            <a:endParaRPr lang="en-US" sz="2100" dirty="0"/>
          </a:p>
          <a:p>
            <a:pPr marL="0" indent="0">
              <a:buNone/>
            </a:pPr>
            <a:endParaRPr lang="en-US" sz="2100" dirty="0"/>
          </a:p>
          <a:p>
            <a:pPr marL="0" indent="0">
              <a:buNone/>
            </a:pPr>
            <a:endParaRPr lang="en-US" sz="2100" dirty="0"/>
          </a:p>
          <a:p>
            <a:pPr marL="0" indent="0">
              <a:buNone/>
            </a:pPr>
            <a:r>
              <a:rPr lang="en-US" sz="2100" dirty="0"/>
              <a:t>First order moment is the mean.</a:t>
            </a:r>
            <a:endParaRPr lang="en-US" sz="2100" dirty="0"/>
          </a:p>
          <a:p>
            <a:pPr marL="0" indent="0">
              <a:buNone/>
            </a:pPr>
            <a:r>
              <a:rPr lang="en-US" sz="2100" dirty="0"/>
              <a:t>Solution:</a:t>
            </a:r>
            <a:endParaRPr lang="en-US" sz="2100" dirty="0"/>
          </a:p>
          <a:p>
            <a:pPr marL="0" indent="0">
              <a:buNone/>
            </a:pPr>
            <a:endParaRPr lang="en-US" dirty="0"/>
          </a:p>
          <a:p>
            <a:pPr marL="0" indent="0">
              <a:buNone/>
            </a:pPr>
            <a:endParaRPr lang="en-US" dirty="0"/>
          </a:p>
          <a:p>
            <a:pPr marL="0" indent="0">
              <a:buNone/>
            </a:pPr>
            <a:endParaRPr lang="en-US" sz="2100" dirty="0"/>
          </a:p>
          <a:p>
            <a:pPr marL="0" indent="0">
              <a:buNone/>
            </a:pPr>
            <a:endParaRPr lang="en-US" sz="2100" dirty="0"/>
          </a:p>
        </p:txBody>
      </p:sp>
      <p:pic>
        <p:nvPicPr>
          <p:cNvPr id="54386" name="Picture 11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520" y="2183731"/>
            <a:ext cx="2307685" cy="1245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87" name="Picture 1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024" y="4409269"/>
            <a:ext cx="1817345" cy="2011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g18227c58036_0_94"/>
          <p:cNvSpPr txBox="1">
            <a:spLocks noGrp="1"/>
          </p:cNvSpPr>
          <p:nvPr>
            <p:ph type="body" idx="1"/>
          </p:nvPr>
        </p:nvSpPr>
        <p:spPr>
          <a:xfrm>
            <a:off x="179512" y="1556792"/>
            <a:ext cx="8507238" cy="4023238"/>
          </a:xfrm>
          <a:prstGeom prst="rect">
            <a:avLst/>
          </a:prstGeom>
          <a:noFill/>
          <a:ln>
            <a:noFill/>
          </a:ln>
        </p:spPr>
        <p:txBody>
          <a:bodyPr spcFirstLastPara="1" vert="horz" wrap="square" lIns="58048" tIns="29016" rIns="58048" bIns="29016" anchor="t" anchorCtr="0">
            <a:normAutofit/>
          </a:bodyPr>
          <a:lstStyle/>
          <a:p>
            <a:pPr marL="217805" indent="-217805">
              <a:spcBef>
                <a:spcPts val="0"/>
              </a:spcBef>
              <a:buClr>
                <a:schemeClr val="dk1"/>
              </a:buClr>
              <a:buSzPts val="2400"/>
              <a:buChar char="•"/>
            </a:pPr>
            <a:r>
              <a:rPr lang="en-US" sz="1525" dirty="0"/>
              <a:t>Example : Let X be a discrete random variable having support     Rx = &lt;1, 2, 3&gt; and </a:t>
            </a:r>
            <a:r>
              <a:rPr lang="en-US" sz="1525" dirty="0" err="1"/>
              <a:t>pmf</a:t>
            </a:r>
            <a:r>
              <a:rPr lang="en-US" sz="1525" dirty="0"/>
              <a:t> is as listed below</a:t>
            </a:r>
            <a:endParaRPr dirty="0"/>
          </a:p>
          <a:p>
            <a:pPr marL="217805" indent="-120650">
              <a:spcBef>
                <a:spcPts val="305"/>
              </a:spcBef>
              <a:buClr>
                <a:schemeClr val="dk1"/>
              </a:buClr>
              <a:buSzPts val="2400"/>
              <a:buNone/>
            </a:pPr>
            <a:endParaRPr sz="1525" dirty="0"/>
          </a:p>
          <a:p>
            <a:pPr marL="217805" indent="-120650">
              <a:spcBef>
                <a:spcPts val="305"/>
              </a:spcBef>
              <a:buClr>
                <a:schemeClr val="dk1"/>
              </a:buClr>
              <a:buSzPts val="2400"/>
              <a:buNone/>
            </a:pPr>
            <a:endParaRPr sz="1525" dirty="0"/>
          </a:p>
          <a:p>
            <a:pPr marL="217805" indent="-120650">
              <a:spcBef>
                <a:spcPts val="305"/>
              </a:spcBef>
              <a:buClr>
                <a:schemeClr val="dk1"/>
              </a:buClr>
              <a:buSzPts val="2400"/>
              <a:buNone/>
            </a:pPr>
            <a:endParaRPr sz="1525" dirty="0"/>
          </a:p>
          <a:p>
            <a:pPr marL="217805" indent="-120650">
              <a:spcBef>
                <a:spcPts val="305"/>
              </a:spcBef>
              <a:buClr>
                <a:schemeClr val="dk1"/>
              </a:buClr>
              <a:buSzPts val="2400"/>
              <a:buNone/>
            </a:pPr>
            <a:endParaRPr sz="1525" dirty="0"/>
          </a:p>
          <a:p>
            <a:pPr marL="217805" indent="-120650">
              <a:spcBef>
                <a:spcPts val="305"/>
              </a:spcBef>
              <a:buClr>
                <a:schemeClr val="dk1"/>
              </a:buClr>
              <a:buSzPts val="2400"/>
              <a:buNone/>
            </a:pPr>
            <a:endParaRPr sz="1525" dirty="0"/>
          </a:p>
          <a:p>
            <a:pPr marL="217805" indent="-120650">
              <a:spcBef>
                <a:spcPts val="305"/>
              </a:spcBef>
              <a:buClr>
                <a:schemeClr val="dk1"/>
              </a:buClr>
              <a:buSzPts val="2400"/>
              <a:buNone/>
            </a:pPr>
            <a:endParaRPr sz="1525" dirty="0"/>
          </a:p>
          <a:p>
            <a:pPr marL="217805" indent="-217805">
              <a:spcBef>
                <a:spcPts val="305"/>
              </a:spcBef>
              <a:buClr>
                <a:schemeClr val="dk1"/>
              </a:buClr>
              <a:buSzPts val="2400"/>
              <a:buChar char="•"/>
            </a:pPr>
            <a:r>
              <a:rPr lang="en-US" sz="1525" dirty="0"/>
              <a:t>The third moment of  can be computed as shown: </a:t>
            </a:r>
            <a:endParaRPr sz="1525" dirty="0"/>
          </a:p>
        </p:txBody>
      </p:sp>
      <p:pic>
        <p:nvPicPr>
          <p:cNvPr id="1426" name="Google Shape;1426;g18227c58036_0_94"/>
          <p:cNvPicPr preferRelativeResize="0"/>
          <p:nvPr/>
        </p:nvPicPr>
        <p:blipFill rotWithShape="1">
          <a:blip r:embed="rId1"/>
          <a:srcRect/>
          <a:stretch>
            <a:fillRect/>
          </a:stretch>
        </p:blipFill>
        <p:spPr>
          <a:xfrm>
            <a:off x="1487043" y="2059672"/>
            <a:ext cx="2246827" cy="1508739"/>
          </a:xfrm>
          <a:prstGeom prst="rect">
            <a:avLst/>
          </a:prstGeom>
          <a:noFill/>
          <a:ln>
            <a:noFill/>
          </a:ln>
        </p:spPr>
      </p:pic>
      <p:pic>
        <p:nvPicPr>
          <p:cNvPr id="1427" name="Google Shape;1427;g18227c58036_0_94"/>
          <p:cNvPicPr preferRelativeResize="0"/>
          <p:nvPr/>
        </p:nvPicPr>
        <p:blipFill rotWithShape="1">
          <a:blip r:embed="rId2"/>
          <a:srcRect/>
          <a:stretch>
            <a:fillRect/>
          </a:stretch>
        </p:blipFill>
        <p:spPr>
          <a:xfrm>
            <a:off x="3635896" y="4043733"/>
            <a:ext cx="2927667" cy="2349363"/>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 example computation of 3</a:t>
            </a:r>
            <a:r>
              <a:rPr lang="en-US" baseline="30000" dirty="0"/>
              <a:t>rd</a:t>
            </a:r>
            <a:r>
              <a:rPr lang="en-US" dirty="0"/>
              <a:t> Order moment</a:t>
            </a:r>
            <a:endParaRPr lang="en-IN" dirty="0"/>
          </a:p>
        </p:txBody>
      </p:sp>
      <p:sp>
        <p:nvSpPr>
          <p:cNvPr id="3" name="Content Placeholder 2"/>
          <p:cNvSpPr>
            <a:spLocks noGrp="1"/>
          </p:cNvSpPr>
          <p:nvPr>
            <p:ph idx="1"/>
          </p:nvPr>
        </p:nvSpPr>
        <p:spPr/>
        <p:txBody>
          <a:bodyPr>
            <a:normAutofit/>
          </a:bodyPr>
          <a:lstStyle/>
          <a:p>
            <a:r>
              <a:rPr lang="en-US" sz="1800" dirty="0"/>
              <a:t>The third central moment of  can be computed as follows: </a:t>
            </a:r>
            <a:endParaRPr lang="en-US" sz="1800" dirty="0"/>
          </a:p>
          <a:p>
            <a:r>
              <a:rPr lang="en-US" sz="1800" dirty="0"/>
              <a:t>Here X value is 1 and 2 and Probability is ¾ and ¼ respectively. Consider Mean is 5/4</a:t>
            </a:r>
            <a:endParaRPr lang="en-IN" sz="1800" dirty="0"/>
          </a:p>
        </p:txBody>
      </p:sp>
      <p:pic>
        <p:nvPicPr>
          <p:cNvPr id="665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47461" y="2980592"/>
            <a:ext cx="4830789" cy="2893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Estimation of Parameters from Samples</a:t>
            </a:r>
            <a:endParaRPr lang="en-IN" dirty="0"/>
          </a:p>
        </p:txBody>
      </p:sp>
      <p:sp>
        <p:nvSpPr>
          <p:cNvPr id="3" name="Content Placeholder 2"/>
          <p:cNvSpPr>
            <a:spLocks noGrp="1"/>
          </p:cNvSpPr>
          <p:nvPr>
            <p:ph idx="1"/>
          </p:nvPr>
        </p:nvSpPr>
        <p:spPr/>
        <p:txBody>
          <a:bodyPr/>
          <a:lstStyle/>
          <a:p>
            <a:r>
              <a:rPr lang="en-US" dirty="0"/>
              <a:t>There are 3 kinds of estimates for these parameters:</a:t>
            </a:r>
            <a:endParaRPr lang="en-US" dirty="0"/>
          </a:p>
          <a:p>
            <a:pPr lvl="1"/>
            <a:r>
              <a:rPr lang="en-US" dirty="0"/>
              <a:t>Method of moments estimates</a:t>
            </a:r>
            <a:endParaRPr lang="en-US" dirty="0"/>
          </a:p>
          <a:p>
            <a:pPr lvl="1"/>
            <a:r>
              <a:rPr lang="en-US" dirty="0"/>
              <a:t>Maximum likelihood estimates</a:t>
            </a:r>
            <a:endParaRPr lang="en-US" dirty="0"/>
          </a:p>
          <a:p>
            <a:pPr lvl="1"/>
            <a:r>
              <a:rPr lang="en-US" dirty="0"/>
              <a:t>Unbiased estimates.</a:t>
            </a:r>
            <a:endParaRPr lang="en-IN"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138"/>
          <p:cNvSpPr txBox="1">
            <a:spLocks noGrp="1"/>
          </p:cNvSpPr>
          <p:nvPr>
            <p:ph type="body" idx="1"/>
          </p:nvPr>
        </p:nvSpPr>
        <p:spPr>
          <a:xfrm>
            <a:off x="19976" y="745299"/>
            <a:ext cx="9124024" cy="5275990"/>
          </a:xfrm>
          <a:prstGeom prst="rect">
            <a:avLst/>
          </a:prstGeom>
          <a:noFill/>
          <a:ln>
            <a:noFill/>
          </a:ln>
        </p:spPr>
        <p:txBody>
          <a:bodyPr spcFirstLastPara="1" vert="horz" wrap="square" lIns="58048" tIns="29016" rIns="58048" bIns="29016" anchor="t" anchorCtr="0">
            <a:normAutofit fontScale="70000" lnSpcReduction="20000"/>
          </a:bodyPr>
          <a:lstStyle/>
          <a:p>
            <a:pPr marL="0" indent="0">
              <a:spcBef>
                <a:spcPts val="0"/>
              </a:spcBef>
              <a:buClr>
                <a:srgbClr val="FF0000"/>
              </a:buClr>
              <a:buSzPts val="2400"/>
              <a:buNone/>
            </a:pPr>
            <a:r>
              <a:rPr lang="en-US" sz="3800" b="1" dirty="0">
                <a:solidFill>
                  <a:srgbClr val="FF0000"/>
                </a:solidFill>
              </a:rPr>
              <a:t>Estimation of Parameters from samples: Method of moments</a:t>
            </a:r>
            <a:endParaRPr lang="en-US" sz="3800" b="1" dirty="0">
              <a:solidFill>
                <a:srgbClr val="FF0000"/>
              </a:solidFill>
            </a:endParaRPr>
          </a:p>
          <a:p>
            <a:pPr marL="0" indent="0">
              <a:spcBef>
                <a:spcPts val="0"/>
              </a:spcBef>
              <a:buClr>
                <a:srgbClr val="FF0000"/>
              </a:buClr>
              <a:buSzPts val="2400"/>
              <a:buNone/>
            </a:pPr>
            <a:endParaRPr lang="en-IN" dirty="0"/>
          </a:p>
          <a:p>
            <a:pPr marL="0" indent="0">
              <a:spcBef>
                <a:spcPts val="0"/>
              </a:spcBef>
              <a:buClr>
                <a:srgbClr val="FF0000"/>
              </a:buClr>
              <a:buSzPts val="2400"/>
              <a:buNone/>
            </a:pPr>
            <a:endParaRPr lang="en-IN" dirty="0"/>
          </a:p>
          <a:p>
            <a:pPr marL="0" indent="0">
              <a:spcBef>
                <a:spcPts val="0"/>
              </a:spcBef>
              <a:buClr>
                <a:srgbClr val="FF0000"/>
              </a:buClr>
              <a:buSzPts val="2400"/>
              <a:buNone/>
            </a:pPr>
            <a:endParaRPr lang="en-IN" dirty="0"/>
          </a:p>
          <a:p>
            <a:pPr marL="0" indent="0">
              <a:spcBef>
                <a:spcPts val="0"/>
              </a:spcBef>
              <a:buClr>
                <a:srgbClr val="FF0000"/>
              </a:buClr>
              <a:buSzPts val="2400"/>
              <a:buNone/>
            </a:pPr>
            <a:endParaRPr sz="2600" dirty="0">
              <a:latin typeface="Times New Roman" panose="02020603050405020304" pitchFamily="18" charset="0"/>
              <a:cs typeface="Times New Roman" panose="02020603050405020304" pitchFamily="18" charset="0"/>
            </a:endParaRPr>
          </a:p>
          <a:p>
            <a:pPr marL="0" indent="0">
              <a:spcBef>
                <a:spcPts val="305"/>
              </a:spcBef>
              <a:buClr>
                <a:schemeClr val="dk1"/>
              </a:buClr>
              <a:buSzPts val="2400"/>
              <a:buNone/>
            </a:pPr>
            <a:r>
              <a:rPr lang="en-US" sz="2600" dirty="0">
                <a:latin typeface="Times New Roman" panose="02020603050405020304" pitchFamily="18" charset="0"/>
                <a:cs typeface="Times New Roman" panose="02020603050405020304" pitchFamily="18" charset="0"/>
              </a:rPr>
              <a:t>To estimate parameters using methods of moments, ‘n’ independent samples or patterns x1,x2,x3…</a:t>
            </a:r>
            <a:r>
              <a:rPr lang="en-US" sz="2600" dirty="0" err="1">
                <a:latin typeface="Times New Roman" panose="02020603050405020304" pitchFamily="18" charset="0"/>
                <a:cs typeface="Times New Roman" panose="02020603050405020304" pitchFamily="18" charset="0"/>
              </a:rPr>
              <a:t>xn</a:t>
            </a:r>
            <a:r>
              <a:rPr lang="en-US" sz="2600" dirty="0">
                <a:latin typeface="Times New Roman" panose="02020603050405020304" pitchFamily="18" charset="0"/>
                <a:cs typeface="Times New Roman" panose="02020603050405020304" pitchFamily="18" charset="0"/>
              </a:rPr>
              <a:t> are collected from random variable x, which may be continuous or discrete.</a:t>
            </a:r>
            <a:endParaRPr sz="2600" dirty="0">
              <a:latin typeface="Times New Roman" panose="02020603050405020304" pitchFamily="18" charset="0"/>
              <a:cs typeface="Times New Roman" panose="02020603050405020304" pitchFamily="18" charset="0"/>
            </a:endParaRPr>
          </a:p>
          <a:p>
            <a:pPr marL="0" indent="0">
              <a:spcBef>
                <a:spcPts val="305"/>
              </a:spcBef>
              <a:buClr>
                <a:schemeClr val="dk1"/>
              </a:buClr>
              <a:buSzPts val="2400"/>
              <a:buNone/>
            </a:pPr>
            <a:r>
              <a:rPr lang="en-US" sz="2600" dirty="0">
                <a:latin typeface="Times New Roman" panose="02020603050405020304" pitchFamily="18" charset="0"/>
                <a:cs typeface="Times New Roman" panose="02020603050405020304" pitchFamily="18" charset="0"/>
              </a:rPr>
              <a:t>Randomly choose one of these samples in the data set, </a:t>
            </a:r>
            <a:endParaRPr lang="en-US" sz="2600" dirty="0">
              <a:latin typeface="Times New Roman" panose="02020603050405020304" pitchFamily="18" charset="0"/>
              <a:cs typeface="Times New Roman" panose="02020603050405020304" pitchFamily="18" charset="0"/>
            </a:endParaRPr>
          </a:p>
          <a:p>
            <a:pPr marL="0" indent="0">
              <a:spcBef>
                <a:spcPts val="305"/>
              </a:spcBef>
              <a:buClr>
                <a:schemeClr val="dk1"/>
              </a:buClr>
              <a:buSzPts val="2400"/>
              <a:buNone/>
            </a:pPr>
            <a:endParaRPr lang="en-US" sz="2600" dirty="0">
              <a:latin typeface="Times New Roman" panose="02020603050405020304" pitchFamily="18" charset="0"/>
              <a:cs typeface="Times New Roman" panose="02020603050405020304" pitchFamily="18" charset="0"/>
            </a:endParaRPr>
          </a:p>
          <a:p>
            <a:pPr marL="0" indent="0">
              <a:spcBef>
                <a:spcPts val="305"/>
              </a:spcBef>
              <a:buClr>
                <a:schemeClr val="dk1"/>
              </a:buClr>
              <a:buSzPts val="2400"/>
              <a:buNone/>
            </a:pPr>
            <a:r>
              <a:rPr lang="en-US" sz="2600" dirty="0">
                <a:latin typeface="Times New Roman" panose="02020603050405020304" pitchFamily="18" charset="0"/>
                <a:cs typeface="Times New Roman" panose="02020603050405020304" pitchFamily="18" charset="0"/>
              </a:rPr>
              <a:t>let its value to be a new discrete random variable x’ called the empirical random variable, which takes on of these values x1,x2,x3…</a:t>
            </a:r>
            <a:r>
              <a:rPr lang="en-US" sz="2600" dirty="0" err="1">
                <a:latin typeface="Times New Roman" panose="02020603050405020304" pitchFamily="18" charset="0"/>
                <a:cs typeface="Times New Roman" panose="02020603050405020304" pitchFamily="18" charset="0"/>
              </a:rPr>
              <a:t>xn</a:t>
            </a:r>
            <a:r>
              <a:rPr lang="en-US" sz="2600" dirty="0">
                <a:latin typeface="Times New Roman" panose="02020603050405020304" pitchFamily="18" charset="0"/>
                <a:cs typeface="Times New Roman" panose="02020603050405020304" pitchFamily="18" charset="0"/>
              </a:rPr>
              <a:t>.</a:t>
            </a:r>
            <a:endParaRPr sz="2600" dirty="0">
              <a:latin typeface="Times New Roman" panose="02020603050405020304" pitchFamily="18" charset="0"/>
              <a:cs typeface="Times New Roman" panose="02020603050405020304" pitchFamily="18" charset="0"/>
            </a:endParaRPr>
          </a:p>
          <a:p>
            <a:pPr marL="0" indent="0">
              <a:spcBef>
                <a:spcPts val="305"/>
              </a:spcBef>
              <a:buClr>
                <a:schemeClr val="dk1"/>
              </a:buClr>
              <a:buSzPts val="2400"/>
              <a:buNone/>
            </a:pPr>
            <a:r>
              <a:rPr lang="en-US" sz="2600" dirty="0">
                <a:latin typeface="Times New Roman" panose="02020603050405020304" pitchFamily="18" charset="0"/>
                <a:cs typeface="Times New Roman" panose="02020603050405020304" pitchFamily="18" charset="0"/>
              </a:rPr>
              <a:t>Each with a probability 1/n. </a:t>
            </a:r>
            <a:endParaRPr sz="2600" dirty="0">
              <a:latin typeface="Times New Roman" panose="02020603050405020304" pitchFamily="18" charset="0"/>
              <a:cs typeface="Times New Roman" panose="02020603050405020304" pitchFamily="18" charset="0"/>
            </a:endParaRPr>
          </a:p>
          <a:p>
            <a:pPr marL="0" indent="0">
              <a:spcBef>
                <a:spcPts val="305"/>
              </a:spcBef>
              <a:buClr>
                <a:schemeClr val="dk1"/>
              </a:buClr>
              <a:buSzPts val="2400"/>
              <a:buNone/>
            </a:pPr>
            <a:r>
              <a:rPr lang="en-US" sz="2600" dirty="0">
                <a:latin typeface="Times New Roman" panose="02020603050405020304" pitchFamily="18" charset="0"/>
                <a:cs typeface="Times New Roman" panose="02020603050405020304" pitchFamily="18" charset="0"/>
              </a:rPr>
              <a:t>Compute the sample mean and sample variance using the formula </a:t>
            </a:r>
            <a:endParaRPr sz="2600" dirty="0">
              <a:latin typeface="Times New Roman" panose="02020603050405020304" pitchFamily="18" charset="0"/>
              <a:cs typeface="Times New Roman" panose="02020603050405020304" pitchFamily="18" charset="0"/>
            </a:endParaRPr>
          </a:p>
          <a:p>
            <a:pPr marL="0" indent="0">
              <a:spcBef>
                <a:spcPts val="305"/>
              </a:spcBef>
              <a:buClr>
                <a:schemeClr val="dk1"/>
              </a:buClr>
              <a:buSzPts val="2400"/>
              <a:buNone/>
            </a:pPr>
            <a:endParaRPr sz="2600" dirty="0">
              <a:latin typeface="Times New Roman" panose="02020603050405020304" pitchFamily="18" charset="0"/>
              <a:cs typeface="Times New Roman" panose="02020603050405020304" pitchFamily="18" charset="0"/>
            </a:endParaRPr>
          </a:p>
          <a:p>
            <a:pPr marL="0" indent="0">
              <a:spcBef>
                <a:spcPts val="305"/>
              </a:spcBef>
              <a:buClr>
                <a:schemeClr val="dk1"/>
              </a:buClr>
              <a:buSzPts val="2400"/>
              <a:buNone/>
            </a:pPr>
            <a:endParaRPr sz="2600" dirty="0">
              <a:latin typeface="Times New Roman" panose="02020603050405020304" pitchFamily="18" charset="0"/>
              <a:cs typeface="Times New Roman" panose="02020603050405020304" pitchFamily="18" charset="0"/>
            </a:endParaRPr>
          </a:p>
          <a:p>
            <a:pPr marL="0" indent="0">
              <a:spcBef>
                <a:spcPts val="305"/>
              </a:spcBef>
              <a:buClr>
                <a:schemeClr val="dk1"/>
              </a:buClr>
              <a:buSzPts val="2400"/>
              <a:buNone/>
            </a:pPr>
            <a:endParaRPr sz="2600" dirty="0">
              <a:latin typeface="Times New Roman" panose="02020603050405020304" pitchFamily="18" charset="0"/>
              <a:cs typeface="Times New Roman" panose="02020603050405020304" pitchFamily="18" charset="0"/>
            </a:endParaRPr>
          </a:p>
          <a:p>
            <a:pPr marL="0" indent="0">
              <a:spcBef>
                <a:spcPts val="305"/>
              </a:spcBef>
              <a:buClr>
                <a:schemeClr val="dk1"/>
              </a:buClr>
              <a:buSzPts val="2400"/>
              <a:buNone/>
            </a:pPr>
            <a:r>
              <a:rPr lang="en-US" sz="2600" dirty="0">
                <a:latin typeface="Times New Roman" panose="02020603050405020304" pitchFamily="18" charset="0"/>
                <a:cs typeface="Times New Roman" panose="02020603050405020304" pitchFamily="18" charset="0"/>
              </a:rPr>
              <a:t>The method of moments can also be used to compute covariance :</a:t>
            </a:r>
            <a:endParaRPr sz="2600" dirty="0">
              <a:latin typeface="Times New Roman" panose="02020603050405020304" pitchFamily="18" charset="0"/>
              <a:cs typeface="Times New Roman" panose="02020603050405020304" pitchFamily="18" charset="0"/>
            </a:endParaRPr>
          </a:p>
          <a:p>
            <a:pPr marL="0" indent="0">
              <a:spcBef>
                <a:spcPts val="305"/>
              </a:spcBef>
              <a:buClr>
                <a:schemeClr val="dk1"/>
              </a:buClr>
              <a:buSzPts val="2400"/>
              <a:buNone/>
            </a:pPr>
            <a:r>
              <a:rPr lang="en-US" sz="2600" dirty="0">
                <a:latin typeface="Times New Roman" panose="02020603050405020304" pitchFamily="18" charset="0"/>
                <a:cs typeface="Times New Roman" panose="02020603050405020304" pitchFamily="18" charset="0"/>
              </a:rPr>
              <a:t>covariance is a measure of the relationship between two random variables. </a:t>
            </a:r>
            <a:endParaRPr sz="2600" dirty="0">
              <a:latin typeface="Times New Roman" panose="02020603050405020304" pitchFamily="18" charset="0"/>
              <a:cs typeface="Times New Roman" panose="02020603050405020304" pitchFamily="18" charset="0"/>
            </a:endParaRPr>
          </a:p>
          <a:p>
            <a:pPr marL="0" indent="0">
              <a:spcBef>
                <a:spcPts val="305"/>
              </a:spcBef>
              <a:buClr>
                <a:schemeClr val="dk1"/>
              </a:buClr>
              <a:buSzPts val="2400"/>
              <a:buNone/>
            </a:pPr>
            <a:r>
              <a:rPr lang="en-US" sz="2600" dirty="0">
                <a:latin typeface="Times New Roman" panose="02020603050405020304" pitchFamily="18" charset="0"/>
                <a:cs typeface="Times New Roman" panose="02020603050405020304" pitchFamily="18" charset="0"/>
              </a:rPr>
              <a:t>The metric evaluates how much – to what extent – the variables change together. In other words, it is essentially a measure of the variance between two variables.</a:t>
            </a:r>
            <a:endParaRPr sz="2600" dirty="0">
              <a:latin typeface="Times New Roman" panose="02020603050405020304" pitchFamily="18" charset="0"/>
              <a:cs typeface="Times New Roman" panose="02020603050405020304" pitchFamily="18" charset="0"/>
            </a:endParaRPr>
          </a:p>
        </p:txBody>
      </p:sp>
      <p:pic>
        <p:nvPicPr>
          <p:cNvPr id="1439" name="Google Shape;1439;p138"/>
          <p:cNvPicPr preferRelativeResize="0"/>
          <p:nvPr/>
        </p:nvPicPr>
        <p:blipFill rotWithShape="1">
          <a:blip r:embed="rId1"/>
          <a:srcRect/>
          <a:stretch>
            <a:fillRect/>
          </a:stretch>
        </p:blipFill>
        <p:spPr>
          <a:xfrm>
            <a:off x="1475656" y="4149080"/>
            <a:ext cx="1414135" cy="347738"/>
          </a:xfrm>
          <a:prstGeom prst="rect">
            <a:avLst/>
          </a:prstGeom>
          <a:noFill/>
          <a:ln>
            <a:noFill/>
          </a:ln>
        </p:spPr>
      </p:pic>
      <p:pic>
        <p:nvPicPr>
          <p:cNvPr id="1440" name="Google Shape;1440;p138"/>
          <p:cNvPicPr preferRelativeResize="0"/>
          <p:nvPr/>
        </p:nvPicPr>
        <p:blipFill rotWithShape="1">
          <a:blip r:embed="rId2"/>
          <a:srcRect/>
          <a:stretch>
            <a:fillRect/>
          </a:stretch>
        </p:blipFill>
        <p:spPr>
          <a:xfrm>
            <a:off x="3419872" y="4149080"/>
            <a:ext cx="2092476" cy="365881"/>
          </a:xfrm>
          <a:prstGeom prst="rect">
            <a:avLst/>
          </a:prstGeom>
          <a:noFill/>
          <a:ln>
            <a:noFill/>
          </a:ln>
        </p:spPr>
      </p:pic>
      <p:pic>
        <p:nvPicPr>
          <p:cNvPr id="1441" name="Google Shape;1441;p138"/>
          <p:cNvPicPr preferRelativeResize="0"/>
          <p:nvPr/>
        </p:nvPicPr>
        <p:blipFill rotWithShape="1">
          <a:blip r:embed="rId3"/>
          <a:srcRect/>
          <a:stretch>
            <a:fillRect/>
          </a:stretch>
        </p:blipFill>
        <p:spPr>
          <a:xfrm>
            <a:off x="6228184" y="4653136"/>
            <a:ext cx="2447601" cy="52552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dirty="0"/>
              <a:t>Supervised Learning </a:t>
            </a:r>
            <a:endParaRPr lang="en-IN" sz="2800" dirty="0"/>
          </a:p>
        </p:txBody>
      </p:sp>
      <p:sp>
        <p:nvSpPr>
          <p:cNvPr id="3" name="Content Placeholder 2"/>
          <p:cNvSpPr>
            <a:spLocks noGrp="1"/>
          </p:cNvSpPr>
          <p:nvPr>
            <p:ph sz="half" idx="1"/>
          </p:nvPr>
        </p:nvSpPr>
        <p:spPr>
          <a:xfrm>
            <a:off x="372322" y="1556792"/>
            <a:ext cx="8399356" cy="3284145"/>
          </a:xfrm>
        </p:spPr>
        <p:txBody>
          <a:bodyPr/>
          <a:lstStyle/>
          <a:p>
            <a:pPr algn="just"/>
            <a:r>
              <a:rPr lang="en-US" b="0" i="0" dirty="0">
                <a:solidFill>
                  <a:srgbClr val="333333"/>
                </a:solidFill>
                <a:effectLst/>
                <a:latin typeface="inter-regular"/>
              </a:rPr>
              <a:t>The aim of a supervised learning algorithm is to </a:t>
            </a:r>
            <a:r>
              <a:rPr lang="en-US" b="1" i="0" dirty="0">
                <a:solidFill>
                  <a:srgbClr val="333333"/>
                </a:solidFill>
                <a:effectLst/>
                <a:highlight>
                  <a:srgbClr val="FFFF00"/>
                </a:highlight>
                <a:latin typeface="inter-bold"/>
              </a:rPr>
              <a:t>find a mapping function to map the input variable(x) with the output variable(y</a:t>
            </a:r>
            <a:r>
              <a:rPr lang="en-US" b="1" i="0" dirty="0">
                <a:solidFill>
                  <a:srgbClr val="333333"/>
                </a:solidFill>
                <a:effectLst/>
                <a:latin typeface="inter-bold"/>
              </a:rPr>
              <a:t>)</a:t>
            </a:r>
            <a:r>
              <a:rPr lang="en-US" b="0" i="0" dirty="0">
                <a:solidFill>
                  <a:srgbClr val="333333"/>
                </a:solidFill>
                <a:effectLst/>
                <a:latin typeface="inter-regular"/>
              </a:rPr>
              <a:t>.</a:t>
            </a:r>
            <a:endParaRPr lang="en-US" b="0" i="0" dirty="0">
              <a:solidFill>
                <a:srgbClr val="333333"/>
              </a:solidFill>
              <a:effectLst/>
              <a:latin typeface="inter-regular"/>
            </a:endParaRPr>
          </a:p>
          <a:p>
            <a:pPr algn="just"/>
            <a:r>
              <a:rPr lang="en-US" b="0" i="0" dirty="0">
                <a:solidFill>
                  <a:srgbClr val="333333"/>
                </a:solidFill>
                <a:effectLst/>
                <a:latin typeface="inter-regular"/>
              </a:rPr>
              <a:t>In the real-world, supervised learning can be used for </a:t>
            </a:r>
            <a:r>
              <a:rPr lang="en-US" b="1" i="0" dirty="0">
                <a:solidFill>
                  <a:srgbClr val="333333"/>
                </a:solidFill>
                <a:effectLst/>
                <a:highlight>
                  <a:srgbClr val="FFFF00"/>
                </a:highlight>
                <a:latin typeface="inter-bold"/>
              </a:rPr>
              <a:t>Risk Assessment, Image classification, Fraud Detection, spam filtering</a:t>
            </a:r>
            <a:r>
              <a:rPr lang="en-US" b="0" i="0" dirty="0">
                <a:solidFill>
                  <a:srgbClr val="333333"/>
                </a:solidFill>
                <a:effectLst/>
                <a:highlight>
                  <a:srgbClr val="FFFF00"/>
                </a:highlight>
                <a:latin typeface="inter-regular"/>
              </a:rPr>
              <a:t>, etc.</a:t>
            </a:r>
            <a:endParaRPr lang="en-US" b="0" i="0" dirty="0">
              <a:solidFill>
                <a:srgbClr val="333333"/>
              </a:solidFill>
              <a:effectLst/>
              <a:highlight>
                <a:srgbClr val="FFFF00"/>
              </a:highlight>
              <a:latin typeface="inter-regular"/>
            </a:endParaRPr>
          </a:p>
          <a:p>
            <a:endParaRPr lang="en-US" b="0" i="0" dirty="0">
              <a:solidFill>
                <a:srgbClr val="333333"/>
              </a:solidFill>
              <a:effectLst/>
              <a:highlight>
                <a:srgbClr val="FFFF00"/>
              </a:highlight>
              <a:latin typeface="inter-regular"/>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33779" y="4544589"/>
            <a:ext cx="5305041" cy="2313411"/>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39"/>
          <p:cNvSpPr txBox="1">
            <a:spLocks noGrp="1"/>
          </p:cNvSpPr>
          <p:nvPr>
            <p:ph type="body" idx="1"/>
          </p:nvPr>
        </p:nvSpPr>
        <p:spPr>
          <a:xfrm>
            <a:off x="107504" y="620688"/>
            <a:ext cx="8507288" cy="4023304"/>
          </a:xfrm>
          <a:prstGeom prst="rect">
            <a:avLst/>
          </a:prstGeom>
          <a:noFill/>
          <a:ln>
            <a:noFill/>
          </a:ln>
        </p:spPr>
        <p:txBody>
          <a:bodyPr spcFirstLastPara="1" vert="horz" wrap="square" lIns="58048" tIns="29016" rIns="58048" bIns="29016" anchor="t" anchorCtr="0">
            <a:normAutofit/>
          </a:bodyPr>
          <a:lstStyle/>
          <a:p>
            <a:pPr marL="0" indent="0">
              <a:spcBef>
                <a:spcPts val="0"/>
              </a:spcBef>
              <a:buClr>
                <a:schemeClr val="dk1"/>
              </a:buClr>
              <a:buSzPts val="2400"/>
              <a:buNone/>
            </a:pPr>
            <a:r>
              <a:rPr lang="en-US" sz="2800" b="1" dirty="0">
                <a:solidFill>
                  <a:srgbClr val="FF0000"/>
                </a:solidFill>
              </a:rPr>
              <a:t>Maximum Likelihood Estimates:</a:t>
            </a:r>
            <a:endParaRPr lang="en-US" sz="2800" b="1" dirty="0">
              <a:solidFill>
                <a:srgbClr val="FF0000"/>
              </a:solidFill>
            </a:endParaRPr>
          </a:p>
          <a:p>
            <a:pPr marL="0" indent="0">
              <a:spcBef>
                <a:spcPts val="0"/>
              </a:spcBef>
              <a:buClr>
                <a:schemeClr val="dk1"/>
              </a:buClr>
              <a:buSzPts val="2400"/>
              <a:buNone/>
            </a:pPr>
            <a:endParaRPr lang="en-US" sz="2400" b="1" dirty="0">
              <a:solidFill>
                <a:srgbClr val="FF0000"/>
              </a:solidFill>
            </a:endParaRPr>
          </a:p>
          <a:p>
            <a:pPr marL="0" indent="0">
              <a:spcBef>
                <a:spcPts val="0"/>
              </a:spcBef>
              <a:buClr>
                <a:schemeClr val="dk1"/>
              </a:buClr>
              <a:buSzPts val="2400"/>
              <a:buNone/>
            </a:pPr>
            <a:endParaRPr sz="2400" b="1" dirty="0">
              <a:solidFill>
                <a:srgbClr val="FF0000"/>
              </a:solidFill>
            </a:endParaRPr>
          </a:p>
          <a:p>
            <a:pPr marL="217805" indent="-217805">
              <a:spcBef>
                <a:spcPts val="305"/>
              </a:spcBef>
              <a:buClr>
                <a:schemeClr val="dk1"/>
              </a:buClr>
              <a:buSzPts val="2400"/>
              <a:buChar char="•"/>
            </a:pPr>
            <a:r>
              <a:rPr lang="en-US" sz="2000" dirty="0">
                <a:latin typeface="Times New Roman" panose="02020603050405020304" pitchFamily="18" charset="0"/>
                <a:cs typeface="Times New Roman" panose="02020603050405020304" pitchFamily="18" charset="0"/>
              </a:rPr>
              <a:t>Maximum likelihood estimation is a method that determines values for the parameters of a model. The parameter values are found such that they </a:t>
            </a:r>
            <a:r>
              <a:rPr lang="en-US" sz="2000" dirty="0" err="1">
                <a:latin typeface="Times New Roman" panose="02020603050405020304" pitchFamily="18" charset="0"/>
                <a:cs typeface="Times New Roman" panose="02020603050405020304" pitchFamily="18" charset="0"/>
              </a:rPr>
              <a:t>maximise</a:t>
            </a:r>
            <a:r>
              <a:rPr lang="en-US" sz="2000" dirty="0">
                <a:latin typeface="Times New Roman" panose="02020603050405020304" pitchFamily="18" charset="0"/>
                <a:cs typeface="Times New Roman" panose="02020603050405020304" pitchFamily="18" charset="0"/>
              </a:rPr>
              <a:t> the likelihood that the process described by the model produced the data that were actually observed. </a:t>
            </a:r>
            <a:endParaRPr sz="2000" dirty="0">
              <a:latin typeface="Times New Roman" panose="02020603050405020304" pitchFamily="18" charset="0"/>
              <a:cs typeface="Times New Roman" panose="02020603050405020304" pitchFamily="18" charset="0"/>
            </a:endParaRPr>
          </a:p>
          <a:p>
            <a:pPr marL="217805" indent="-217805">
              <a:spcBef>
                <a:spcPts val="305"/>
              </a:spcBef>
              <a:buClr>
                <a:schemeClr val="dk1"/>
              </a:buClr>
              <a:buSzPts val="2400"/>
              <a:buChar char="•"/>
            </a:pPr>
            <a:r>
              <a:rPr lang="en-US" sz="2000" dirty="0">
                <a:latin typeface="Times New Roman" panose="02020603050405020304" pitchFamily="18" charset="0"/>
                <a:cs typeface="Times New Roman" panose="02020603050405020304" pitchFamily="18" charset="0"/>
              </a:rPr>
              <a:t>To compute maximum likelihood estimate, choose parameter (or set of parameters) that </a:t>
            </a:r>
            <a:r>
              <a:rPr lang="en-US" sz="2000" dirty="0" err="1">
                <a:latin typeface="Times New Roman" panose="02020603050405020304" pitchFamily="18" charset="0"/>
                <a:cs typeface="Times New Roman" panose="02020603050405020304" pitchFamily="18" charset="0"/>
              </a:rPr>
              <a:t>maximises</a:t>
            </a:r>
            <a:r>
              <a:rPr lang="en-US" sz="2000" dirty="0">
                <a:latin typeface="Times New Roman" panose="02020603050405020304" pitchFamily="18" charset="0"/>
                <a:cs typeface="Times New Roman" panose="02020603050405020304" pitchFamily="18" charset="0"/>
              </a:rPr>
              <a:t> the joint distribution function or multivariate density function for the entire data set when it is evaluated at the sample points x1,x2,x3…</a:t>
            </a:r>
            <a:r>
              <a:rPr lang="en-US" sz="2000" dirty="0" err="1">
                <a:latin typeface="Times New Roman" panose="02020603050405020304" pitchFamily="18" charset="0"/>
                <a:cs typeface="Times New Roman" panose="02020603050405020304" pitchFamily="18" charset="0"/>
              </a:rPr>
              <a:t>xn</a:t>
            </a:r>
            <a:r>
              <a:rPr lang="en-US" sz="2000" dirty="0">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a:p>
            <a:pPr marL="217805" indent="-120650">
              <a:spcBef>
                <a:spcPts val="305"/>
              </a:spcBef>
              <a:buClr>
                <a:schemeClr val="dk1"/>
              </a:buClr>
              <a:buSzPts val="2400"/>
              <a:buNone/>
            </a:pPr>
            <a:endParaRPr sz="1525"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67744" y="1268760"/>
            <a:ext cx="6477000" cy="1828800"/>
          </a:xfrm>
        </p:spPr>
        <p:txBody>
          <a:bodyPr/>
          <a:lstStyle/>
          <a:p>
            <a:r>
              <a:rPr lang="en-US" dirty="0"/>
              <a:t>End of Unit 1</a:t>
            </a: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443474"/>
            <a:ext cx="8503858" cy="3942653"/>
          </a:xfrm>
        </p:spPr>
        <p:txBody>
          <a:bodyPr/>
          <a:lstStyle/>
          <a:p>
            <a:r>
              <a:rPr lang="en-US" b="0" i="0" dirty="0">
                <a:solidFill>
                  <a:srgbClr val="610B38"/>
                </a:solidFill>
                <a:effectLst/>
                <a:latin typeface="erdana"/>
              </a:rPr>
              <a:t>Types of supervised Machine learning Algorithms:</a:t>
            </a:r>
            <a:endParaRPr lang="en-US" b="0" i="0" dirty="0">
              <a:solidFill>
                <a:srgbClr val="610B38"/>
              </a:solidFill>
              <a:effectLst/>
              <a:latin typeface="erdana"/>
            </a:endParaRPr>
          </a:p>
          <a:p>
            <a:pPr marL="0" indent="0">
              <a:buNone/>
            </a:pPr>
            <a:r>
              <a:rPr lang="en-US" sz="1740" dirty="0">
                <a:solidFill>
                  <a:srgbClr val="333333"/>
                </a:solidFill>
                <a:latin typeface="inter-regular"/>
              </a:rPr>
              <a:t>Supervised learning can be further divided into two types of problems:</a:t>
            </a:r>
            <a:endParaRPr lang="en-US" sz="1740" dirty="0">
              <a:solidFill>
                <a:srgbClr val="610B38"/>
              </a:solidFill>
              <a:latin typeface="erdana"/>
            </a:endParaRPr>
          </a:p>
          <a:p>
            <a:endParaRPr lang="en-US" b="0" i="0" dirty="0">
              <a:solidFill>
                <a:srgbClr val="610B38"/>
              </a:solidFill>
              <a:effectLst/>
              <a:latin typeface="erdana"/>
            </a:endParaRPr>
          </a:p>
          <a:p>
            <a:pPr marL="0" indent="0">
              <a:buNone/>
            </a:pPr>
            <a:endParaRPr lang="en-US" dirty="0">
              <a:solidFill>
                <a:srgbClr val="610B38"/>
              </a:solidFill>
              <a:latin typeface="erdana"/>
            </a:endParaRPr>
          </a:p>
          <a:p>
            <a:pPr marL="0" indent="0">
              <a:buNone/>
            </a:pPr>
            <a:endParaRPr lang="en-US" b="0" i="0" dirty="0">
              <a:solidFill>
                <a:srgbClr val="610B38"/>
              </a:solidFill>
              <a:effectLst/>
              <a:latin typeface="erdana"/>
            </a:endParaRPr>
          </a:p>
          <a:p>
            <a:endParaRPr lang="en-IN"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16217" y="2697490"/>
            <a:ext cx="4465104" cy="223255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548680"/>
            <a:ext cx="8153400" cy="990600"/>
          </a:xfrm>
        </p:spPr>
        <p:txBody>
          <a:bodyPr>
            <a:normAutofit fontScale="90000"/>
          </a:bodyPr>
          <a:lstStyle/>
          <a:p>
            <a:r>
              <a:rPr lang="en-US" b="1" i="0" dirty="0">
                <a:solidFill>
                  <a:srgbClr val="333333"/>
                </a:solidFill>
                <a:effectLst/>
                <a:latin typeface="inter-bold"/>
              </a:rPr>
              <a:t>Regression</a:t>
            </a:r>
            <a:br>
              <a:rPr lang="en-US" b="0" i="0" dirty="0">
                <a:solidFill>
                  <a:srgbClr val="333333"/>
                </a:solidFill>
                <a:effectLst/>
                <a:latin typeface="inter-regular"/>
              </a:rPr>
            </a:br>
            <a:endParaRPr lang="en-IN" dirty="0"/>
          </a:p>
        </p:txBody>
      </p:sp>
      <p:sp>
        <p:nvSpPr>
          <p:cNvPr id="3" name="Content Placeholder 2"/>
          <p:cNvSpPr>
            <a:spLocks noGrp="1"/>
          </p:cNvSpPr>
          <p:nvPr>
            <p:ph idx="1"/>
          </p:nvPr>
        </p:nvSpPr>
        <p:spPr>
          <a:xfrm>
            <a:off x="457201" y="1861480"/>
            <a:ext cx="8229600" cy="3284145"/>
          </a:xfrm>
        </p:spPr>
        <p:txBody>
          <a:bodyPr>
            <a:normAutofit fontScale="62500" lnSpcReduction="20000"/>
          </a:bodyPr>
          <a:lstStyle/>
          <a:p>
            <a:pPr algn="just"/>
            <a:r>
              <a:rPr lang="en-US" b="0" i="0" dirty="0">
                <a:solidFill>
                  <a:srgbClr val="333333"/>
                </a:solidFill>
                <a:effectLst/>
                <a:latin typeface="inter-regular"/>
              </a:rPr>
              <a:t>Regression algorithms are </a:t>
            </a:r>
            <a:r>
              <a:rPr lang="en-US" b="0" i="0" dirty="0">
                <a:solidFill>
                  <a:srgbClr val="333333"/>
                </a:solidFill>
                <a:effectLst/>
                <a:highlight>
                  <a:srgbClr val="FFFF00"/>
                </a:highlight>
                <a:latin typeface="inter-regular"/>
              </a:rPr>
              <a:t>used if there is a relationship between the input variable and the output variabl</a:t>
            </a:r>
            <a:r>
              <a:rPr lang="en-US" b="0" i="0" dirty="0">
                <a:solidFill>
                  <a:srgbClr val="333333"/>
                </a:solidFill>
                <a:effectLst/>
                <a:latin typeface="inter-regular"/>
              </a:rPr>
              <a:t>e. It is</a:t>
            </a:r>
            <a:r>
              <a:rPr lang="en-US" b="0" i="0" dirty="0">
                <a:solidFill>
                  <a:srgbClr val="333333"/>
                </a:solidFill>
                <a:effectLst/>
                <a:highlight>
                  <a:srgbClr val="FFFF00"/>
                </a:highlight>
                <a:latin typeface="inter-regular"/>
              </a:rPr>
              <a:t> used for the </a:t>
            </a:r>
            <a:r>
              <a:rPr lang="en-US" b="0" i="0" dirty="0">
                <a:solidFill>
                  <a:srgbClr val="FF0000"/>
                </a:solidFill>
                <a:effectLst/>
                <a:highlight>
                  <a:srgbClr val="FFFF00"/>
                </a:highlight>
                <a:latin typeface="inter-regular"/>
              </a:rPr>
              <a:t>prediction of continuous variables</a:t>
            </a:r>
            <a:r>
              <a:rPr lang="en-US" b="0" i="0" dirty="0">
                <a:solidFill>
                  <a:srgbClr val="333333"/>
                </a:solidFill>
                <a:effectLst/>
                <a:highlight>
                  <a:srgbClr val="FFFF00"/>
                </a:highlight>
                <a:latin typeface="inter-regular"/>
              </a:rPr>
              <a:t>, such as Weather forecasting, Market Trends, etc. </a:t>
            </a:r>
            <a:endParaRPr lang="en-US" b="0" i="0" dirty="0">
              <a:solidFill>
                <a:srgbClr val="333333"/>
              </a:solidFill>
              <a:effectLst/>
              <a:highlight>
                <a:srgbClr val="FFFF00"/>
              </a:highlight>
              <a:latin typeface="inter-regular"/>
            </a:endParaRPr>
          </a:p>
          <a:p>
            <a:pPr marL="0" indent="0" algn="just">
              <a:buNone/>
            </a:pPr>
            <a:endParaRPr lang="en-US" b="0" i="0" dirty="0">
              <a:solidFill>
                <a:srgbClr val="333333"/>
              </a:solidFill>
              <a:effectLst/>
              <a:latin typeface="inter-regular"/>
            </a:endParaRPr>
          </a:p>
          <a:p>
            <a:pPr marL="0" indent="0" algn="just">
              <a:buNone/>
            </a:pPr>
            <a:r>
              <a:rPr lang="en-US" b="0" i="0" dirty="0">
                <a:solidFill>
                  <a:srgbClr val="333333"/>
                </a:solidFill>
                <a:effectLst/>
                <a:latin typeface="inter-regular"/>
              </a:rPr>
              <a:t>Below are some popular Regression algorithms which come under supervised learning:</a:t>
            </a:r>
            <a:endParaRPr lang="en-US" b="0" i="0" dirty="0">
              <a:solidFill>
                <a:srgbClr val="333333"/>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Linear Regression</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Regression Trees</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Non-Linear Regression</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Bayesian Linear Regression</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Polynomial Regression</a:t>
            </a:r>
            <a:endParaRPr lang="en-US" b="0" i="0" dirty="0">
              <a:solidFill>
                <a:srgbClr val="000000"/>
              </a:solidFill>
              <a:effectLst/>
              <a:latin typeface="inter-regular"/>
            </a:endParaRPr>
          </a:p>
          <a:p>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0" dirty="0">
                <a:solidFill>
                  <a:srgbClr val="333333"/>
                </a:solidFill>
                <a:effectLst/>
                <a:latin typeface="inter-bold"/>
              </a:rPr>
              <a:t> Classification</a:t>
            </a:r>
            <a:br>
              <a:rPr lang="en-US" b="0" i="0" dirty="0">
                <a:solidFill>
                  <a:srgbClr val="333333"/>
                </a:solidFill>
                <a:effectLst/>
                <a:latin typeface="inter-regular"/>
              </a:rPr>
            </a:br>
            <a:endParaRPr lang="en-IN" dirty="0"/>
          </a:p>
        </p:txBody>
      </p:sp>
      <p:sp>
        <p:nvSpPr>
          <p:cNvPr id="3" name="Content Placeholder 2"/>
          <p:cNvSpPr>
            <a:spLocks noGrp="1"/>
          </p:cNvSpPr>
          <p:nvPr>
            <p:ph idx="1"/>
          </p:nvPr>
        </p:nvSpPr>
        <p:spPr>
          <a:xfrm>
            <a:off x="457199" y="1786928"/>
            <a:ext cx="8229600" cy="3284145"/>
          </a:xfrm>
        </p:spPr>
        <p:txBody>
          <a:bodyPr>
            <a:normAutofit fontScale="70000" lnSpcReduction="20000"/>
          </a:bodyPr>
          <a:lstStyle/>
          <a:p>
            <a:pPr algn="just"/>
            <a:r>
              <a:rPr lang="en-US" b="0" i="0" dirty="0">
                <a:solidFill>
                  <a:srgbClr val="333333"/>
                </a:solidFill>
                <a:effectLst/>
                <a:latin typeface="inter-regular"/>
              </a:rPr>
              <a:t>Classification algorithm</a:t>
            </a:r>
            <a:r>
              <a:rPr lang="en-US" b="0" i="0" dirty="0">
                <a:solidFill>
                  <a:srgbClr val="333333"/>
                </a:solidFill>
                <a:effectLst/>
                <a:highlight>
                  <a:srgbClr val="FFFF00"/>
                </a:highlight>
                <a:latin typeface="inter-regular"/>
              </a:rPr>
              <a:t>s are used when the output variable is categorical</a:t>
            </a:r>
            <a:r>
              <a:rPr lang="en-US" b="0" i="0" dirty="0">
                <a:solidFill>
                  <a:srgbClr val="333333"/>
                </a:solidFill>
                <a:effectLst/>
                <a:latin typeface="inter-regular"/>
              </a:rPr>
              <a:t>, which means</a:t>
            </a:r>
            <a:r>
              <a:rPr lang="en-US" b="0" i="0" dirty="0">
                <a:solidFill>
                  <a:srgbClr val="333333"/>
                </a:solidFill>
                <a:effectLst/>
                <a:highlight>
                  <a:srgbClr val="FFFF00"/>
                </a:highlight>
                <a:latin typeface="inter-regular"/>
              </a:rPr>
              <a:t> there are two classes such as Yes-No, Male-Female, True-fals</a:t>
            </a:r>
            <a:r>
              <a:rPr lang="en-US" b="0" i="0" dirty="0">
                <a:solidFill>
                  <a:srgbClr val="333333"/>
                </a:solidFill>
                <a:effectLst/>
                <a:latin typeface="inter-regular"/>
              </a:rPr>
              <a:t>e, etc.</a:t>
            </a:r>
            <a:endParaRPr lang="en-US" b="0" i="0" dirty="0">
              <a:solidFill>
                <a:srgbClr val="333333"/>
              </a:solidFill>
              <a:effectLst/>
              <a:latin typeface="inter-regular"/>
            </a:endParaRPr>
          </a:p>
          <a:p>
            <a:pPr marL="0" indent="0" algn="just">
              <a:buNone/>
            </a:pPr>
            <a:endParaRPr lang="en-US" b="0" i="0" dirty="0">
              <a:solidFill>
                <a:srgbClr val="333333"/>
              </a:solidFill>
              <a:effectLst/>
              <a:latin typeface="inter-regular"/>
            </a:endParaRPr>
          </a:p>
          <a:p>
            <a:pPr marL="0" indent="0" algn="just">
              <a:buNone/>
            </a:pPr>
            <a:r>
              <a:rPr lang="en-US" b="0" i="0" dirty="0">
                <a:solidFill>
                  <a:srgbClr val="000000"/>
                </a:solidFill>
                <a:effectLst/>
                <a:latin typeface="inter-regular"/>
              </a:rPr>
              <a:t>Some of the Classificatio</a:t>
            </a:r>
            <a:r>
              <a:rPr lang="en-US" dirty="0">
                <a:solidFill>
                  <a:srgbClr val="000000"/>
                </a:solidFill>
                <a:latin typeface="inter-regular"/>
              </a:rPr>
              <a:t>n </a:t>
            </a:r>
            <a:r>
              <a:rPr lang="en-US" b="0" i="0" dirty="0">
                <a:solidFill>
                  <a:srgbClr val="333333"/>
                </a:solidFill>
                <a:effectLst/>
                <a:latin typeface="inter-regular"/>
              </a:rPr>
              <a:t>algorithms which come under supervised learning:</a:t>
            </a:r>
            <a:r>
              <a:rPr lang="en-US" b="0" i="0" dirty="0">
                <a:solidFill>
                  <a:srgbClr val="000000"/>
                </a:solidFill>
                <a:effectLst/>
                <a:latin typeface="inter-regular"/>
              </a:rPr>
              <a:t> are:</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Random Forest</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Decision Trees</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Logistic Regression</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Support vector Machines</a:t>
            </a:r>
            <a:endParaRPr lang="en-US" b="0" i="0" dirty="0">
              <a:solidFill>
                <a:srgbClr val="000000"/>
              </a:solidFill>
              <a:effectLst/>
              <a:latin typeface="inter-regular"/>
            </a:endParaRPr>
          </a:p>
          <a:p>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Regression vs classification</a:t>
            </a:r>
            <a:endParaRPr lang="en-IN" dirty="0"/>
          </a:p>
        </p:txBody>
      </p:sp>
      <p:sp>
        <p:nvSpPr>
          <p:cNvPr id="7" name="Content Placeholder 6"/>
          <p:cNvSpPr>
            <a:spLocks noGrp="1"/>
          </p:cNvSpPr>
          <p:nvPr>
            <p:ph idx="1"/>
          </p:nvPr>
        </p:nvSpPr>
        <p:spPr/>
        <p:txBody>
          <a:bodyPr>
            <a:normAutofit/>
          </a:bodyPr>
          <a:lstStyle/>
          <a:p>
            <a:pPr algn="just"/>
            <a:r>
              <a:rPr lang="en-US" sz="2400" b="0" i="0" dirty="0">
                <a:solidFill>
                  <a:srgbClr val="202124"/>
                </a:solidFill>
                <a:effectLst/>
                <a:highlight>
                  <a:srgbClr val="FFFF00"/>
                </a:highlight>
                <a:latin typeface="Arial" panose="020B0604020202020204" pitchFamily="34" charset="0"/>
              </a:rPr>
              <a:t>Regression models are used to</a:t>
            </a:r>
            <a:r>
              <a:rPr lang="en-US" sz="2400" b="0" i="0" dirty="0">
                <a:solidFill>
                  <a:srgbClr val="202124"/>
                </a:solidFill>
                <a:effectLst/>
                <a:latin typeface="Arial" panose="020B0604020202020204" pitchFamily="34" charset="0"/>
              </a:rPr>
              <a:t> </a:t>
            </a:r>
            <a:r>
              <a:rPr lang="en-US" sz="2400" b="0" i="0" dirty="0">
                <a:solidFill>
                  <a:srgbClr val="202124"/>
                </a:solidFill>
                <a:effectLst/>
                <a:highlight>
                  <a:srgbClr val="FFFF00"/>
                </a:highlight>
                <a:latin typeface="Arial" panose="020B0604020202020204" pitchFamily="34" charset="0"/>
              </a:rPr>
              <a:t>predict a continuous value. </a:t>
            </a:r>
            <a:endParaRPr lang="en-US" sz="2400" b="0" i="0" dirty="0">
              <a:solidFill>
                <a:srgbClr val="202124"/>
              </a:solidFill>
              <a:effectLst/>
              <a:highlight>
                <a:srgbClr val="FFFF00"/>
              </a:highlight>
              <a:latin typeface="Arial" panose="020B0604020202020204" pitchFamily="34" charset="0"/>
            </a:endParaRPr>
          </a:p>
          <a:p>
            <a:pPr algn="just"/>
            <a:endParaRPr lang="en-US" sz="2400" dirty="0">
              <a:solidFill>
                <a:srgbClr val="202124"/>
              </a:solidFill>
              <a:highlight>
                <a:srgbClr val="FFFF00"/>
              </a:highlight>
              <a:latin typeface="Arial" panose="020B0604020202020204" pitchFamily="34" charset="0"/>
            </a:endParaRPr>
          </a:p>
          <a:p>
            <a:pPr algn="just"/>
            <a:r>
              <a:rPr lang="en-US" sz="2400" b="1" i="0" dirty="0">
                <a:solidFill>
                  <a:srgbClr val="202124"/>
                </a:solidFill>
                <a:effectLst/>
                <a:latin typeface="Arial" panose="020B0604020202020204" pitchFamily="34" charset="0"/>
              </a:rPr>
              <a:t>Predicting prices of a house given the features of house like size, price </a:t>
            </a:r>
            <a:r>
              <a:rPr lang="en-US" sz="2400" b="1" i="0" dirty="0" err="1">
                <a:solidFill>
                  <a:srgbClr val="202124"/>
                </a:solidFill>
                <a:effectLst/>
                <a:latin typeface="Arial" panose="020B0604020202020204" pitchFamily="34" charset="0"/>
              </a:rPr>
              <a:t>etc</a:t>
            </a:r>
            <a:r>
              <a:rPr lang="en-US" sz="2400" b="0" i="0" dirty="0">
                <a:solidFill>
                  <a:srgbClr val="202124"/>
                </a:solidFill>
                <a:effectLst/>
                <a:latin typeface="Arial" panose="020B0604020202020204" pitchFamily="34" charset="0"/>
              </a:rPr>
              <a:t> is one of the common examples of Regression. It is a supervised technique.</a:t>
            </a:r>
            <a:endParaRPr lang="en-US" sz="2400" b="0" i="0" dirty="0">
              <a:solidFill>
                <a:srgbClr val="202124"/>
              </a:solidFill>
              <a:effectLst/>
              <a:latin typeface="Arial" panose="020B0604020202020204" pitchFamily="34" charset="0"/>
            </a:endParaRPr>
          </a:p>
          <a:p>
            <a:pPr algn="just"/>
            <a:endParaRPr lang="en-US" sz="2400" dirty="0">
              <a:solidFill>
                <a:srgbClr val="202124"/>
              </a:solidFill>
              <a:latin typeface="Arial" panose="020B0604020202020204" pitchFamily="34" charset="0"/>
            </a:endParaRPr>
          </a:p>
          <a:p>
            <a:pPr algn="just"/>
            <a:r>
              <a:rPr lang="en-US" sz="2400" dirty="0">
                <a:solidFill>
                  <a:srgbClr val="202124"/>
                </a:solidFill>
                <a:latin typeface="Arial" panose="020B0604020202020204" pitchFamily="34" charset="0"/>
              </a:rPr>
              <a:t>C</a:t>
            </a:r>
            <a:r>
              <a:rPr lang="en-US" sz="2400" dirty="0">
                <a:solidFill>
                  <a:srgbClr val="202124"/>
                </a:solidFill>
                <a:highlight>
                  <a:srgbClr val="FFFF00"/>
                </a:highlight>
                <a:latin typeface="Arial" panose="020B0604020202020204" pitchFamily="34" charset="0"/>
              </a:rPr>
              <a:t>lassification applied on discrete values.</a:t>
            </a:r>
            <a:endParaRPr lang="en-US" sz="2400" dirty="0">
              <a:solidFill>
                <a:srgbClr val="202124"/>
              </a:solidFill>
              <a:latin typeface="Arial" panose="020B0604020202020204" pitchFamily="34" charset="0"/>
            </a:endParaRPr>
          </a:p>
          <a:p>
            <a:pPr algn="just"/>
            <a:r>
              <a:rPr lang="en-US" sz="2400" dirty="0">
                <a:solidFill>
                  <a:srgbClr val="202124"/>
                </a:solidFill>
                <a:latin typeface="Arial" panose="020B0604020202020204" pitchFamily="34" charset="0"/>
              </a:rPr>
              <a:t>Example: age vs. height., temperature of a city, house price</a:t>
            </a:r>
            <a:endParaRPr lang="en-IN"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Regression vs classification</a:t>
            </a:r>
            <a:endParaRPr lang="en-IN" dirty="0"/>
          </a:p>
        </p:txBody>
      </p:sp>
      <p:pic>
        <p:nvPicPr>
          <p:cNvPr id="26626" name="Picture 2" descr="Regression vs Classification in Machine Learning - Javatpoint"/>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412137" y="2541440"/>
            <a:ext cx="4319728" cy="24052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333333"/>
                </a:solidFill>
                <a:effectLst/>
                <a:latin typeface="Cambria" panose="02040503050406030204" pitchFamily="18" charset="0"/>
              </a:rPr>
              <a:t>2. Unsupervised learning</a:t>
            </a:r>
            <a:endParaRPr lang="en-IN" sz="3600" dirty="0"/>
          </a:p>
        </p:txBody>
      </p:sp>
      <p:sp>
        <p:nvSpPr>
          <p:cNvPr id="3" name="Slide Number Placeholder 2"/>
          <p:cNvSpPr>
            <a:spLocks noGrp="1"/>
          </p:cNvSpPr>
          <p:nvPr>
            <p:ph type="sldNum" sz="quarter" idx="12"/>
          </p:nvPr>
        </p:nvSpPr>
        <p:spPr/>
        <p:txBody>
          <a:bodyPr>
            <a:normAutofit fontScale="85000" lnSpcReduction="20000"/>
          </a:bodyPr>
          <a:lstStyle/>
          <a:p>
            <a:fld id="{6DF4C409-C017-451C-B236-E185BBA6E0E4}" type="slidenum">
              <a:rPr lang="tr-TR" smtClean="0"/>
            </a:fld>
            <a:endParaRPr lang="tr-TR" dirty="0"/>
          </a:p>
        </p:txBody>
      </p:sp>
      <p:sp>
        <p:nvSpPr>
          <p:cNvPr id="4" name="Content Placeholder 3"/>
          <p:cNvSpPr>
            <a:spLocks noGrp="1"/>
          </p:cNvSpPr>
          <p:nvPr>
            <p:ph sz="quarter" idx="1"/>
          </p:nvPr>
        </p:nvSpPr>
        <p:spPr>
          <a:xfrm>
            <a:off x="216096" y="1628800"/>
            <a:ext cx="8927904" cy="4495800"/>
          </a:xfrm>
        </p:spPr>
        <p:txBody>
          <a:bodyPr/>
          <a:lstStyle/>
          <a:p>
            <a:pPr marL="217805" indent="-217805">
              <a:lnSpc>
                <a:spcPct val="90000"/>
              </a:lnSpc>
              <a:spcBef>
                <a:spcPts val="405"/>
              </a:spcBef>
              <a:buClr>
                <a:srgbClr val="F83F24"/>
              </a:buClr>
              <a:buSzPts val="3200"/>
              <a:buChar char="•"/>
            </a:pPr>
            <a:r>
              <a:rPr lang="en-US" sz="2800" dirty="0">
                <a:solidFill>
                  <a:srgbClr val="F83F24"/>
                </a:solidFill>
                <a:latin typeface="Times New Roman" panose="02020603050405020304" pitchFamily="18" charset="0"/>
                <a:cs typeface="Times New Roman" panose="02020603050405020304" pitchFamily="18" charset="0"/>
              </a:rPr>
              <a:t>Unsupervised learning</a:t>
            </a:r>
            <a:r>
              <a:rPr lang="en-US" sz="2800" dirty="0">
                <a:latin typeface="Times New Roman" panose="02020603050405020304" pitchFamily="18" charset="0"/>
                <a:cs typeface="Times New Roman" panose="02020603050405020304" pitchFamily="18" charset="0"/>
              </a:rPr>
              <a:t> </a:t>
            </a:r>
            <a:r>
              <a:rPr lang="en-US" sz="2800" dirty="0">
                <a:solidFill>
                  <a:srgbClr val="FF3300"/>
                </a:solidFill>
                <a:latin typeface="Times New Roman" panose="02020603050405020304" pitchFamily="18" charset="0"/>
                <a:cs typeface="Times New Roman" panose="02020603050405020304" pitchFamily="18" charset="0"/>
              </a:rPr>
              <a:t>(clustering)</a:t>
            </a:r>
            <a:endParaRPr lang="en-US" sz="2800" dirty="0">
              <a:latin typeface="Times New Roman" panose="02020603050405020304" pitchFamily="18" charset="0"/>
              <a:cs typeface="Times New Roman" panose="02020603050405020304" pitchFamily="18" charset="0"/>
            </a:endParaRPr>
          </a:p>
          <a:p>
            <a:pPr marL="471805" lvl="1" indent="-181610">
              <a:lnSpc>
                <a:spcPct val="90000"/>
              </a:lnSpc>
              <a:spcBef>
                <a:spcPts val="355"/>
              </a:spcBef>
              <a:buClr>
                <a:srgbClr val="3333CC"/>
              </a:buClr>
              <a:buSzPts val="2800"/>
              <a:buChar char="–"/>
            </a:pPr>
            <a:r>
              <a:rPr lang="en-US" sz="2400" dirty="0">
                <a:solidFill>
                  <a:srgbClr val="3333CC"/>
                </a:solidFill>
                <a:latin typeface="Times New Roman" panose="02020603050405020304" pitchFamily="18" charset="0"/>
                <a:cs typeface="Times New Roman" panose="02020603050405020304" pitchFamily="18" charset="0"/>
              </a:rPr>
              <a:t>Class labels of the data are unknown.</a:t>
            </a:r>
            <a:endParaRPr lang="en-US" sz="2400" dirty="0">
              <a:latin typeface="Times New Roman" panose="02020603050405020304" pitchFamily="18" charset="0"/>
              <a:cs typeface="Times New Roman" panose="02020603050405020304" pitchFamily="18" charset="0"/>
            </a:endParaRPr>
          </a:p>
          <a:p>
            <a:pPr marL="471805" lvl="1" indent="-181610">
              <a:lnSpc>
                <a:spcPct val="90000"/>
              </a:lnSpc>
              <a:spcBef>
                <a:spcPts val="355"/>
              </a:spcBef>
              <a:buClr>
                <a:schemeClr val="dk1"/>
              </a:buClr>
              <a:buSzPts val="2800"/>
              <a:buChar char="–"/>
            </a:pPr>
            <a:r>
              <a:rPr lang="en-US" sz="2400" dirty="0">
                <a:highlight>
                  <a:srgbClr val="FFFF00"/>
                </a:highlight>
                <a:latin typeface="Times New Roman" panose="02020603050405020304" pitchFamily="18" charset="0"/>
                <a:cs typeface="Times New Roman" panose="02020603050405020304" pitchFamily="18" charset="0"/>
              </a:rPr>
              <a:t>Given a set of data, the task is to establish the existence of classes or clusters in the data</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IN" dirty="0"/>
          </a:p>
        </p:txBody>
      </p:sp>
      <p:sp>
        <p:nvSpPr>
          <p:cNvPr id="5" name="Content Placeholder 2"/>
          <p:cNvSpPr txBox="1"/>
          <p:nvPr/>
        </p:nvSpPr>
        <p:spPr>
          <a:xfrm>
            <a:off x="495300" y="3429000"/>
            <a:ext cx="8153400" cy="449580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panose="05000000000000000000"/>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panose="05020102010507070707"/>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panose="05000000000000000000"/>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panose="05000000000000000000"/>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panose="05000000000000000000"/>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panose="05000000000000000000"/>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panose="05000000000000000000"/>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panose="05000000000000000000"/>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panose="05000000000000000000"/>
              <a:buChar char="§"/>
              <a:defRPr kumimoji="0" sz="1800" kern="1200" baseline="0">
                <a:solidFill>
                  <a:schemeClr val="tx1"/>
                </a:solidFill>
                <a:latin typeface="+mn-lt"/>
                <a:ea typeface="+mn-ea"/>
                <a:cs typeface="+mn-cs"/>
              </a:defRPr>
            </a:lvl9pPr>
          </a:lstStyle>
          <a:p>
            <a:pPr fontAlgn="auto">
              <a:spcAft>
                <a:spcPts val="0"/>
              </a:spcAft>
            </a:pPr>
            <a:r>
              <a:rPr lang="en-US" sz="2400" dirty="0">
                <a:solidFill>
                  <a:srgbClr val="333333"/>
                </a:solidFill>
                <a:latin typeface="Times New Roman" panose="02020603050405020304" pitchFamily="18" charset="0"/>
                <a:cs typeface="Times New Roman" panose="02020603050405020304" pitchFamily="18" charset="0"/>
              </a:rPr>
              <a:t>Unsupervised learning is a </a:t>
            </a:r>
            <a:r>
              <a:rPr lang="en-US" sz="2400" dirty="0">
                <a:solidFill>
                  <a:srgbClr val="333333"/>
                </a:solidFill>
                <a:highlight>
                  <a:srgbClr val="FFFF00"/>
                </a:highlight>
                <a:latin typeface="Times New Roman" panose="02020603050405020304" pitchFamily="18" charset="0"/>
                <a:cs typeface="Times New Roman" panose="02020603050405020304" pitchFamily="18" charset="0"/>
              </a:rPr>
              <a:t>type of machine learning in which models are trained using unlabeled dataset and are allowed to act on that data without any supervision.</a:t>
            </a:r>
            <a:endParaRPr lang="en-US" sz="2400" dirty="0">
              <a:solidFill>
                <a:srgbClr val="333333"/>
              </a:solidFill>
              <a:highlight>
                <a:srgbClr val="FFFF00"/>
              </a:highlight>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95736" y="4643904"/>
            <a:ext cx="4464496" cy="223224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Types of unsupervised Algorithm</a:t>
            </a:r>
            <a:endParaRPr lang="en-IN" b="1"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234947" y="2212300"/>
            <a:ext cx="4674106" cy="3505580"/>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916832"/>
            <a:ext cx="8496944" cy="3890403"/>
          </a:xfrm>
        </p:spPr>
        <p:txBody>
          <a:bodyPr>
            <a:normAutofit fontScale="97500"/>
          </a:bodyPr>
          <a:lstStyle/>
          <a:p>
            <a:pPr algn="just">
              <a:buFont typeface="Arial" panose="020B0604020202020204" pitchFamily="34" charset="0"/>
              <a:buChar char="•"/>
            </a:pPr>
            <a:r>
              <a:rPr lang="en-US" sz="2300" b="1" i="0" dirty="0">
                <a:solidFill>
                  <a:srgbClr val="000000"/>
                </a:solidFill>
                <a:effectLst/>
                <a:latin typeface="Calibri" panose="020F0502020204030204" pitchFamily="34" charset="0"/>
                <a:cs typeface="Calibri" panose="020F0502020204030204" pitchFamily="34" charset="0"/>
              </a:rPr>
              <a:t>Clustering</a:t>
            </a:r>
            <a:r>
              <a:rPr lang="en-US" sz="2300" b="0" i="0" dirty="0">
                <a:solidFill>
                  <a:srgbClr val="000000"/>
                </a:solidFill>
                <a:effectLst/>
                <a:latin typeface="Calibri" panose="020F0502020204030204" pitchFamily="34" charset="0"/>
                <a:cs typeface="Calibri" panose="020F0502020204030204" pitchFamily="34" charset="0"/>
              </a:rPr>
              <a:t>: Clustering is a method of </a:t>
            </a:r>
            <a:r>
              <a:rPr lang="en-US" sz="2300" b="0" i="0" dirty="0">
                <a:solidFill>
                  <a:srgbClr val="000000"/>
                </a:solidFill>
                <a:effectLst/>
                <a:highlight>
                  <a:srgbClr val="FFFF00"/>
                </a:highlight>
                <a:latin typeface="Calibri" panose="020F0502020204030204" pitchFamily="34" charset="0"/>
                <a:cs typeface="Calibri" panose="020F0502020204030204" pitchFamily="34" charset="0"/>
              </a:rPr>
              <a:t>grouping the objects into clusters such that objects with most similarities remains into a group and has less or no similarities with the objects of another group.</a:t>
            </a:r>
            <a:r>
              <a:rPr lang="en-US" b="0" i="0" dirty="0">
                <a:solidFill>
                  <a:srgbClr val="000000"/>
                </a:solidFill>
                <a:effectLst/>
                <a:highlight>
                  <a:srgbClr val="FFFF00"/>
                </a:highlight>
                <a:latin typeface="Calibri" panose="020F0502020204030204" pitchFamily="34" charset="0"/>
                <a:cs typeface="Calibri" panose="020F0502020204030204" pitchFamily="34" charset="0"/>
              </a:rPr>
              <a:t> </a:t>
            </a:r>
            <a:endParaRPr lang="en-US" b="1" i="0" dirty="0">
              <a:solidFill>
                <a:srgbClr val="000000"/>
              </a:solidFill>
              <a:effectLst/>
              <a:latin typeface="inter-bold"/>
            </a:endParaRPr>
          </a:p>
          <a:p>
            <a:pPr algn="just">
              <a:buFont typeface="Arial" panose="020B0604020202020204" pitchFamily="34" charset="0"/>
              <a:buChar char="•"/>
            </a:pPr>
            <a:r>
              <a:rPr lang="en-US" sz="2285" b="1" i="0" dirty="0">
                <a:solidFill>
                  <a:srgbClr val="000000"/>
                </a:solidFill>
                <a:effectLst/>
                <a:latin typeface="Calibri" panose="020F0502020204030204" pitchFamily="34" charset="0"/>
                <a:cs typeface="Calibri" panose="020F0502020204030204" pitchFamily="34" charset="0"/>
              </a:rPr>
              <a:t>Association</a:t>
            </a:r>
            <a:r>
              <a:rPr lang="en-US" sz="2285" b="0" i="0" dirty="0">
                <a:solidFill>
                  <a:srgbClr val="000000"/>
                </a:solidFill>
                <a:effectLst/>
                <a:latin typeface="Calibri" panose="020F0502020204030204" pitchFamily="34" charset="0"/>
                <a:cs typeface="Calibri" panose="020F0502020204030204" pitchFamily="34" charset="0"/>
              </a:rPr>
              <a:t>: An association rule is an unsupervised learning method which is</a:t>
            </a:r>
            <a:r>
              <a:rPr lang="en-US" sz="2285" b="0" i="0" dirty="0">
                <a:solidFill>
                  <a:srgbClr val="000000"/>
                </a:solidFill>
                <a:effectLst/>
                <a:highlight>
                  <a:srgbClr val="FFFF00"/>
                </a:highlight>
                <a:latin typeface="Calibri" panose="020F0502020204030204" pitchFamily="34" charset="0"/>
                <a:cs typeface="Calibri" panose="020F0502020204030204" pitchFamily="34" charset="0"/>
              </a:rPr>
              <a:t> used for finding the relationships between variables in the large database.</a:t>
            </a:r>
            <a:r>
              <a:rPr lang="en-US" sz="2285" b="0" i="0" dirty="0">
                <a:solidFill>
                  <a:srgbClr val="000000"/>
                </a:solidFill>
                <a:effectLst/>
                <a:latin typeface="Calibri" panose="020F0502020204030204" pitchFamily="34" charset="0"/>
                <a:cs typeface="Calibri" panose="020F0502020204030204" pitchFamily="34" charset="0"/>
              </a:rPr>
              <a:t> It d</a:t>
            </a:r>
            <a:r>
              <a:rPr lang="en-US" sz="2285" b="0" i="0" dirty="0">
                <a:solidFill>
                  <a:srgbClr val="000000"/>
                </a:solidFill>
                <a:effectLst/>
                <a:highlight>
                  <a:srgbClr val="FFFF00"/>
                </a:highlight>
                <a:latin typeface="Calibri" panose="020F0502020204030204" pitchFamily="34" charset="0"/>
                <a:cs typeface="Calibri" panose="020F0502020204030204" pitchFamily="34" charset="0"/>
              </a:rPr>
              <a:t>etermines the set of items that occurs together in the dataset</a:t>
            </a:r>
            <a:r>
              <a:rPr lang="en-US" sz="2285" b="0" i="0" dirty="0">
                <a:solidFill>
                  <a:srgbClr val="000000"/>
                </a:solidFill>
                <a:effectLst/>
                <a:latin typeface="Calibri" panose="020F0502020204030204" pitchFamily="34" charset="0"/>
                <a:cs typeface="Calibri" panose="020F0502020204030204" pitchFamily="34" charset="0"/>
              </a:rPr>
              <a:t>. Association rule </a:t>
            </a:r>
            <a:r>
              <a:rPr lang="en-US" sz="2285" b="0" i="0" dirty="0">
                <a:solidFill>
                  <a:srgbClr val="000000"/>
                </a:solidFill>
                <a:effectLst/>
                <a:highlight>
                  <a:srgbClr val="FFFF00"/>
                </a:highlight>
                <a:latin typeface="Calibri" panose="020F0502020204030204" pitchFamily="34" charset="0"/>
                <a:cs typeface="Calibri" panose="020F0502020204030204" pitchFamily="34" charset="0"/>
              </a:rPr>
              <a:t>makes marketing strategy more effective</a:t>
            </a:r>
            <a:r>
              <a:rPr lang="en-US" sz="2285" b="0" i="0" dirty="0">
                <a:solidFill>
                  <a:srgbClr val="000000"/>
                </a:solidFill>
                <a:effectLst/>
                <a:latin typeface="Calibri" panose="020F0502020204030204" pitchFamily="34" charset="0"/>
                <a:cs typeface="Calibri" panose="020F0502020204030204" pitchFamily="34" charset="0"/>
              </a:rPr>
              <a:t>. Such as people who buy X item (suppose a bread) are also tend to purchase Y (Butter/Jam) item. A typica</a:t>
            </a:r>
            <a:r>
              <a:rPr lang="en-US" sz="2285" b="0" i="0" dirty="0">
                <a:solidFill>
                  <a:srgbClr val="000000"/>
                </a:solidFill>
                <a:effectLst/>
                <a:highlight>
                  <a:srgbClr val="FFFF00"/>
                </a:highlight>
                <a:latin typeface="Calibri" panose="020F0502020204030204" pitchFamily="34" charset="0"/>
                <a:cs typeface="Calibri" panose="020F0502020204030204" pitchFamily="34" charset="0"/>
              </a:rPr>
              <a:t>l example</a:t>
            </a:r>
            <a:r>
              <a:rPr lang="en-US" sz="2285" b="0" i="0" dirty="0">
                <a:solidFill>
                  <a:srgbClr val="000000"/>
                </a:solidFill>
                <a:effectLst/>
                <a:latin typeface="Calibri" panose="020F0502020204030204" pitchFamily="34" charset="0"/>
                <a:cs typeface="Calibri" panose="020F0502020204030204" pitchFamily="34" charset="0"/>
              </a:rPr>
              <a:t> of Association rule is </a:t>
            </a:r>
            <a:r>
              <a:rPr lang="en-US" sz="2285" b="0" i="0" dirty="0">
                <a:solidFill>
                  <a:srgbClr val="000000"/>
                </a:solidFill>
                <a:effectLst/>
                <a:highlight>
                  <a:srgbClr val="FFFF00"/>
                </a:highlight>
                <a:latin typeface="Calibri" panose="020F0502020204030204" pitchFamily="34" charset="0"/>
                <a:cs typeface="Calibri" panose="020F0502020204030204" pitchFamily="34" charset="0"/>
              </a:rPr>
              <a:t>Market Basket Analysis.</a:t>
            </a:r>
            <a:endParaRPr lang="en-US" sz="2285" b="0" i="0" dirty="0">
              <a:solidFill>
                <a:srgbClr val="000000"/>
              </a:solidFill>
              <a:effectLst/>
              <a:latin typeface="Calibri" panose="020F0502020204030204" pitchFamily="34" charset="0"/>
              <a:cs typeface="Calibri" panose="020F0502020204030204" pitchFamily="34" charset="0"/>
            </a:endParaRPr>
          </a:p>
          <a:p>
            <a:endParaRPr lang="en-IN" sz="2285" dirty="0">
              <a:latin typeface="Calibri" panose="020F0502020204030204" pitchFamily="34" charset="0"/>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Books</a:t>
            </a:r>
            <a:endParaRPr lang="en-IN" dirty="0"/>
          </a:p>
        </p:txBody>
      </p:sp>
      <p:sp>
        <p:nvSpPr>
          <p:cNvPr id="3" name="Slide Number Placeholder 2"/>
          <p:cNvSpPr>
            <a:spLocks noGrp="1"/>
          </p:cNvSpPr>
          <p:nvPr>
            <p:ph type="sldNum" sz="quarter" idx="12"/>
          </p:nvPr>
        </p:nvSpPr>
        <p:spPr/>
        <p:txBody>
          <a:bodyPr>
            <a:normAutofit fontScale="85000" lnSpcReduction="20000"/>
          </a:bodyPr>
          <a:lstStyle/>
          <a:p>
            <a:fld id="{6DF4C409-C017-451C-B236-E185BBA6E0E4}" type="slidenum">
              <a:rPr lang="tr-TR" smtClean="0"/>
            </a:fld>
            <a:endParaRPr lang="tr-TR" dirty="0"/>
          </a:p>
        </p:txBody>
      </p:sp>
      <p:sp>
        <p:nvSpPr>
          <p:cNvPr id="4" name="Content Placeholder 3"/>
          <p:cNvSpPr>
            <a:spLocks noGrp="1"/>
          </p:cNvSpPr>
          <p:nvPr>
            <p:ph sz="quarter" idx="1"/>
          </p:nvPr>
        </p:nvSpPr>
        <p:spPr/>
        <p:txBody>
          <a:bodyPr>
            <a:normAutofit/>
          </a:bodyPr>
          <a:lstStyle/>
          <a:p>
            <a:r>
              <a:rPr lang="en-IN" dirty="0"/>
              <a:t>Pattern Recognition and Image Analysis, Earl </a:t>
            </a:r>
            <a:r>
              <a:rPr lang="en-IN" dirty="0" err="1"/>
              <a:t>Gose</a:t>
            </a:r>
            <a:r>
              <a:rPr lang="en-IN" dirty="0"/>
              <a:t>, </a:t>
            </a:r>
            <a:endParaRPr lang="en-IN" dirty="0"/>
          </a:p>
          <a:p>
            <a:pPr marL="0" indent="0">
              <a:buNone/>
            </a:pPr>
            <a:r>
              <a:rPr lang="en-IN" dirty="0"/>
              <a:t>   Richard </a:t>
            </a:r>
            <a:r>
              <a:rPr lang="en-IN" dirty="0" err="1"/>
              <a:t>Johnsonbaugh</a:t>
            </a:r>
            <a:r>
              <a:rPr lang="en-IN" dirty="0"/>
              <a:t> Steve Jos, Pearson 2015 </a:t>
            </a:r>
            <a:endParaRPr lang="en-IN" dirty="0"/>
          </a:p>
          <a:p>
            <a:r>
              <a:rPr lang="en-IN" dirty="0"/>
              <a:t>Pattern Classification, Richard O. </a:t>
            </a:r>
            <a:r>
              <a:rPr lang="en-IN" dirty="0" err="1"/>
              <a:t>Duda</a:t>
            </a:r>
            <a:r>
              <a:rPr lang="en-IN" dirty="0"/>
              <a:t>, Peter E. Hart, David G. Stork, Second edition, Wiley publication.	</a:t>
            </a:r>
            <a:endParaRPr lang="en-IN" dirty="0"/>
          </a:p>
          <a:p>
            <a:r>
              <a:rPr lang="en-IN" dirty="0" err="1"/>
              <a:t>Ethem</a:t>
            </a:r>
            <a:r>
              <a:rPr lang="en-IN" dirty="0"/>
              <a:t> 	</a:t>
            </a:r>
            <a:r>
              <a:rPr lang="en-IN" dirty="0" err="1"/>
              <a:t>Alpaydin</a:t>
            </a:r>
            <a:r>
              <a:rPr lang="en-IN" dirty="0"/>
              <a:t> 	(2014). 	Introduction 	to Machine 	Learning, 	Third 	Edition, 	MIT 	Press. 	The 	textbook 	website 	is https://www.cmpe.boun.edu.tr/~ethem/i2ml3e/ </a:t>
            </a:r>
            <a:endParaRPr lang="en-IN" dirty="0"/>
          </a:p>
          <a:p>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16806"/>
            <a:ext cx="8153400" cy="990600"/>
          </a:xfrm>
        </p:spPr>
        <p:txBody>
          <a:bodyPr>
            <a:normAutofit fontScale="90000"/>
          </a:bodyPr>
          <a:lstStyle/>
          <a:p>
            <a:r>
              <a:rPr lang="en-IN" b="0" i="0" dirty="0">
                <a:solidFill>
                  <a:srgbClr val="610B38"/>
                </a:solidFill>
                <a:effectLst/>
                <a:latin typeface="erdana"/>
              </a:rPr>
              <a:t>Unsupervised Learning algorithms:</a:t>
            </a:r>
            <a:br>
              <a:rPr lang="en-IN" b="0" i="0" dirty="0">
                <a:solidFill>
                  <a:srgbClr val="610B38"/>
                </a:solidFill>
                <a:effectLst/>
                <a:latin typeface="erdana"/>
              </a:rPr>
            </a:br>
            <a:endParaRPr lang="en-IN" dirty="0"/>
          </a:p>
        </p:txBody>
      </p:sp>
      <p:sp>
        <p:nvSpPr>
          <p:cNvPr id="3" name="Content Placeholder 2"/>
          <p:cNvSpPr>
            <a:spLocks noGrp="1"/>
          </p:cNvSpPr>
          <p:nvPr>
            <p:ph idx="1"/>
          </p:nvPr>
        </p:nvSpPr>
        <p:spPr>
          <a:xfrm>
            <a:off x="457199" y="1959543"/>
            <a:ext cx="8229600" cy="3469298"/>
          </a:xfrm>
        </p:spPr>
        <p:txBody>
          <a:bodyPr>
            <a:normAutofit fontScale="70000" lnSpcReduction="20000"/>
          </a:bodyPr>
          <a:lstStyle/>
          <a:p>
            <a:pPr algn="just"/>
            <a:r>
              <a:rPr lang="en-IN" b="0" i="0" dirty="0">
                <a:solidFill>
                  <a:srgbClr val="333333"/>
                </a:solidFill>
                <a:effectLst/>
                <a:latin typeface="inter-regular"/>
              </a:rPr>
              <a:t>Below is the list of some popular unsupervised learning algorithms:</a:t>
            </a:r>
            <a:endParaRPr lang="en-IN" b="0" i="0" dirty="0">
              <a:solidFill>
                <a:srgbClr val="333333"/>
              </a:solidFill>
              <a:effectLst/>
              <a:latin typeface="inter-regular"/>
            </a:endParaRPr>
          </a:p>
          <a:p>
            <a:pPr algn="just">
              <a:buFont typeface="Arial" panose="020B0604020202020204" pitchFamily="34" charset="0"/>
              <a:buChar char="•"/>
            </a:pPr>
            <a:r>
              <a:rPr lang="en-IN" b="1" i="0" dirty="0">
                <a:solidFill>
                  <a:srgbClr val="000000"/>
                </a:solidFill>
                <a:effectLst/>
                <a:latin typeface="inter-bold"/>
              </a:rPr>
              <a:t>K-means clustering</a:t>
            </a:r>
            <a:endParaRPr lang="en-IN" b="0" i="0" dirty="0">
              <a:solidFill>
                <a:srgbClr val="000000"/>
              </a:solidFill>
              <a:effectLst/>
              <a:latin typeface="inter-regular"/>
            </a:endParaRPr>
          </a:p>
          <a:p>
            <a:pPr algn="just">
              <a:buFont typeface="Arial" panose="020B0604020202020204" pitchFamily="34" charset="0"/>
              <a:buChar char="•"/>
            </a:pPr>
            <a:r>
              <a:rPr lang="en-IN" b="1" i="0" dirty="0">
                <a:solidFill>
                  <a:srgbClr val="000000"/>
                </a:solidFill>
                <a:effectLst/>
                <a:latin typeface="inter-bold"/>
              </a:rPr>
              <a:t>KNN (k-nearest </a:t>
            </a:r>
            <a:r>
              <a:rPr lang="en-IN" b="1" i="0" dirty="0" err="1">
                <a:solidFill>
                  <a:srgbClr val="000000"/>
                </a:solidFill>
                <a:effectLst/>
                <a:latin typeface="inter-bold"/>
              </a:rPr>
              <a:t>neighbors</a:t>
            </a:r>
            <a:r>
              <a:rPr lang="en-IN" b="1" i="0" dirty="0">
                <a:solidFill>
                  <a:srgbClr val="000000"/>
                </a:solidFill>
                <a:effectLst/>
                <a:latin typeface="inter-bold"/>
              </a:rPr>
              <a:t>)</a:t>
            </a:r>
            <a:endParaRPr lang="en-IN" b="0" i="0" dirty="0">
              <a:solidFill>
                <a:srgbClr val="000000"/>
              </a:solidFill>
              <a:effectLst/>
              <a:latin typeface="inter-regular"/>
            </a:endParaRPr>
          </a:p>
          <a:p>
            <a:pPr algn="just">
              <a:buFont typeface="Arial" panose="020B0604020202020204" pitchFamily="34" charset="0"/>
              <a:buChar char="•"/>
            </a:pPr>
            <a:r>
              <a:rPr lang="en-IN" b="1" i="0" dirty="0">
                <a:solidFill>
                  <a:srgbClr val="000000"/>
                </a:solidFill>
                <a:effectLst/>
                <a:latin typeface="inter-bold"/>
              </a:rPr>
              <a:t>Hierarchal clustering</a:t>
            </a:r>
            <a:endParaRPr lang="en-IN" b="0" i="0" dirty="0">
              <a:solidFill>
                <a:srgbClr val="000000"/>
              </a:solidFill>
              <a:effectLst/>
              <a:latin typeface="inter-regular"/>
            </a:endParaRPr>
          </a:p>
          <a:p>
            <a:pPr algn="just">
              <a:buFont typeface="Arial" panose="020B0604020202020204" pitchFamily="34" charset="0"/>
              <a:buChar char="•"/>
            </a:pPr>
            <a:r>
              <a:rPr lang="en-IN" b="1" i="0" dirty="0">
                <a:solidFill>
                  <a:srgbClr val="000000"/>
                </a:solidFill>
                <a:effectLst/>
                <a:latin typeface="inter-bold"/>
              </a:rPr>
              <a:t>Anomaly detection</a:t>
            </a:r>
            <a:endParaRPr lang="en-IN" b="0" i="0" dirty="0">
              <a:solidFill>
                <a:srgbClr val="000000"/>
              </a:solidFill>
              <a:effectLst/>
              <a:latin typeface="inter-regular"/>
            </a:endParaRPr>
          </a:p>
          <a:p>
            <a:pPr algn="just">
              <a:buFont typeface="Arial" panose="020B0604020202020204" pitchFamily="34" charset="0"/>
              <a:buChar char="•"/>
            </a:pPr>
            <a:r>
              <a:rPr lang="en-IN" b="1" i="0" dirty="0">
                <a:solidFill>
                  <a:srgbClr val="000000"/>
                </a:solidFill>
                <a:effectLst/>
                <a:latin typeface="inter-bold"/>
              </a:rPr>
              <a:t>Neural Networks</a:t>
            </a:r>
            <a:endParaRPr lang="en-IN" b="0" i="0" dirty="0">
              <a:solidFill>
                <a:srgbClr val="000000"/>
              </a:solidFill>
              <a:effectLst/>
              <a:latin typeface="inter-regular"/>
            </a:endParaRPr>
          </a:p>
          <a:p>
            <a:pPr algn="just">
              <a:buFont typeface="Arial" panose="020B0604020202020204" pitchFamily="34" charset="0"/>
              <a:buChar char="•"/>
            </a:pPr>
            <a:r>
              <a:rPr lang="en-IN" b="1" i="0" dirty="0">
                <a:solidFill>
                  <a:srgbClr val="000000"/>
                </a:solidFill>
                <a:effectLst/>
                <a:latin typeface="inter-bold"/>
              </a:rPr>
              <a:t>Principle Component Analysis</a:t>
            </a:r>
            <a:endParaRPr lang="en-IN" b="0" i="0" dirty="0">
              <a:solidFill>
                <a:srgbClr val="000000"/>
              </a:solidFill>
              <a:effectLst/>
              <a:latin typeface="inter-regular"/>
            </a:endParaRPr>
          </a:p>
          <a:p>
            <a:pPr algn="just">
              <a:buFont typeface="Arial" panose="020B0604020202020204" pitchFamily="34" charset="0"/>
              <a:buChar char="•"/>
            </a:pPr>
            <a:r>
              <a:rPr lang="en-IN" b="1" i="0" dirty="0">
                <a:solidFill>
                  <a:srgbClr val="000000"/>
                </a:solidFill>
                <a:effectLst/>
                <a:latin typeface="inter-bold"/>
              </a:rPr>
              <a:t>Independent Component Analysis</a:t>
            </a:r>
            <a:endParaRPr lang="en-IN" b="0" i="0" dirty="0">
              <a:solidFill>
                <a:srgbClr val="000000"/>
              </a:solidFill>
              <a:effectLst/>
              <a:latin typeface="inter-regular"/>
            </a:endParaRPr>
          </a:p>
          <a:p>
            <a:pPr algn="just">
              <a:buFont typeface="Arial" panose="020B0604020202020204" pitchFamily="34" charset="0"/>
              <a:buChar char="•"/>
            </a:pPr>
            <a:r>
              <a:rPr lang="en-IN" b="1" i="0" dirty="0" err="1">
                <a:solidFill>
                  <a:srgbClr val="000000"/>
                </a:solidFill>
                <a:effectLst/>
                <a:latin typeface="inter-bold"/>
              </a:rPr>
              <a:t>Apriori</a:t>
            </a:r>
            <a:r>
              <a:rPr lang="en-IN" b="1" i="0" dirty="0">
                <a:solidFill>
                  <a:srgbClr val="000000"/>
                </a:solidFill>
                <a:effectLst/>
                <a:latin typeface="inter-bold"/>
              </a:rPr>
              <a:t> algorithm</a:t>
            </a:r>
            <a:endParaRPr lang="en-IN" b="0" i="0" dirty="0">
              <a:solidFill>
                <a:srgbClr val="000000"/>
              </a:solidFill>
              <a:effectLst/>
              <a:latin typeface="inter-regular"/>
            </a:endParaRPr>
          </a:p>
          <a:p>
            <a:pPr algn="just">
              <a:buFont typeface="Arial" panose="020B0604020202020204" pitchFamily="34" charset="0"/>
              <a:buChar char="•"/>
            </a:pPr>
            <a:r>
              <a:rPr lang="en-IN" b="1" i="0" dirty="0">
                <a:solidFill>
                  <a:srgbClr val="000000"/>
                </a:solidFill>
                <a:effectLst/>
                <a:latin typeface="inter-bold"/>
              </a:rPr>
              <a:t>Singular value decomposition</a:t>
            </a:r>
            <a:endParaRPr lang="en-IN" b="0" i="0" dirty="0">
              <a:solidFill>
                <a:srgbClr val="000000"/>
              </a:solidFill>
              <a:effectLst/>
              <a:latin typeface="inter-regular"/>
            </a:endParaRPr>
          </a:p>
          <a:p>
            <a:endParaRPr lang="en-IN" dirty="0"/>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414655" y="1868170"/>
              <a:ext cx="756285" cy="555625"/>
            </p14:xfrm>
          </p:contentPart>
        </mc:Choice>
        <mc:Fallback xmlns="">
          <p:pic>
            <p:nvPicPr>
              <p:cNvPr id="4" name="Ink 3"/>
            </p:nvPicPr>
            <p:blipFill>
              <a:blip r:embed="rId2"/>
            </p:blipFill>
            <p:spPr>
              <a:xfrm>
                <a:off x="414655" y="1868170"/>
                <a:ext cx="756285" cy="555625"/>
              </a:xfrm>
              <a:prstGeom prst="rect"/>
            </p:spPr>
          </p:pic>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4" name="Table 4"/>
          <p:cNvGraphicFramePr>
            <a:graphicFrameLocks noGrp="1"/>
          </p:cNvGraphicFramePr>
          <p:nvPr>
            <p:ph idx="1"/>
          </p:nvPr>
        </p:nvGraphicFramePr>
        <p:xfrm>
          <a:off x="251520" y="1628800"/>
          <a:ext cx="8640960" cy="4896541"/>
        </p:xfrm>
        <a:graphic>
          <a:graphicData uri="http://schemas.openxmlformats.org/drawingml/2006/table">
            <a:tbl>
              <a:tblPr firstRow="1" bandRow="1">
                <a:tableStyleId>{5C22544A-7EE6-4342-B048-85BDC9FD1C3A}</a:tableStyleId>
              </a:tblPr>
              <a:tblGrid>
                <a:gridCol w="4320480"/>
                <a:gridCol w="4320480"/>
              </a:tblGrid>
              <a:tr h="393720">
                <a:tc>
                  <a:txBody>
                    <a:bodyPr/>
                    <a:lstStyle/>
                    <a:p>
                      <a:pPr algn="l" fontAlgn="t"/>
                      <a:r>
                        <a:rPr lang="en-IN" sz="1300">
                          <a:solidFill>
                            <a:srgbClr val="000000"/>
                          </a:solidFill>
                          <a:effectLst/>
                          <a:latin typeface="Times New Roman" panose="02020603050405020304" pitchFamily="18" charset="0"/>
                        </a:rPr>
                        <a:t>Supervised Learning</a:t>
                      </a:r>
                      <a:endParaRPr lang="en-IN" sz="1300">
                        <a:solidFill>
                          <a:srgbClr val="000000"/>
                        </a:solidFill>
                        <a:effectLst/>
                        <a:latin typeface="Times New Roman" panose="02020603050405020304" pitchFamily="18" charset="0"/>
                      </a:endParaRPr>
                    </a:p>
                  </a:txBody>
                  <a:tcPr marL="55293" marR="55293" marT="55293" marB="55293"/>
                </a:tc>
                <a:tc>
                  <a:txBody>
                    <a:bodyPr/>
                    <a:lstStyle/>
                    <a:p>
                      <a:pPr algn="l" fontAlgn="t"/>
                      <a:r>
                        <a:rPr lang="en-IN" sz="1300">
                          <a:solidFill>
                            <a:srgbClr val="000000"/>
                          </a:solidFill>
                          <a:effectLst/>
                          <a:latin typeface="Times New Roman" panose="02020603050405020304" pitchFamily="18" charset="0"/>
                        </a:rPr>
                        <a:t>Unsupervised Learning</a:t>
                      </a:r>
                      <a:endParaRPr lang="en-IN" sz="1300">
                        <a:solidFill>
                          <a:srgbClr val="000000"/>
                        </a:solidFill>
                        <a:effectLst/>
                        <a:latin typeface="Times New Roman" panose="02020603050405020304" pitchFamily="18" charset="0"/>
                      </a:endParaRPr>
                    </a:p>
                  </a:txBody>
                  <a:tcPr marL="55293" marR="55293" marT="55293" marB="55293"/>
                </a:tc>
              </a:tr>
              <a:tr h="599954">
                <a:tc>
                  <a:txBody>
                    <a:bodyPr/>
                    <a:lstStyle/>
                    <a:p>
                      <a:pPr algn="just" fontAlgn="t"/>
                      <a:r>
                        <a:rPr lang="en-US" sz="1300" dirty="0">
                          <a:solidFill>
                            <a:srgbClr val="333333"/>
                          </a:solidFill>
                          <a:effectLst/>
                          <a:latin typeface="inter-regular"/>
                        </a:rPr>
                        <a:t>Supervised learning algorithms are</a:t>
                      </a:r>
                      <a:r>
                        <a:rPr lang="en-US" sz="1300" dirty="0">
                          <a:solidFill>
                            <a:srgbClr val="333333"/>
                          </a:solidFill>
                          <a:effectLst/>
                          <a:highlight>
                            <a:srgbClr val="FFFF00"/>
                          </a:highlight>
                          <a:latin typeface="inter-regular"/>
                        </a:rPr>
                        <a:t> trained using labeled dat</a:t>
                      </a:r>
                      <a:r>
                        <a:rPr lang="en-US" sz="1300" dirty="0">
                          <a:solidFill>
                            <a:srgbClr val="333333"/>
                          </a:solidFill>
                          <a:effectLst/>
                          <a:latin typeface="inter-regular"/>
                        </a:rPr>
                        <a:t>a.</a:t>
                      </a:r>
                      <a:endParaRPr lang="en-US" sz="1300" dirty="0">
                        <a:solidFill>
                          <a:srgbClr val="333333"/>
                        </a:solidFill>
                        <a:effectLst/>
                        <a:latin typeface="inter-regular"/>
                      </a:endParaRPr>
                    </a:p>
                  </a:txBody>
                  <a:tcPr marL="36862" marR="36862" marT="36862" marB="36862"/>
                </a:tc>
                <a:tc>
                  <a:txBody>
                    <a:bodyPr/>
                    <a:lstStyle/>
                    <a:p>
                      <a:pPr algn="just" fontAlgn="t"/>
                      <a:r>
                        <a:rPr lang="en-US" sz="1300">
                          <a:solidFill>
                            <a:srgbClr val="333333"/>
                          </a:solidFill>
                          <a:effectLst/>
                          <a:latin typeface="inter-regular"/>
                        </a:rPr>
                        <a:t>Unsupervised learning algorithms are</a:t>
                      </a:r>
                      <a:r>
                        <a:rPr lang="en-US" sz="1300">
                          <a:solidFill>
                            <a:srgbClr val="333333"/>
                          </a:solidFill>
                          <a:effectLst/>
                          <a:highlight>
                            <a:srgbClr val="FFFF00"/>
                          </a:highlight>
                          <a:latin typeface="inter-regular"/>
                        </a:rPr>
                        <a:t> trained using unlabeled data.</a:t>
                      </a:r>
                      <a:endParaRPr lang="en-US" sz="1300">
                        <a:solidFill>
                          <a:srgbClr val="333333"/>
                        </a:solidFill>
                        <a:effectLst/>
                        <a:highlight>
                          <a:srgbClr val="FFFF00"/>
                        </a:highlight>
                        <a:latin typeface="inter-regular"/>
                      </a:endParaRPr>
                    </a:p>
                  </a:txBody>
                  <a:tcPr marL="36862" marR="36862" marT="36862" marB="36862"/>
                </a:tc>
              </a:tr>
              <a:tr h="599954">
                <a:tc>
                  <a:txBody>
                    <a:bodyPr/>
                    <a:lstStyle/>
                    <a:p>
                      <a:pPr algn="just" fontAlgn="t"/>
                      <a:r>
                        <a:rPr lang="en-US" sz="1300">
                          <a:solidFill>
                            <a:srgbClr val="333333"/>
                          </a:solidFill>
                          <a:effectLst/>
                          <a:latin typeface="inter-regular"/>
                        </a:rPr>
                        <a:t>Supervised learning model takes direct feedback to check if it is predicting correct output or not.</a:t>
                      </a:r>
                      <a:endParaRPr lang="en-US" sz="1300">
                        <a:solidFill>
                          <a:srgbClr val="333333"/>
                        </a:solidFill>
                        <a:effectLst/>
                        <a:latin typeface="inter-regular"/>
                      </a:endParaRPr>
                    </a:p>
                  </a:txBody>
                  <a:tcPr marL="36862" marR="36862" marT="36862" marB="36862"/>
                </a:tc>
                <a:tc>
                  <a:txBody>
                    <a:bodyPr/>
                    <a:lstStyle/>
                    <a:p>
                      <a:pPr algn="just" fontAlgn="t"/>
                      <a:r>
                        <a:rPr lang="en-US" sz="1300">
                          <a:solidFill>
                            <a:srgbClr val="333333"/>
                          </a:solidFill>
                          <a:effectLst/>
                          <a:latin typeface="inter-regular"/>
                        </a:rPr>
                        <a:t>Unsupervised learning model does not take any feedback.</a:t>
                      </a:r>
                      <a:endParaRPr lang="en-US" sz="1300">
                        <a:solidFill>
                          <a:srgbClr val="333333"/>
                        </a:solidFill>
                        <a:effectLst/>
                        <a:latin typeface="inter-regular"/>
                      </a:endParaRPr>
                    </a:p>
                  </a:txBody>
                  <a:tcPr marL="36862" marR="36862" marT="36862" marB="36862"/>
                </a:tc>
              </a:tr>
              <a:tr h="599954">
                <a:tc>
                  <a:txBody>
                    <a:bodyPr/>
                    <a:lstStyle/>
                    <a:p>
                      <a:pPr algn="just" fontAlgn="t"/>
                      <a:r>
                        <a:rPr lang="en-US" sz="1300">
                          <a:solidFill>
                            <a:srgbClr val="333333"/>
                          </a:solidFill>
                          <a:effectLst/>
                          <a:latin typeface="inter-regular"/>
                        </a:rPr>
                        <a:t>Supervised learning model predicts the output.</a:t>
                      </a:r>
                      <a:endParaRPr lang="en-US" sz="1300">
                        <a:solidFill>
                          <a:srgbClr val="333333"/>
                        </a:solidFill>
                        <a:effectLst/>
                        <a:latin typeface="inter-regular"/>
                      </a:endParaRPr>
                    </a:p>
                  </a:txBody>
                  <a:tcPr marL="36862" marR="36862" marT="36862" marB="36862"/>
                </a:tc>
                <a:tc>
                  <a:txBody>
                    <a:bodyPr/>
                    <a:lstStyle/>
                    <a:p>
                      <a:pPr algn="just" fontAlgn="t"/>
                      <a:r>
                        <a:rPr lang="en-US" sz="1300">
                          <a:solidFill>
                            <a:srgbClr val="333333"/>
                          </a:solidFill>
                          <a:effectLst/>
                          <a:latin typeface="inter-regular"/>
                        </a:rPr>
                        <a:t>Unsupervised learning model finds the hidden patterns in data.</a:t>
                      </a:r>
                      <a:endParaRPr lang="en-US" sz="1300">
                        <a:solidFill>
                          <a:srgbClr val="333333"/>
                        </a:solidFill>
                        <a:effectLst/>
                        <a:latin typeface="inter-regular"/>
                      </a:endParaRPr>
                    </a:p>
                  </a:txBody>
                  <a:tcPr marL="36862" marR="36862" marT="36862" marB="36862"/>
                </a:tc>
              </a:tr>
              <a:tr h="599954">
                <a:tc>
                  <a:txBody>
                    <a:bodyPr/>
                    <a:lstStyle/>
                    <a:p>
                      <a:pPr algn="just" fontAlgn="t"/>
                      <a:r>
                        <a:rPr lang="en-US" sz="1300">
                          <a:solidFill>
                            <a:srgbClr val="333333"/>
                          </a:solidFill>
                          <a:effectLst/>
                          <a:latin typeface="inter-regular"/>
                        </a:rPr>
                        <a:t>In supervised learning, input data is provided to the model along with the output.</a:t>
                      </a:r>
                      <a:endParaRPr lang="en-US" sz="1300">
                        <a:solidFill>
                          <a:srgbClr val="333333"/>
                        </a:solidFill>
                        <a:effectLst/>
                        <a:latin typeface="inter-regular"/>
                      </a:endParaRPr>
                    </a:p>
                  </a:txBody>
                  <a:tcPr marL="36862" marR="36862" marT="36862" marB="36862"/>
                </a:tc>
                <a:tc>
                  <a:txBody>
                    <a:bodyPr/>
                    <a:lstStyle/>
                    <a:p>
                      <a:pPr algn="just" fontAlgn="t"/>
                      <a:r>
                        <a:rPr lang="en-US" sz="1300">
                          <a:solidFill>
                            <a:srgbClr val="333333"/>
                          </a:solidFill>
                          <a:effectLst/>
                          <a:latin typeface="inter-regular"/>
                        </a:rPr>
                        <a:t>In unsupervised learning, only input data is provided to the model.</a:t>
                      </a:r>
                      <a:endParaRPr lang="en-US" sz="1300">
                        <a:solidFill>
                          <a:srgbClr val="333333"/>
                        </a:solidFill>
                        <a:effectLst/>
                        <a:latin typeface="inter-regular"/>
                      </a:endParaRPr>
                    </a:p>
                  </a:txBody>
                  <a:tcPr marL="36862" marR="36862" marT="36862" marB="36862"/>
                </a:tc>
              </a:tr>
              <a:tr h="599954">
                <a:tc>
                  <a:txBody>
                    <a:bodyPr/>
                    <a:lstStyle/>
                    <a:p>
                      <a:pPr algn="just" fontAlgn="t"/>
                      <a:r>
                        <a:rPr lang="en-US" sz="1300">
                          <a:solidFill>
                            <a:srgbClr val="333333"/>
                          </a:solidFill>
                          <a:effectLst/>
                          <a:latin typeface="inter-regular"/>
                        </a:rPr>
                        <a:t>The</a:t>
                      </a:r>
                      <a:r>
                        <a:rPr lang="en-US" sz="1300">
                          <a:solidFill>
                            <a:srgbClr val="333333"/>
                          </a:solidFill>
                          <a:effectLst/>
                          <a:highlight>
                            <a:srgbClr val="FFFF00"/>
                          </a:highlight>
                          <a:latin typeface="inter-regular"/>
                        </a:rPr>
                        <a:t> goal </a:t>
                      </a:r>
                      <a:r>
                        <a:rPr lang="en-US" sz="1300">
                          <a:solidFill>
                            <a:srgbClr val="333333"/>
                          </a:solidFill>
                          <a:effectLst/>
                          <a:latin typeface="inter-regular"/>
                        </a:rPr>
                        <a:t>of supervised learning is t</a:t>
                      </a:r>
                      <a:r>
                        <a:rPr lang="en-US" sz="1300">
                          <a:solidFill>
                            <a:srgbClr val="333333"/>
                          </a:solidFill>
                          <a:effectLst/>
                          <a:highlight>
                            <a:srgbClr val="FFFF00"/>
                          </a:highlight>
                          <a:latin typeface="inter-regular"/>
                        </a:rPr>
                        <a:t>o train the model so that it can predict the output when it is given new data.</a:t>
                      </a:r>
                      <a:endParaRPr lang="en-US" sz="1300">
                        <a:solidFill>
                          <a:srgbClr val="333333"/>
                        </a:solidFill>
                        <a:effectLst/>
                        <a:highlight>
                          <a:srgbClr val="FFFF00"/>
                        </a:highlight>
                        <a:latin typeface="inter-regular"/>
                      </a:endParaRPr>
                    </a:p>
                  </a:txBody>
                  <a:tcPr marL="36862" marR="36862" marT="36862" marB="36862"/>
                </a:tc>
                <a:tc>
                  <a:txBody>
                    <a:bodyPr/>
                    <a:lstStyle/>
                    <a:p>
                      <a:pPr algn="just" fontAlgn="t"/>
                      <a:r>
                        <a:rPr lang="en-US" sz="1300" dirty="0">
                          <a:solidFill>
                            <a:srgbClr val="333333"/>
                          </a:solidFill>
                          <a:effectLst/>
                          <a:latin typeface="inter-regular"/>
                        </a:rPr>
                        <a:t>The goal of unsupervised learning is</a:t>
                      </a:r>
                      <a:r>
                        <a:rPr lang="en-US" sz="1300" dirty="0">
                          <a:solidFill>
                            <a:srgbClr val="333333"/>
                          </a:solidFill>
                          <a:effectLst/>
                          <a:highlight>
                            <a:srgbClr val="FFFF00"/>
                          </a:highlight>
                          <a:latin typeface="inter-regular"/>
                        </a:rPr>
                        <a:t> to find the hidden patterns and useful insights from the unknown dataset.</a:t>
                      </a:r>
                      <a:endParaRPr lang="en-US" sz="1300" dirty="0">
                        <a:solidFill>
                          <a:srgbClr val="333333"/>
                        </a:solidFill>
                        <a:effectLst/>
                        <a:highlight>
                          <a:srgbClr val="FFFF00"/>
                        </a:highlight>
                        <a:latin typeface="inter-regular"/>
                      </a:endParaRPr>
                    </a:p>
                  </a:txBody>
                  <a:tcPr marL="36862" marR="36862" marT="36862" marB="36862"/>
                </a:tc>
              </a:tr>
              <a:tr h="599954">
                <a:tc>
                  <a:txBody>
                    <a:bodyPr/>
                    <a:lstStyle/>
                    <a:p>
                      <a:pPr algn="just" fontAlgn="t"/>
                      <a:r>
                        <a:rPr lang="en-US" sz="1300">
                          <a:solidFill>
                            <a:srgbClr val="333333"/>
                          </a:solidFill>
                          <a:effectLst/>
                          <a:latin typeface="inter-regular"/>
                        </a:rPr>
                        <a:t>Supervised learning needs supervision to train the model.</a:t>
                      </a:r>
                      <a:endParaRPr lang="en-US" sz="1300">
                        <a:solidFill>
                          <a:srgbClr val="333333"/>
                        </a:solidFill>
                        <a:effectLst/>
                        <a:latin typeface="inter-regular"/>
                      </a:endParaRPr>
                    </a:p>
                  </a:txBody>
                  <a:tcPr marL="36862" marR="36862" marT="36862" marB="36862"/>
                </a:tc>
                <a:tc>
                  <a:txBody>
                    <a:bodyPr/>
                    <a:lstStyle/>
                    <a:p>
                      <a:pPr algn="just" fontAlgn="t"/>
                      <a:r>
                        <a:rPr lang="en-US" sz="1300">
                          <a:solidFill>
                            <a:srgbClr val="333333"/>
                          </a:solidFill>
                          <a:effectLst/>
                          <a:latin typeface="inter-regular"/>
                        </a:rPr>
                        <a:t>Unsupervised learning </a:t>
                      </a:r>
                      <a:r>
                        <a:rPr lang="en-US" sz="1300">
                          <a:solidFill>
                            <a:srgbClr val="333333"/>
                          </a:solidFill>
                          <a:effectLst/>
                          <a:highlight>
                            <a:srgbClr val="FFFF00"/>
                          </a:highlight>
                          <a:latin typeface="inter-regular"/>
                        </a:rPr>
                        <a:t>does not need any supervision to train the model.</a:t>
                      </a:r>
                      <a:endParaRPr lang="en-US" sz="1300">
                        <a:solidFill>
                          <a:srgbClr val="333333"/>
                        </a:solidFill>
                        <a:effectLst/>
                        <a:highlight>
                          <a:srgbClr val="FFFF00"/>
                        </a:highlight>
                        <a:latin typeface="inter-regular"/>
                      </a:endParaRPr>
                    </a:p>
                  </a:txBody>
                  <a:tcPr marL="36862" marR="36862" marT="36862" marB="36862"/>
                </a:tc>
              </a:tr>
              <a:tr h="903097">
                <a:tc>
                  <a:txBody>
                    <a:bodyPr/>
                    <a:lstStyle/>
                    <a:p>
                      <a:pPr algn="just" fontAlgn="t"/>
                      <a:r>
                        <a:rPr lang="en-US" sz="1300">
                          <a:solidFill>
                            <a:srgbClr val="333333"/>
                          </a:solidFill>
                          <a:effectLst/>
                          <a:latin typeface="inter-regular"/>
                        </a:rPr>
                        <a:t>Supervised learning can be categorized in </a:t>
                      </a:r>
                      <a:r>
                        <a:rPr lang="en-US" sz="1300" b="1">
                          <a:solidFill>
                            <a:srgbClr val="333333"/>
                          </a:solidFill>
                          <a:effectLst/>
                          <a:latin typeface="inter-bold"/>
                        </a:rPr>
                        <a:t>Classification</a:t>
                      </a:r>
                      <a:r>
                        <a:rPr lang="en-US" sz="1300">
                          <a:solidFill>
                            <a:srgbClr val="333333"/>
                          </a:solidFill>
                          <a:effectLst/>
                          <a:latin typeface="inter-regular"/>
                        </a:rPr>
                        <a:t> and </a:t>
                      </a:r>
                      <a:r>
                        <a:rPr lang="en-US" sz="1300" b="1">
                          <a:solidFill>
                            <a:srgbClr val="333333"/>
                          </a:solidFill>
                          <a:effectLst/>
                          <a:latin typeface="inter-bold"/>
                        </a:rPr>
                        <a:t>Regression</a:t>
                      </a:r>
                      <a:r>
                        <a:rPr lang="en-US" sz="1300">
                          <a:solidFill>
                            <a:srgbClr val="333333"/>
                          </a:solidFill>
                          <a:effectLst/>
                          <a:latin typeface="inter-regular"/>
                        </a:rPr>
                        <a:t> problems.</a:t>
                      </a:r>
                      <a:endParaRPr lang="en-US" sz="1300">
                        <a:solidFill>
                          <a:srgbClr val="333333"/>
                        </a:solidFill>
                        <a:effectLst/>
                        <a:latin typeface="inter-regular"/>
                      </a:endParaRPr>
                    </a:p>
                  </a:txBody>
                  <a:tcPr marL="36862" marR="36862" marT="36862" marB="36862"/>
                </a:tc>
                <a:tc>
                  <a:txBody>
                    <a:bodyPr/>
                    <a:lstStyle/>
                    <a:p>
                      <a:pPr algn="just" fontAlgn="t"/>
                      <a:r>
                        <a:rPr lang="en-US" sz="1300" dirty="0">
                          <a:solidFill>
                            <a:srgbClr val="333333"/>
                          </a:solidFill>
                          <a:effectLst/>
                          <a:latin typeface="inter-regular"/>
                        </a:rPr>
                        <a:t>Unsupervised Learning can be classified in </a:t>
                      </a:r>
                      <a:r>
                        <a:rPr lang="en-US" sz="1300" b="1" dirty="0">
                          <a:solidFill>
                            <a:srgbClr val="333333"/>
                          </a:solidFill>
                          <a:effectLst/>
                          <a:latin typeface="inter-bold"/>
                        </a:rPr>
                        <a:t>Clustering</a:t>
                      </a:r>
                      <a:r>
                        <a:rPr lang="en-US" sz="1300" dirty="0">
                          <a:solidFill>
                            <a:srgbClr val="333333"/>
                          </a:solidFill>
                          <a:effectLst/>
                          <a:latin typeface="inter-regular"/>
                        </a:rPr>
                        <a:t> and </a:t>
                      </a:r>
                      <a:r>
                        <a:rPr lang="en-US" sz="1300" b="1" dirty="0">
                          <a:solidFill>
                            <a:srgbClr val="333333"/>
                          </a:solidFill>
                          <a:effectLst/>
                          <a:latin typeface="inter-bold"/>
                        </a:rPr>
                        <a:t>Associations</a:t>
                      </a:r>
                      <a:r>
                        <a:rPr lang="en-US" sz="1300" dirty="0">
                          <a:solidFill>
                            <a:srgbClr val="333333"/>
                          </a:solidFill>
                          <a:effectLst/>
                          <a:latin typeface="inter-regular"/>
                        </a:rPr>
                        <a:t> problems.</a:t>
                      </a:r>
                      <a:endParaRPr lang="en-US" sz="1300" dirty="0">
                        <a:solidFill>
                          <a:srgbClr val="333333"/>
                        </a:solidFill>
                        <a:effectLst/>
                        <a:latin typeface="inter-regular"/>
                      </a:endParaRPr>
                    </a:p>
                  </a:txBody>
                  <a:tcPr marL="36862" marR="36862" marT="36862" marB="36862"/>
                </a:tc>
              </a:tr>
            </a:tbl>
          </a:graphicData>
        </a:graphic>
      </p:graphicFrame>
      <mc:AlternateContent xmlns:mc="http://schemas.openxmlformats.org/markup-compatibility/2006" xmlns:p14="http://schemas.microsoft.com/office/powerpoint/2010/main">
        <mc:Choice Requires="p14">
          <p:contentPart r:id="rId1" p14:bwMode="auto">
            <p14:nvContentPartPr>
              <p14:cNvPr id="3" name="Ink 2"/>
              <p14:cNvContentPartPr/>
              <p14:nvPr/>
            </p14:nvContentPartPr>
            <p14:xfrm>
              <a:off x="164465" y="1356360"/>
              <a:ext cx="469900" cy="939165"/>
            </p14:xfrm>
          </p:contentPart>
        </mc:Choice>
        <mc:Fallback xmlns="">
          <p:pic>
            <p:nvPicPr>
              <p:cNvPr id="3" name="Ink 2"/>
            </p:nvPicPr>
            <p:blipFill>
              <a:blip r:embed="rId2"/>
            </p:blipFill>
            <p:spPr>
              <a:xfrm>
                <a:off x="164465" y="1356360"/>
                <a:ext cx="469900" cy="93916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1810385" y="2727960"/>
              <a:ext cx="1189355" cy="18415"/>
            </p14:xfrm>
          </p:contentPart>
        </mc:Choice>
        <mc:Fallback xmlns="">
          <p:pic>
            <p:nvPicPr>
              <p:cNvPr id="5" name="Ink 4"/>
            </p:nvPicPr>
            <p:blipFill>
              <a:blip r:embed="rId4"/>
            </p:blipFill>
            <p:spPr>
              <a:xfrm>
                <a:off x="1810385" y="2727960"/>
                <a:ext cx="1189355" cy="1841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Ink 5"/>
              <p14:cNvContentPartPr/>
              <p14:nvPr/>
            </p14:nvContentPartPr>
            <p14:xfrm>
              <a:off x="6217920" y="2745740"/>
              <a:ext cx="1402715" cy="13335"/>
            </p14:xfrm>
          </p:contentPart>
        </mc:Choice>
        <mc:Fallback xmlns="">
          <p:pic>
            <p:nvPicPr>
              <p:cNvPr id="6" name="Ink 5"/>
            </p:nvPicPr>
            <p:blipFill>
              <a:blip r:embed="rId6"/>
            </p:blipFill>
            <p:spPr>
              <a:xfrm>
                <a:off x="6217920" y="2745740"/>
                <a:ext cx="1402715" cy="1333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Ink 6"/>
              <p14:cNvContentPartPr/>
              <p14:nvPr/>
            </p14:nvContentPartPr>
            <p14:xfrm>
              <a:off x="1713230" y="3324860"/>
              <a:ext cx="1036955" cy="208280"/>
            </p14:xfrm>
          </p:contentPart>
        </mc:Choice>
        <mc:Fallback xmlns="">
          <p:pic>
            <p:nvPicPr>
              <p:cNvPr id="7" name="Ink 6"/>
            </p:nvPicPr>
            <p:blipFill>
              <a:blip r:embed="rId8"/>
            </p:blipFill>
            <p:spPr>
              <a:xfrm>
                <a:off x="1713230" y="3324860"/>
                <a:ext cx="1036955" cy="2082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Ink 7"/>
              <p14:cNvContentPartPr/>
              <p14:nvPr/>
            </p14:nvContentPartPr>
            <p14:xfrm>
              <a:off x="6156960" y="3300730"/>
              <a:ext cx="1841500" cy="104140"/>
            </p14:xfrm>
          </p:contentPart>
        </mc:Choice>
        <mc:Fallback xmlns="">
          <p:pic>
            <p:nvPicPr>
              <p:cNvPr id="8" name="Ink 7"/>
            </p:nvPicPr>
            <p:blipFill>
              <a:blip r:embed="rId10"/>
            </p:blipFill>
            <p:spPr>
              <a:xfrm>
                <a:off x="6156960" y="3300730"/>
                <a:ext cx="1841500" cy="10414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Ink 8"/>
              <p14:cNvContentPartPr/>
              <p14:nvPr/>
            </p14:nvContentPartPr>
            <p14:xfrm>
              <a:off x="1597025" y="3959225"/>
              <a:ext cx="1250315" cy="635"/>
            </p14:xfrm>
          </p:contentPart>
        </mc:Choice>
        <mc:Fallback xmlns="">
          <p:pic>
            <p:nvPicPr>
              <p:cNvPr id="9" name="Ink 8"/>
            </p:nvPicPr>
            <p:blipFill>
              <a:blip r:embed="rId12"/>
            </p:blipFill>
            <p:spPr>
              <a:xfrm>
                <a:off x="1597025" y="3959225"/>
                <a:ext cx="1250315" cy="63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Ink 9"/>
              <p14:cNvContentPartPr/>
              <p14:nvPr/>
            </p14:nvContentPartPr>
            <p14:xfrm>
              <a:off x="3688080" y="3940810"/>
              <a:ext cx="579755" cy="6985"/>
            </p14:xfrm>
          </p:contentPart>
        </mc:Choice>
        <mc:Fallback xmlns="">
          <p:pic>
            <p:nvPicPr>
              <p:cNvPr id="10" name="Ink 9"/>
            </p:nvPicPr>
            <p:blipFill>
              <a:blip r:embed="rId14"/>
            </p:blipFill>
            <p:spPr>
              <a:xfrm>
                <a:off x="3688080" y="3940810"/>
                <a:ext cx="579755" cy="698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1" name="Ink 10"/>
              <p14:cNvContentPartPr/>
              <p14:nvPr/>
            </p14:nvContentPartPr>
            <p14:xfrm>
              <a:off x="219710" y="4166235"/>
              <a:ext cx="427355" cy="635"/>
            </p14:xfrm>
          </p:contentPart>
        </mc:Choice>
        <mc:Fallback xmlns="">
          <p:pic>
            <p:nvPicPr>
              <p:cNvPr id="11" name="Ink 10"/>
            </p:nvPicPr>
            <p:blipFill>
              <a:blip r:embed="rId16"/>
            </p:blipFill>
            <p:spPr>
              <a:xfrm>
                <a:off x="219710" y="4166235"/>
                <a:ext cx="427355" cy="63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 name="Ink 11"/>
              <p14:cNvContentPartPr/>
              <p14:nvPr/>
            </p14:nvContentPartPr>
            <p14:xfrm>
              <a:off x="6022975" y="3849370"/>
              <a:ext cx="2036445" cy="104140"/>
            </p14:xfrm>
          </p:contentPart>
        </mc:Choice>
        <mc:Fallback xmlns="">
          <p:pic>
            <p:nvPicPr>
              <p:cNvPr id="12" name="Ink 11"/>
            </p:nvPicPr>
            <p:blipFill>
              <a:blip r:embed="rId18"/>
            </p:blipFill>
            <p:spPr>
              <a:xfrm>
                <a:off x="6022975" y="3849370"/>
                <a:ext cx="2036445" cy="104140"/>
              </a:xfrm>
              <a:prstGeom prst="rect"/>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Supervised vs. unsupervised learning</a:t>
            </a:r>
            <a:endParaRPr lang="en-IN" dirty="0"/>
          </a:p>
        </p:txBody>
      </p:sp>
      <p:pic>
        <p:nvPicPr>
          <p:cNvPr id="40962" name="Picture 2" descr="Examples of Supervised Learning (Linear Regression) and Unsupervised... |  Download Scientific Diagram"/>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757698" y="2237563"/>
            <a:ext cx="8308389" cy="32814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9431960" cy="990600"/>
          </a:xfrm>
        </p:spPr>
        <p:txBody>
          <a:bodyPr>
            <a:noAutofit/>
          </a:bodyPr>
          <a:lstStyle/>
          <a:p>
            <a:r>
              <a:rPr lang="en-US" sz="3200" dirty="0"/>
              <a:t>3. Semi supervised learning </a:t>
            </a:r>
            <a:endParaRPr lang="en-IN" sz="3200" dirty="0"/>
          </a:p>
        </p:txBody>
      </p:sp>
      <p:pic>
        <p:nvPicPr>
          <p:cNvPr id="5" name="Content Placeholder 4"/>
          <p:cNvPicPr>
            <a:picLocks noGrp="1" noChangeAspect="1"/>
          </p:cNvPicPr>
          <p:nvPr>
            <p:ph idx="1"/>
          </p:nvPr>
        </p:nvPicPr>
        <p:blipFill>
          <a:blip r:embed="rId1"/>
          <a:stretch>
            <a:fillRect/>
          </a:stretch>
        </p:blipFill>
        <p:spPr>
          <a:xfrm>
            <a:off x="1907960" y="2924589"/>
            <a:ext cx="5775624" cy="2880675"/>
          </a:xfrm>
        </p:spPr>
      </p:pic>
      <p:sp>
        <p:nvSpPr>
          <p:cNvPr id="7" name="TextBox 6"/>
          <p:cNvSpPr txBox="1"/>
          <p:nvPr/>
        </p:nvSpPr>
        <p:spPr>
          <a:xfrm>
            <a:off x="755576" y="1556792"/>
            <a:ext cx="7848872" cy="1631216"/>
          </a:xfrm>
          <a:prstGeom prst="rect">
            <a:avLst/>
          </a:prstGeom>
          <a:noFill/>
        </p:spPr>
        <p:txBody>
          <a:bodyPr wrap="square" rtlCol="0">
            <a:spAutoFit/>
          </a:bodyPr>
          <a:lstStyle/>
          <a:p>
            <a:r>
              <a:rPr lang="en-US" sz="2000" dirty="0"/>
              <a:t>It makes use of a small number of labeled data and a large number of unlabeled data to learn.</a:t>
            </a:r>
            <a:endParaRPr lang="en-US" sz="2000" dirty="0"/>
          </a:p>
          <a:p>
            <a:endParaRPr lang="en-US" sz="2000" dirty="0"/>
          </a:p>
          <a:p>
            <a:r>
              <a:rPr lang="en-US" sz="2000" dirty="0">
                <a:latin typeface="Open Sans" panose="020B0606030504020204" pitchFamily="34" charset="0"/>
              </a:rPr>
              <a:t>T</a:t>
            </a:r>
            <a:r>
              <a:rPr lang="en-US" sz="2000" b="0" i="0" dirty="0">
                <a:effectLst/>
                <a:latin typeface="Open Sans" panose="020B0606030504020204" pitchFamily="34" charset="0"/>
              </a:rPr>
              <a:t>he model </a:t>
            </a:r>
            <a:r>
              <a:rPr lang="en-US" sz="2000" b="0" i="0" dirty="0">
                <a:effectLst/>
                <a:highlight>
                  <a:srgbClr val="FFFF00"/>
                </a:highlight>
                <a:latin typeface="Open Sans" panose="020B0606030504020204" pitchFamily="34" charset="0"/>
              </a:rPr>
              <a:t>uses labeled data as an input to make inferences about the u</a:t>
            </a:r>
            <a:r>
              <a:rPr lang="en-US" sz="2000" b="0" i="0" dirty="0">
                <a:effectLst/>
                <a:latin typeface="Open Sans" panose="020B0606030504020204" pitchFamily="34" charset="0"/>
              </a:rPr>
              <a:t>n</a:t>
            </a:r>
            <a:r>
              <a:rPr lang="en-US" sz="2000" b="0" i="0" dirty="0">
                <a:effectLst/>
                <a:highlight>
                  <a:srgbClr val="FFFF00"/>
                </a:highlight>
                <a:latin typeface="Open Sans" panose="020B0606030504020204" pitchFamily="34" charset="0"/>
              </a:rPr>
              <a:t>labeled data.</a:t>
            </a:r>
            <a:endParaRPr lang="en-US" sz="2000" b="0" i="0" dirty="0">
              <a:effectLst/>
              <a:highlight>
                <a:srgbClr val="FFFF00"/>
              </a:highlight>
              <a:latin typeface="Open Sans" panose="020B0606030504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Reinforcement Learning</a:t>
            </a:r>
            <a:endParaRPr lang="en-IN" dirty="0"/>
          </a:p>
        </p:txBody>
      </p:sp>
      <p:sp>
        <p:nvSpPr>
          <p:cNvPr id="3" name="Slide Number Placeholder 2"/>
          <p:cNvSpPr>
            <a:spLocks noGrp="1"/>
          </p:cNvSpPr>
          <p:nvPr>
            <p:ph type="sldNum" sz="quarter" idx="12"/>
          </p:nvPr>
        </p:nvSpPr>
        <p:spPr/>
        <p:txBody>
          <a:bodyPr>
            <a:normAutofit fontScale="85000" lnSpcReduction="20000"/>
          </a:bodyPr>
          <a:lstStyle/>
          <a:p>
            <a:fld id="{6DF4C409-C017-451C-B236-E185BBA6E0E4}" type="slidenum">
              <a:rPr lang="tr-TR" smtClean="0"/>
            </a:fld>
            <a:endParaRPr lang="tr-TR" dirty="0"/>
          </a:p>
        </p:txBody>
      </p:sp>
      <p:sp>
        <p:nvSpPr>
          <p:cNvPr id="4" name="Content Placeholder 3"/>
          <p:cNvSpPr>
            <a:spLocks noGrp="1"/>
          </p:cNvSpPr>
          <p:nvPr>
            <p:ph sz="quarter" idx="1"/>
          </p:nvPr>
        </p:nvSpPr>
        <p:spPr/>
        <p:txBody>
          <a:bodyPr>
            <a:normAutofit fontScale="92500"/>
          </a:bodyPr>
          <a:lstStyle/>
          <a:p>
            <a:r>
              <a:rPr lang="en-US" b="0" i="0" dirty="0">
                <a:solidFill>
                  <a:srgbClr val="202124"/>
                </a:solidFill>
                <a:effectLst/>
                <a:latin typeface="Arial" panose="020B0604020202020204" pitchFamily="34" charset="0"/>
              </a:rPr>
              <a:t>Reinforcement learning is </a:t>
            </a:r>
            <a:r>
              <a:rPr lang="en-US" b="1" i="0" dirty="0">
                <a:solidFill>
                  <a:srgbClr val="202124"/>
                </a:solidFill>
                <a:effectLst/>
                <a:latin typeface="Arial" panose="020B0604020202020204" pitchFamily="34" charset="0"/>
              </a:rPr>
              <a:t>a machine learning </a:t>
            </a:r>
            <a:r>
              <a:rPr lang="en-US" b="1" i="0" dirty="0">
                <a:solidFill>
                  <a:srgbClr val="202124"/>
                </a:solidFill>
                <a:effectLst/>
                <a:highlight>
                  <a:srgbClr val="FFFF00"/>
                </a:highlight>
                <a:latin typeface="Arial" panose="020B0604020202020204" pitchFamily="34" charset="0"/>
              </a:rPr>
              <a:t>training method</a:t>
            </a:r>
            <a:r>
              <a:rPr lang="en-US" b="1" i="0" dirty="0">
                <a:solidFill>
                  <a:srgbClr val="202124"/>
                </a:solidFill>
                <a:effectLst/>
                <a:latin typeface="Arial" panose="020B0604020202020204" pitchFamily="34" charset="0"/>
              </a:rPr>
              <a:t> </a:t>
            </a:r>
            <a:r>
              <a:rPr lang="en-US" b="1" i="0" dirty="0">
                <a:solidFill>
                  <a:srgbClr val="202124"/>
                </a:solidFill>
                <a:effectLst/>
                <a:highlight>
                  <a:srgbClr val="FFFF00"/>
                </a:highlight>
                <a:latin typeface="Arial" panose="020B0604020202020204" pitchFamily="34" charset="0"/>
              </a:rPr>
              <a:t>based on rewarding desired behaviors and/or punishing undesired ones</a:t>
            </a:r>
            <a:r>
              <a:rPr lang="en-US" b="0" i="0" dirty="0">
                <a:solidFill>
                  <a:srgbClr val="202124"/>
                </a:solidFill>
                <a:effectLst/>
                <a:latin typeface="Arial" panose="020B0604020202020204" pitchFamily="34" charset="0"/>
              </a:rPr>
              <a:t>. </a:t>
            </a:r>
            <a:endParaRPr lang="en-US" b="0" i="0" dirty="0">
              <a:solidFill>
                <a:srgbClr val="202124"/>
              </a:solidFill>
              <a:effectLst/>
              <a:latin typeface="Arial" panose="020B0604020202020204" pitchFamily="34" charset="0"/>
            </a:endParaRPr>
          </a:p>
          <a:p>
            <a:r>
              <a:rPr lang="en-US" b="0" i="0" dirty="0">
                <a:solidFill>
                  <a:srgbClr val="202124"/>
                </a:solidFill>
                <a:effectLst/>
                <a:latin typeface="Arial" panose="020B0604020202020204" pitchFamily="34" charset="0"/>
              </a:rPr>
              <a:t>In general, a </a:t>
            </a:r>
            <a:r>
              <a:rPr lang="en-US" b="0" i="0" dirty="0">
                <a:solidFill>
                  <a:srgbClr val="FF0000"/>
                </a:solidFill>
                <a:effectLst/>
                <a:highlight>
                  <a:srgbClr val="FFFF00"/>
                </a:highlight>
                <a:latin typeface="Arial" panose="020B0604020202020204" pitchFamily="34" charset="0"/>
              </a:rPr>
              <a:t>reinforcement learning agent</a:t>
            </a:r>
            <a:r>
              <a:rPr lang="en-US" b="0" i="0" dirty="0">
                <a:solidFill>
                  <a:srgbClr val="202124"/>
                </a:solidFill>
                <a:effectLst/>
                <a:highlight>
                  <a:srgbClr val="FFFF00"/>
                </a:highlight>
                <a:latin typeface="Arial" panose="020B0604020202020204" pitchFamily="34" charset="0"/>
              </a:rPr>
              <a:t> is able to</a:t>
            </a:r>
            <a:r>
              <a:rPr lang="en-US" b="0" i="0" dirty="0">
                <a:solidFill>
                  <a:srgbClr val="FF0000"/>
                </a:solidFill>
                <a:effectLst/>
                <a:highlight>
                  <a:srgbClr val="FFFF00"/>
                </a:highlight>
                <a:latin typeface="Arial" panose="020B0604020202020204" pitchFamily="34" charset="0"/>
              </a:rPr>
              <a:t> perceive and interpret its environment</a:t>
            </a:r>
            <a:r>
              <a:rPr lang="en-US" b="0" i="0" dirty="0">
                <a:solidFill>
                  <a:srgbClr val="202124"/>
                </a:solidFill>
                <a:effectLst/>
                <a:highlight>
                  <a:srgbClr val="FFFF00"/>
                </a:highlight>
                <a:latin typeface="Arial" panose="020B0604020202020204" pitchFamily="34" charset="0"/>
              </a:rPr>
              <a:t>,</a:t>
            </a:r>
            <a:r>
              <a:rPr lang="en-US" b="0" i="0" dirty="0">
                <a:solidFill>
                  <a:srgbClr val="202124"/>
                </a:solidFill>
                <a:effectLst/>
                <a:latin typeface="Arial" panose="020B0604020202020204" pitchFamily="34" charset="0"/>
              </a:rPr>
              <a:t> take a</a:t>
            </a:r>
            <a:r>
              <a:rPr lang="en-US" b="0" i="0" dirty="0">
                <a:solidFill>
                  <a:srgbClr val="202124"/>
                </a:solidFill>
                <a:effectLst/>
                <a:highlight>
                  <a:srgbClr val="FFFF00"/>
                </a:highlight>
                <a:latin typeface="Arial" panose="020B0604020202020204" pitchFamily="34" charset="0"/>
              </a:rPr>
              <a:t>ctions and learn through trial and error.</a:t>
            </a:r>
            <a:endParaRPr lang="en-IN" dirty="0">
              <a:highlight>
                <a:srgbClr val="FFFF00"/>
              </a:highlight>
            </a:endParaRPr>
          </a:p>
          <a:p>
            <a:r>
              <a:rPr lang="en-US" b="0" i="0" dirty="0">
                <a:solidFill>
                  <a:srgbClr val="2B3E51"/>
                </a:solidFill>
                <a:effectLst/>
                <a:latin typeface="Open Sans" panose="020B0606030504020204" pitchFamily="34" charset="0"/>
              </a:rPr>
              <a:t>Since there is</a:t>
            </a:r>
            <a:r>
              <a:rPr lang="en-US" b="0" i="0" dirty="0">
                <a:solidFill>
                  <a:srgbClr val="2B3E51"/>
                </a:solidFill>
                <a:effectLst/>
                <a:highlight>
                  <a:srgbClr val="FFFF00"/>
                </a:highlight>
                <a:latin typeface="Open Sans" panose="020B0606030504020204" pitchFamily="34" charset="0"/>
              </a:rPr>
              <a:t> no training data, machines learn from their own mistakes and choose the actions that lead to the best solution or maximum reward.</a:t>
            </a:r>
            <a:endParaRPr lang="en-US" b="0" i="0" dirty="0">
              <a:solidFill>
                <a:srgbClr val="202124"/>
              </a:solidFill>
              <a:effectLst/>
              <a:highlight>
                <a:srgbClr val="FFFF00"/>
              </a:highlight>
              <a:latin typeface="Arial" panose="020B0604020202020204" pitchFamily="34" charset="0"/>
            </a:endParaRPr>
          </a:p>
          <a:p>
            <a:endParaRPr lang="en-US" b="0" i="0" dirty="0">
              <a:solidFill>
                <a:srgbClr val="202124"/>
              </a:solidFill>
              <a:effectLst/>
              <a:highlight>
                <a:srgbClr val="FFFF00"/>
              </a:highlight>
              <a:latin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Reinforcement – Learning from the environment</a:t>
            </a:r>
            <a:endParaRPr lang="en-IN" dirty="0"/>
          </a:p>
        </p:txBody>
      </p:sp>
      <p:sp>
        <p:nvSpPr>
          <p:cNvPr id="3" name="Slide Number Placeholder 2"/>
          <p:cNvSpPr>
            <a:spLocks noGrp="1"/>
          </p:cNvSpPr>
          <p:nvPr>
            <p:ph type="sldNum" sz="quarter" idx="12"/>
          </p:nvPr>
        </p:nvSpPr>
        <p:spPr/>
        <p:txBody>
          <a:bodyPr>
            <a:normAutofit fontScale="85000" lnSpcReduction="20000"/>
          </a:bodyPr>
          <a:lstStyle/>
          <a:p>
            <a:fld id="{6DF4C409-C017-451C-B236-E185BBA6E0E4}" type="slidenum">
              <a:rPr lang="tr-TR" smtClean="0"/>
            </a:fld>
            <a:endParaRPr lang="tr-TR" dirty="0"/>
          </a:p>
        </p:txBody>
      </p:sp>
      <p:pic>
        <p:nvPicPr>
          <p:cNvPr id="26626" name="Picture 2"/>
          <p:cNvPicPr>
            <a:picLocks noGrp="1" noChangeAspect="1" noChangeArrowheads="1"/>
          </p:cNvPicPr>
          <p:nvPr>
            <p:ph sz="quarter" idx="1"/>
          </p:nvPr>
        </p:nvPicPr>
        <p:blipFill>
          <a:blip r:embed="rId1">
            <a:extLst>
              <a:ext uri="{28A0092B-C50C-407E-A947-70E740481C1C}">
                <a14:useLocalDpi xmlns:a14="http://schemas.microsoft.com/office/drawing/2010/main" val="0"/>
              </a:ext>
            </a:extLst>
          </a:blip>
          <a:srcRect/>
          <a:stretch>
            <a:fillRect/>
          </a:stretch>
        </p:blipFill>
        <p:spPr bwMode="auto">
          <a:xfrm>
            <a:off x="293606" y="1844824"/>
            <a:ext cx="7758729" cy="43891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476672"/>
            <a:ext cx="8153400" cy="990600"/>
          </a:xfrm>
        </p:spPr>
        <p:txBody>
          <a:bodyPr>
            <a:normAutofit fontScale="90000"/>
          </a:bodyPr>
          <a:lstStyle/>
          <a:p>
            <a:r>
              <a:rPr lang="en-IN" dirty="0"/>
              <a:t>Life cycle of Machine learning</a:t>
            </a:r>
            <a:br>
              <a:rPr lang="en-IN" dirty="0"/>
            </a:br>
            <a:endParaRPr lang="en-IN"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750462" y="1609660"/>
            <a:ext cx="5485834" cy="4450982"/>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403860"/>
            <a:ext cx="8153400" cy="990600"/>
          </a:xfrm>
        </p:spPr>
        <p:txBody>
          <a:bodyPr>
            <a:normAutofit fontScale="90000"/>
          </a:bodyPr>
          <a:lstStyle/>
          <a:p>
            <a:r>
              <a:rPr lang="en-US" sz="4400" b="1" i="0" u="none" strike="noStrike" dirty="0">
                <a:solidFill>
                  <a:srgbClr val="FF0000"/>
                </a:solidFill>
                <a:effectLst/>
                <a:latin typeface="Calibri" panose="020F0502020204030204" pitchFamily="34" charset="0"/>
              </a:rPr>
              <a:t>Learning </a:t>
            </a:r>
            <a:br>
              <a:rPr lang="en-US" b="0" dirty="0">
                <a:effectLst/>
              </a:rPr>
            </a:br>
            <a:endParaRPr lang="en-IN" dirty="0"/>
          </a:p>
        </p:txBody>
      </p:sp>
      <p:sp>
        <p:nvSpPr>
          <p:cNvPr id="3" name="Slide Number Placeholder 2"/>
          <p:cNvSpPr>
            <a:spLocks noGrp="1"/>
          </p:cNvSpPr>
          <p:nvPr>
            <p:ph type="sldNum" sz="quarter" idx="12"/>
          </p:nvPr>
        </p:nvSpPr>
        <p:spPr/>
        <p:txBody>
          <a:bodyPr>
            <a:normAutofit fontScale="85000" lnSpcReduction="20000"/>
          </a:bodyPr>
          <a:lstStyle/>
          <a:p>
            <a:fld id="{6DF4C409-C017-451C-B236-E185BBA6E0E4}" type="slidenum">
              <a:rPr lang="tr-TR" smtClean="0"/>
            </a:fld>
            <a:endParaRPr lang="tr-TR" dirty="0"/>
          </a:p>
        </p:txBody>
      </p:sp>
      <p:sp>
        <p:nvSpPr>
          <p:cNvPr id="4" name="Content Placeholder 3"/>
          <p:cNvSpPr>
            <a:spLocks noGrp="1"/>
          </p:cNvSpPr>
          <p:nvPr>
            <p:ph sz="quarter" idx="1"/>
          </p:nvPr>
        </p:nvSpPr>
        <p:spPr/>
        <p:txBody>
          <a:bodyPr>
            <a:normAutofit lnSpcReduction="10000"/>
          </a:bodyPr>
          <a:lstStyle/>
          <a:p>
            <a:pPr algn="just" rtl="0" fontAlgn="base">
              <a:spcBef>
                <a:spcPts val="560"/>
              </a:spcBef>
              <a:spcAft>
                <a:spcPts val="0"/>
              </a:spcAft>
              <a:buFont typeface="Arial" panose="020B0604020202020204" pitchFamily="34" charset="0"/>
              <a:buChar char="•"/>
            </a:pPr>
            <a:r>
              <a:rPr lang="en-US" sz="2400" b="0" i="0" u="none" strike="noStrike" dirty="0">
                <a:solidFill>
                  <a:srgbClr val="000000"/>
                </a:solidFill>
                <a:effectLst/>
                <a:latin typeface="Calibri" panose="020F0502020204030204" pitchFamily="34" charset="0"/>
              </a:rPr>
              <a:t>The </a:t>
            </a:r>
            <a:r>
              <a:rPr lang="en-US" sz="2400" b="0" i="0" u="none" strike="noStrike" dirty="0">
                <a:solidFill>
                  <a:srgbClr val="000000"/>
                </a:solidFill>
                <a:effectLst/>
                <a:highlight>
                  <a:srgbClr val="FFFF00"/>
                </a:highlight>
                <a:latin typeface="Calibri" panose="020F0502020204030204" pitchFamily="34" charset="0"/>
              </a:rPr>
              <a:t>classifier</a:t>
            </a:r>
            <a:r>
              <a:rPr lang="en-US" sz="2400" b="0" i="0" u="none" strike="noStrike" dirty="0">
                <a:solidFill>
                  <a:srgbClr val="000000"/>
                </a:solidFill>
                <a:effectLst/>
                <a:latin typeface="Calibri" panose="020F0502020204030204" pitchFamily="34" charset="0"/>
              </a:rPr>
              <a:t> to be designed is b</a:t>
            </a:r>
            <a:r>
              <a:rPr lang="en-US" sz="2400" b="0" i="0" u="none" strike="noStrike" dirty="0">
                <a:solidFill>
                  <a:srgbClr val="000000"/>
                </a:solidFill>
                <a:effectLst/>
                <a:highlight>
                  <a:srgbClr val="FFFF00"/>
                </a:highlight>
                <a:latin typeface="Calibri" panose="020F0502020204030204" pitchFamily="34" charset="0"/>
              </a:rPr>
              <a:t>uilt using input samples which is a mixture of all the classes. </a:t>
            </a:r>
            <a:endParaRPr lang="en-US" sz="2400" b="0" i="0" u="none" strike="noStrike" dirty="0">
              <a:solidFill>
                <a:srgbClr val="000000"/>
              </a:solidFill>
              <a:effectLst/>
              <a:highlight>
                <a:srgbClr val="FFFF00"/>
              </a:highlight>
              <a:latin typeface="Arial" panose="020B0604020202020204" pitchFamily="34" charset="0"/>
            </a:endParaRPr>
          </a:p>
          <a:p>
            <a:pPr algn="just" rtl="0" fontAlgn="base">
              <a:spcBef>
                <a:spcPts val="560"/>
              </a:spcBef>
              <a:spcAft>
                <a:spcPts val="0"/>
              </a:spcAft>
              <a:buFont typeface="Arial" panose="020B0604020202020204" pitchFamily="34" charset="0"/>
              <a:buChar char="•"/>
            </a:pPr>
            <a:r>
              <a:rPr lang="en-US" sz="2400" b="0" i="0" u="none" strike="noStrike" dirty="0">
                <a:solidFill>
                  <a:srgbClr val="000000"/>
                </a:solidFill>
                <a:effectLst/>
                <a:latin typeface="Calibri" panose="020F0502020204030204" pitchFamily="34" charset="0"/>
              </a:rPr>
              <a:t>The classifier le</a:t>
            </a:r>
            <a:r>
              <a:rPr lang="en-US" sz="2400" b="0" i="0" u="none" strike="noStrike" dirty="0">
                <a:solidFill>
                  <a:srgbClr val="000000"/>
                </a:solidFill>
                <a:effectLst/>
                <a:highlight>
                  <a:srgbClr val="FFFF00"/>
                </a:highlight>
                <a:latin typeface="Calibri" panose="020F0502020204030204" pitchFamily="34" charset="0"/>
              </a:rPr>
              <a:t>arns how to discriminate between samples of different classes. </a:t>
            </a:r>
            <a:endParaRPr lang="en-US" sz="2400" b="0" i="0" u="none" strike="noStrike" dirty="0">
              <a:solidFill>
                <a:srgbClr val="000000"/>
              </a:solidFill>
              <a:effectLst/>
              <a:latin typeface="Arial" panose="020B0604020202020204" pitchFamily="34" charset="0"/>
            </a:endParaRPr>
          </a:p>
          <a:p>
            <a:pPr algn="just" rtl="0" fontAlgn="base">
              <a:spcBef>
                <a:spcPts val="560"/>
              </a:spcBef>
              <a:spcAft>
                <a:spcPts val="0"/>
              </a:spcAft>
              <a:buFont typeface="Arial" panose="020B0604020202020204" pitchFamily="34" charset="0"/>
              <a:buChar char="•"/>
            </a:pPr>
            <a:r>
              <a:rPr lang="en-US" sz="2400" b="0" i="0" u="none" strike="noStrike" dirty="0">
                <a:solidFill>
                  <a:srgbClr val="000000"/>
                </a:solidFill>
                <a:effectLst/>
                <a:latin typeface="Calibri" panose="020F0502020204030204" pitchFamily="34" charset="0"/>
              </a:rPr>
              <a:t>If the Learning is </a:t>
            </a:r>
            <a:r>
              <a:rPr lang="en-US" sz="2400" b="0" i="0" u="none" strike="noStrike" dirty="0">
                <a:solidFill>
                  <a:srgbClr val="000000"/>
                </a:solidFill>
                <a:effectLst/>
                <a:highlight>
                  <a:srgbClr val="FFFF00"/>
                </a:highlight>
                <a:latin typeface="Calibri" panose="020F0502020204030204" pitchFamily="34" charset="0"/>
              </a:rPr>
              <a:t>offline i</a:t>
            </a:r>
            <a:r>
              <a:rPr lang="en-US" sz="2400" b="0" i="0" u="none" strike="noStrike" dirty="0">
                <a:solidFill>
                  <a:srgbClr val="000000"/>
                </a:solidFill>
                <a:effectLst/>
                <a:latin typeface="Calibri" panose="020F0502020204030204" pitchFamily="34" charset="0"/>
              </a:rPr>
              <a:t>.e. Supervised method then, the classifier is </a:t>
            </a:r>
            <a:r>
              <a:rPr lang="en-US" sz="2400" b="0" i="0" u="none" strike="noStrike" dirty="0">
                <a:solidFill>
                  <a:srgbClr val="000000"/>
                </a:solidFill>
                <a:effectLst/>
                <a:highlight>
                  <a:srgbClr val="FFFF00"/>
                </a:highlight>
                <a:latin typeface="Calibri" panose="020F0502020204030204" pitchFamily="34" charset="0"/>
              </a:rPr>
              <a:t>first given a set of training samples</a:t>
            </a:r>
            <a:r>
              <a:rPr lang="en-US" sz="2400" b="0" i="0" u="none" strike="noStrike" dirty="0">
                <a:solidFill>
                  <a:srgbClr val="000000"/>
                </a:solidFill>
                <a:effectLst/>
                <a:latin typeface="Calibri" panose="020F0502020204030204" pitchFamily="34" charset="0"/>
              </a:rPr>
              <a:t> and the o</a:t>
            </a:r>
            <a:r>
              <a:rPr lang="en-US" sz="2400" b="0" i="0" u="none" strike="noStrike" dirty="0">
                <a:solidFill>
                  <a:srgbClr val="000000"/>
                </a:solidFill>
                <a:effectLst/>
                <a:highlight>
                  <a:srgbClr val="FFFF00"/>
                </a:highlight>
                <a:latin typeface="Calibri" panose="020F0502020204030204" pitchFamily="34" charset="0"/>
              </a:rPr>
              <a:t>ptimal decision boundary found</a:t>
            </a:r>
            <a:r>
              <a:rPr lang="en-US" sz="2400" b="0" i="0" u="none" strike="noStrike" dirty="0">
                <a:solidFill>
                  <a:srgbClr val="000000"/>
                </a:solidFill>
                <a:effectLst/>
                <a:latin typeface="Calibri" panose="020F0502020204030204" pitchFamily="34" charset="0"/>
              </a:rPr>
              <a:t>, and</a:t>
            </a:r>
            <a:r>
              <a:rPr lang="en-US" sz="2400" b="0" i="0" u="none" strike="noStrike" dirty="0">
                <a:solidFill>
                  <a:srgbClr val="000000"/>
                </a:solidFill>
                <a:effectLst/>
                <a:highlight>
                  <a:srgbClr val="FFFF00"/>
                </a:highlight>
                <a:latin typeface="Calibri" panose="020F0502020204030204" pitchFamily="34" charset="0"/>
              </a:rPr>
              <a:t> then the classification is done.</a:t>
            </a:r>
            <a:endParaRPr lang="en-US" sz="2400" b="0" i="0" u="none" strike="noStrike" dirty="0">
              <a:solidFill>
                <a:srgbClr val="000000"/>
              </a:solidFill>
              <a:effectLst/>
              <a:highlight>
                <a:srgbClr val="FFFF00"/>
              </a:highlight>
              <a:latin typeface="Arial" panose="020B0604020202020204" pitchFamily="34" charset="0"/>
            </a:endParaRPr>
          </a:p>
          <a:p>
            <a:pPr algn="just" rtl="0" fontAlgn="base">
              <a:spcBef>
                <a:spcPts val="560"/>
              </a:spcBef>
              <a:spcAft>
                <a:spcPts val="0"/>
              </a:spcAft>
              <a:buFont typeface="Arial" panose="020B0604020202020204" pitchFamily="34" charset="0"/>
              <a:buChar char="•"/>
            </a:pPr>
            <a:r>
              <a:rPr lang="en-US" sz="2400" b="0" i="0" u="none" strike="noStrike" dirty="0">
                <a:solidFill>
                  <a:srgbClr val="000000"/>
                </a:solidFill>
                <a:effectLst/>
                <a:latin typeface="Calibri" panose="020F0502020204030204" pitchFamily="34" charset="0"/>
              </a:rPr>
              <a:t>If the learning is </a:t>
            </a:r>
            <a:r>
              <a:rPr lang="en-US" sz="2400" b="0" i="0" u="none" strike="noStrike" dirty="0">
                <a:solidFill>
                  <a:srgbClr val="000000"/>
                </a:solidFill>
                <a:effectLst/>
                <a:highlight>
                  <a:srgbClr val="FFFF00"/>
                </a:highlight>
                <a:latin typeface="Calibri" panose="020F0502020204030204" pitchFamily="34" charset="0"/>
              </a:rPr>
              <a:t>online</a:t>
            </a:r>
            <a:r>
              <a:rPr lang="en-US" sz="2400" b="0" i="0" u="none" strike="noStrike" dirty="0">
                <a:solidFill>
                  <a:srgbClr val="000000"/>
                </a:solidFill>
                <a:effectLst/>
                <a:latin typeface="Calibri" panose="020F0502020204030204" pitchFamily="34" charset="0"/>
              </a:rPr>
              <a:t> then there is no teacher and no training samples (Unsupervised). The</a:t>
            </a:r>
            <a:r>
              <a:rPr lang="en-US" sz="2400" b="0" i="0" u="none" strike="noStrike" dirty="0">
                <a:solidFill>
                  <a:srgbClr val="000000"/>
                </a:solidFill>
                <a:effectLst/>
                <a:highlight>
                  <a:srgbClr val="FFFF00"/>
                </a:highlight>
                <a:latin typeface="Calibri" panose="020F0502020204030204" pitchFamily="34" charset="0"/>
              </a:rPr>
              <a:t> input samples are the test samples itself</a:t>
            </a:r>
            <a:r>
              <a:rPr lang="en-US" sz="2400" b="0" i="0" u="none" strike="noStrike" dirty="0">
                <a:solidFill>
                  <a:srgbClr val="000000"/>
                </a:solidFill>
                <a:effectLst/>
                <a:latin typeface="Calibri" panose="020F0502020204030204" pitchFamily="34" charset="0"/>
              </a:rPr>
              <a:t>. The classifie</a:t>
            </a:r>
            <a:r>
              <a:rPr lang="en-US" sz="2400" b="0" i="0" u="none" strike="noStrike" dirty="0">
                <a:solidFill>
                  <a:srgbClr val="000000"/>
                </a:solidFill>
                <a:effectLst/>
                <a:highlight>
                  <a:srgbClr val="FFFF00"/>
                </a:highlight>
                <a:latin typeface="Calibri" panose="020F0502020204030204" pitchFamily="34" charset="0"/>
              </a:rPr>
              <a:t>r learns and classifies at the same time.</a:t>
            </a:r>
            <a:endParaRPr lang="en-US" sz="2400" b="0" i="0" u="none" strike="noStrike" dirty="0">
              <a:solidFill>
                <a:srgbClr val="000000"/>
              </a:solidFill>
              <a:effectLst/>
              <a:highlight>
                <a:srgbClr val="FFFF00"/>
              </a:highlight>
              <a:latin typeface="Arial" panose="020B0604020202020204" pitchFamily="34" charset="0"/>
            </a:endParaRPr>
          </a:p>
          <a:p>
            <a:endParaRPr lang="en-US" sz="2400" b="0" i="0" u="none" strike="noStrike" dirty="0">
              <a:solidFill>
                <a:srgbClr val="000000"/>
              </a:solidFill>
              <a:effectLst/>
              <a:highlight>
                <a:srgbClr val="FFFF00"/>
              </a:highlight>
              <a:latin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and Testing data</a:t>
            </a:r>
            <a:endParaRPr lang="en-US" dirty="0"/>
          </a:p>
        </p:txBody>
      </p:sp>
      <p:sp>
        <p:nvSpPr>
          <p:cNvPr id="3" name="Content Placeholder 2"/>
          <p:cNvSpPr>
            <a:spLocks noGrp="1"/>
          </p:cNvSpPr>
          <p:nvPr>
            <p:ph idx="1"/>
          </p:nvPr>
        </p:nvSpPr>
        <p:spPr>
          <a:xfrm>
            <a:off x="467544" y="1700808"/>
            <a:ext cx="8496944" cy="4928592"/>
          </a:xfrm>
        </p:spPr>
        <p:txBody>
          <a:bodyPr>
            <a:normAutofit fontScale="85000" lnSpcReduction="10000"/>
          </a:bodyPr>
          <a:lstStyle/>
          <a:p>
            <a:r>
              <a:rPr lang="en-US" dirty="0"/>
              <a:t>Two types of data set </a:t>
            </a:r>
            <a:r>
              <a:rPr lang="en-US" dirty="0">
                <a:solidFill>
                  <a:srgbClr val="FF0000"/>
                </a:solidFill>
              </a:rPr>
              <a:t>in supervised classifier</a:t>
            </a:r>
            <a:r>
              <a:rPr lang="en-US" dirty="0"/>
              <a:t>.</a:t>
            </a:r>
            <a:endParaRPr lang="en-US" dirty="0"/>
          </a:p>
          <a:p>
            <a:pPr lvl="1"/>
            <a:r>
              <a:rPr lang="en-US" dirty="0">
                <a:solidFill>
                  <a:srgbClr val="FF0000"/>
                </a:solidFill>
              </a:rPr>
              <a:t>Training set </a:t>
            </a:r>
            <a:r>
              <a:rPr lang="en-US" dirty="0"/>
              <a:t>: 70 to 80% of the available data will be used for training the system.</a:t>
            </a:r>
            <a:endParaRPr lang="en-US" dirty="0"/>
          </a:p>
          <a:p>
            <a:pPr lvl="1"/>
            <a:r>
              <a:rPr lang="en-US" dirty="0"/>
              <a:t> In Supervised classification T</a:t>
            </a:r>
            <a:r>
              <a:rPr lang="en-US" dirty="0">
                <a:solidFill>
                  <a:srgbClr val="202124"/>
                </a:solidFill>
              </a:rPr>
              <a:t>raining data is </a:t>
            </a:r>
            <a:r>
              <a:rPr lang="en-US" b="1" dirty="0">
                <a:solidFill>
                  <a:srgbClr val="202124"/>
                </a:solidFill>
              </a:rPr>
              <a:t>the data you use to train an algorithm or machine learning model to predict the outcome you design your model to predict</a:t>
            </a:r>
            <a:r>
              <a:rPr lang="en-US" dirty="0">
                <a:solidFill>
                  <a:srgbClr val="202124"/>
                </a:solidFill>
              </a:rPr>
              <a:t>.</a:t>
            </a:r>
            <a:endParaRPr lang="en-US" dirty="0"/>
          </a:p>
          <a:p>
            <a:pPr lvl="1"/>
            <a:r>
              <a:rPr lang="en-US" dirty="0">
                <a:solidFill>
                  <a:srgbClr val="FF0000"/>
                </a:solidFill>
              </a:rPr>
              <a:t>Testing set </a:t>
            </a:r>
            <a:r>
              <a:rPr lang="en-US" dirty="0"/>
              <a:t>: around 20-30% will be used for testing the system. </a:t>
            </a:r>
            <a:r>
              <a:rPr lang="en-US" dirty="0">
                <a:solidFill>
                  <a:srgbClr val="202124"/>
                </a:solidFill>
              </a:rPr>
              <a:t>Test data is used to measure the performance, such as accuracy or efficiency, of the algorithm you are using to train the machine.</a:t>
            </a:r>
            <a:endParaRPr lang="en-US" dirty="0">
              <a:solidFill>
                <a:srgbClr val="202124"/>
              </a:solidFill>
            </a:endParaRPr>
          </a:p>
          <a:p>
            <a:pPr lvl="1"/>
            <a:r>
              <a:rPr lang="en-US" dirty="0">
                <a:solidFill>
                  <a:srgbClr val="202124"/>
                </a:solidFill>
              </a:rPr>
              <a:t>Testing is the measure of quality of your algorithm.</a:t>
            </a:r>
            <a:endParaRPr lang="en-US" dirty="0">
              <a:solidFill>
                <a:srgbClr val="202124"/>
              </a:solidFill>
            </a:endParaRPr>
          </a:p>
          <a:p>
            <a:pPr lvl="1"/>
            <a:r>
              <a:rPr lang="en-US" dirty="0">
                <a:solidFill>
                  <a:srgbClr val="202124"/>
                </a:solidFill>
              </a:rPr>
              <a:t>Many a times even after 80% testing, failures can be see during testing, reason being not good representation of the test data in the training set. </a:t>
            </a:r>
            <a:endParaRPr lang="en-US" dirty="0">
              <a:solidFill>
                <a:srgbClr val="202124"/>
              </a:solidFill>
            </a:endParaRPr>
          </a:p>
          <a:p>
            <a:r>
              <a:rPr lang="en-US" b="1" dirty="0">
                <a:solidFill>
                  <a:srgbClr val="202124"/>
                </a:solidFill>
              </a:rPr>
              <a:t>Unsupervised classifier does not use training data</a:t>
            </a:r>
            <a:endParaRPr lang="en-IN" b="1" dirty="0"/>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Model Selection?</a:t>
            </a:r>
            <a:endParaRPr lang="en-IN" dirty="0"/>
          </a:p>
        </p:txBody>
      </p:sp>
      <p:sp>
        <p:nvSpPr>
          <p:cNvPr id="3" name="Content Placeholder 2"/>
          <p:cNvSpPr>
            <a:spLocks noGrp="1"/>
          </p:cNvSpPr>
          <p:nvPr>
            <p:ph idx="1"/>
          </p:nvPr>
        </p:nvSpPr>
        <p:spPr>
          <a:xfrm>
            <a:off x="1" y="1969508"/>
            <a:ext cx="9143999" cy="3947655"/>
          </a:xfrm>
        </p:spPr>
        <p:txBody>
          <a:bodyPr>
            <a:normAutofit fontScale="77500" lnSpcReduction="20000"/>
          </a:bodyPr>
          <a:lstStyle/>
          <a:p>
            <a:r>
              <a:rPr lang="en-IN" dirty="0">
                <a:highlight>
                  <a:srgbClr val="FFFF00"/>
                </a:highlight>
              </a:rPr>
              <a:t>It is the process of selecting the optimal model from the set of candidate models, for a given data.</a:t>
            </a:r>
            <a:endParaRPr lang="en-IN" dirty="0">
              <a:highlight>
                <a:srgbClr val="FFFF00"/>
              </a:highlight>
            </a:endParaRPr>
          </a:p>
          <a:p>
            <a:endParaRPr lang="en-IN" dirty="0"/>
          </a:p>
          <a:p>
            <a:r>
              <a:rPr lang="en-IN" dirty="0"/>
              <a:t>Data used in learning:</a:t>
            </a:r>
            <a:endParaRPr lang="en-IN" dirty="0"/>
          </a:p>
          <a:p>
            <a:pPr lvl="1"/>
            <a:r>
              <a:rPr lang="en-IN" dirty="0">
                <a:highlight>
                  <a:srgbClr val="FFFF00"/>
                </a:highlight>
              </a:rPr>
              <a:t>Training Set (Usually 60%)</a:t>
            </a:r>
            <a:endParaRPr lang="en-IN" dirty="0">
              <a:highlight>
                <a:srgbClr val="FFFF00"/>
              </a:highlight>
            </a:endParaRPr>
          </a:p>
          <a:p>
            <a:pPr lvl="1"/>
            <a:r>
              <a:rPr lang="en-IN" dirty="0"/>
              <a:t>Validation set – Cross Validation  (20%) : Validated on different models on the same training set</a:t>
            </a:r>
            <a:endParaRPr lang="en-IN" dirty="0"/>
          </a:p>
          <a:p>
            <a:pPr lvl="1"/>
            <a:r>
              <a:rPr lang="en-IN" dirty="0"/>
              <a:t>Test data (20%) : Unseen data</a:t>
            </a:r>
            <a:endParaRPr lang="en-IN" dirty="0"/>
          </a:p>
          <a:p>
            <a:endParaRPr lang="en-IN" dirty="0"/>
          </a:p>
          <a:p>
            <a:r>
              <a:rPr lang="en-IN" dirty="0">
                <a:highlight>
                  <a:srgbClr val="FFFF00"/>
                </a:highlight>
              </a:rPr>
              <a:t>Model Selection is finding the optimal model which minimizes both bias and variance</a:t>
            </a:r>
            <a:r>
              <a:rPr lang="en-IN" dirty="0"/>
              <a:t>.</a:t>
            </a:r>
            <a:endParaRPr lang="en-IN" dirty="0"/>
          </a:p>
          <a:p>
            <a:r>
              <a:rPr lang="en-IN" dirty="0"/>
              <a:t>Bias is the error during training and Variance is the error during testing</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Books</a:t>
            </a:r>
            <a:endParaRPr lang="en-IN" dirty="0"/>
          </a:p>
        </p:txBody>
      </p:sp>
      <p:sp>
        <p:nvSpPr>
          <p:cNvPr id="3" name="Slide Number Placeholder 2"/>
          <p:cNvSpPr>
            <a:spLocks noGrp="1"/>
          </p:cNvSpPr>
          <p:nvPr>
            <p:ph type="sldNum" sz="quarter" idx="12"/>
          </p:nvPr>
        </p:nvSpPr>
        <p:spPr/>
        <p:txBody>
          <a:bodyPr>
            <a:normAutofit fontScale="85000" lnSpcReduction="20000"/>
          </a:bodyPr>
          <a:lstStyle/>
          <a:p>
            <a:fld id="{6DF4C409-C017-451C-B236-E185BBA6E0E4}" type="slidenum">
              <a:rPr lang="tr-TR" smtClean="0"/>
            </a:fld>
            <a:endParaRPr lang="tr-TR" dirty="0"/>
          </a:p>
        </p:txBody>
      </p:sp>
      <p:sp>
        <p:nvSpPr>
          <p:cNvPr id="4" name="Content Placeholder 3"/>
          <p:cNvSpPr>
            <a:spLocks noGrp="1"/>
          </p:cNvSpPr>
          <p:nvPr>
            <p:ph sz="quarter" idx="1"/>
          </p:nvPr>
        </p:nvSpPr>
        <p:spPr/>
        <p:txBody>
          <a:bodyPr/>
          <a:lstStyle/>
          <a:p>
            <a:r>
              <a:rPr lang="en-US" dirty="0"/>
              <a:t>1.	Machine Learning, Tom M. Mitchell, McGraw-Hill Publishers, 1997.  </a:t>
            </a:r>
            <a:endParaRPr lang="en-US" dirty="0"/>
          </a:p>
          <a:p>
            <a:r>
              <a:rPr lang="en-US" dirty="0"/>
              <a:t>2.	Pattern Recognition and Machine Learning, Christopher M. Bishop, Springer Publishers, 2011.  </a:t>
            </a:r>
            <a:endParaRPr lang="en-US" dirty="0"/>
          </a:p>
          <a:p>
            <a:r>
              <a:rPr lang="en-US" dirty="0"/>
              <a:t>3.	Kevin Murphy, Machine Learning: A Probabilistic Perspective, MIT Press, 2012.  </a:t>
            </a:r>
            <a:endParaRPr lang="en-US" dirty="0"/>
          </a:p>
          <a:p>
            <a:r>
              <a:rPr lang="en-US" dirty="0"/>
              <a:t>4.	</a:t>
            </a:r>
            <a:r>
              <a:rPr lang="en-IN" dirty="0"/>
              <a:t>Understanding Machine Learning , Shai Shalev-</a:t>
            </a:r>
            <a:r>
              <a:rPr lang="en-IN" dirty="0" err="1"/>
              <a:t>Shwartz</a:t>
            </a:r>
            <a:r>
              <a:rPr lang="en-IN" dirty="0"/>
              <a:t> and Shai </a:t>
            </a:r>
            <a:r>
              <a:rPr lang="en-IN" dirty="0" err="1"/>
              <a:t>Bendavid</a:t>
            </a:r>
            <a:r>
              <a:rPr lang="en-IN" dirty="0"/>
              <a:t>, Cambridge University press. 2017. </a:t>
            </a:r>
            <a:endParaRPr lang="en-US" dirty="0"/>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and classes</a:t>
            </a:r>
            <a:endParaRPr lang="en-IN" dirty="0"/>
          </a:p>
        </p:txBody>
      </p:sp>
      <p:sp>
        <p:nvSpPr>
          <p:cNvPr id="3" name="Content Placeholder 2"/>
          <p:cNvSpPr>
            <a:spLocks noGrp="1"/>
          </p:cNvSpPr>
          <p:nvPr>
            <p:ph idx="1"/>
          </p:nvPr>
        </p:nvSpPr>
        <p:spPr>
          <a:xfrm>
            <a:off x="179512" y="1556792"/>
            <a:ext cx="8964488" cy="4539208"/>
          </a:xfrm>
        </p:spPr>
        <p:txBody>
          <a:bodyPr>
            <a:normAutofit fontScale="25000" lnSpcReduction="20000"/>
          </a:bodyPr>
          <a:lstStyle/>
          <a:p>
            <a:r>
              <a:rPr lang="en-US" sz="11200" dirty="0"/>
              <a:t>Properties or attributes used to classify the objects are called features.</a:t>
            </a:r>
            <a:endParaRPr lang="en-US" sz="11200" dirty="0"/>
          </a:p>
          <a:p>
            <a:r>
              <a:rPr lang="en-IN" sz="11200" dirty="0"/>
              <a:t>A collection of “similar” (not necessarily same) objects are grouped together as one “class”.</a:t>
            </a:r>
            <a:endParaRPr lang="en-IN" sz="11200" dirty="0"/>
          </a:p>
          <a:p>
            <a:r>
              <a:rPr lang="en-IN" sz="11200" dirty="0"/>
              <a:t>For example: </a:t>
            </a:r>
            <a:endParaRPr lang="en-IN" sz="11200" dirty="0"/>
          </a:p>
          <a:p>
            <a:endParaRPr lang="en-IN" sz="11200" dirty="0"/>
          </a:p>
          <a:p>
            <a:r>
              <a:rPr lang="en-IN" sz="11200" dirty="0"/>
              <a:t> All the above are classified as character T</a:t>
            </a:r>
            <a:endParaRPr lang="en-IN" sz="11200" dirty="0"/>
          </a:p>
          <a:p>
            <a:r>
              <a:rPr lang="en-IN" sz="11200" dirty="0"/>
              <a:t>Classes are identified by a label.</a:t>
            </a:r>
            <a:endParaRPr lang="en-IN" sz="11200" dirty="0"/>
          </a:p>
          <a:p>
            <a:r>
              <a:rPr lang="en-IN" sz="11200" dirty="0"/>
              <a:t>Most of the pattern recognition tasks are first done by humans and automated later.</a:t>
            </a:r>
            <a:endParaRPr lang="en-IN" sz="11200" dirty="0"/>
          </a:p>
          <a:p>
            <a:endParaRPr lang="en-IN" dirty="0"/>
          </a:p>
        </p:txBody>
      </p:sp>
      <p:pic>
        <p:nvPicPr>
          <p:cNvPr id="4" name="Picture 3"/>
          <p:cNvPicPr>
            <a:picLocks noChangeAspect="1"/>
          </p:cNvPicPr>
          <p:nvPr/>
        </p:nvPicPr>
        <p:blipFill>
          <a:blip r:embed="rId1"/>
          <a:stretch>
            <a:fillRect/>
          </a:stretch>
        </p:blipFill>
        <p:spPr>
          <a:xfrm>
            <a:off x="2987824" y="3116814"/>
            <a:ext cx="4986784" cy="624372"/>
          </a:xfrm>
          <a:prstGeom prst="rect">
            <a:avLst/>
          </a:prstGeom>
        </p:spPr>
      </p:pic>
      <p:sp>
        <p:nvSpPr>
          <p:cNvPr id="6" name="TextBox 5"/>
          <p:cNvSpPr txBox="1"/>
          <p:nvPr/>
        </p:nvSpPr>
        <p:spPr>
          <a:xfrm>
            <a:off x="2286000" y="3136613"/>
            <a:ext cx="4572000" cy="584775"/>
          </a:xfrm>
          <a:prstGeom prst="rect">
            <a:avLst/>
          </a:prstGeom>
          <a:noFill/>
        </p:spPr>
        <p:txBody>
          <a:bodyPr wrap="square">
            <a:spAutoFit/>
          </a:bodyPr>
          <a:lstStyle/>
          <a:p>
            <a:r>
              <a:rPr lang="en-IN" b="0" dirty="0">
                <a:effectLst/>
              </a:rPr>
              <a:t> </a:t>
            </a:r>
            <a:endParaRPr lang="en-IN" dirty="0"/>
          </a:p>
        </p:txBody>
      </p:sp>
      <p:sp>
        <p:nvSpPr>
          <p:cNvPr id="10" name="TextBox 9"/>
          <p:cNvSpPr txBox="1"/>
          <p:nvPr/>
        </p:nvSpPr>
        <p:spPr>
          <a:xfrm>
            <a:off x="2286000" y="3136613"/>
            <a:ext cx="4572000" cy="584775"/>
          </a:xfrm>
          <a:prstGeom prst="rect">
            <a:avLst/>
          </a:prstGeom>
          <a:noFill/>
        </p:spPr>
        <p:txBody>
          <a:bodyPr wrap="square">
            <a:spAutoFit/>
          </a:bodyPr>
          <a:lstStyle/>
          <a:p>
            <a:r>
              <a:rPr lang="en-IN" b="0" dirty="0">
                <a:effectLst/>
              </a:rPr>
              <a:t> </a:t>
            </a:r>
            <a:endParaRPr lang="en-I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Samples or patterns </a:t>
            </a:r>
            <a:endParaRPr lang="en-IN" dirty="0"/>
          </a:p>
        </p:txBody>
      </p:sp>
      <p:sp>
        <p:nvSpPr>
          <p:cNvPr id="3" name="Content Placeholder 2"/>
          <p:cNvSpPr>
            <a:spLocks noGrp="1"/>
          </p:cNvSpPr>
          <p:nvPr>
            <p:ph idx="1"/>
          </p:nvPr>
        </p:nvSpPr>
        <p:spPr/>
        <p:txBody>
          <a:bodyPr>
            <a:normAutofit/>
          </a:bodyPr>
          <a:lstStyle/>
          <a:p>
            <a:r>
              <a:rPr lang="en-US" dirty="0">
                <a:solidFill>
                  <a:srgbClr val="FF0000"/>
                </a:solidFill>
              </a:rPr>
              <a:t>The individual items or objects or situations to be classified will be referred as </a:t>
            </a:r>
            <a:r>
              <a:rPr lang="en-US" b="1" dirty="0">
                <a:solidFill>
                  <a:srgbClr val="FF0000"/>
                </a:solidFill>
              </a:rPr>
              <a:t>samples or patterns or </a:t>
            </a:r>
            <a:r>
              <a:rPr lang="en-US" b="1" dirty="0">
                <a:solidFill>
                  <a:srgbClr val="00B050"/>
                </a:solidFill>
              </a:rPr>
              <a:t>data.</a:t>
            </a:r>
            <a:endParaRPr lang="en-US" b="1" dirty="0">
              <a:solidFill>
                <a:srgbClr val="00B050"/>
              </a:solidFill>
            </a:endParaRPr>
          </a:p>
          <a:p>
            <a:r>
              <a:rPr lang="en-US" b="1" dirty="0">
                <a:solidFill>
                  <a:srgbClr val="00B050"/>
                </a:solidFill>
              </a:rPr>
              <a:t>The set of data is  called “Data Set”.</a:t>
            </a:r>
            <a:endParaRPr lang="en-US" b="1" dirty="0">
              <a:solidFill>
                <a:srgbClr val="00B050"/>
              </a:solidFill>
            </a:endParaRPr>
          </a:p>
          <a:p>
            <a:endParaRPr lang="en-US" b="1" dirty="0">
              <a:solidFill>
                <a:srgbClr val="FF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
          <p:cNvSpPr txBox="1">
            <a:spLocks noGrp="1"/>
          </p:cNvSpPr>
          <p:nvPr>
            <p:ph type="body" idx="1"/>
          </p:nvPr>
        </p:nvSpPr>
        <p:spPr>
          <a:xfrm>
            <a:off x="179512" y="1772816"/>
            <a:ext cx="8229600" cy="4069023"/>
          </a:xfrm>
          <a:prstGeom prst="rect">
            <a:avLst/>
          </a:prstGeom>
          <a:noFill/>
          <a:ln>
            <a:noFill/>
          </a:ln>
        </p:spPr>
        <p:txBody>
          <a:bodyPr spcFirstLastPara="1" vert="horz" wrap="square" lIns="58048" tIns="29016" rIns="58048" bIns="29016" anchor="t" anchorCtr="0">
            <a:noAutofit/>
          </a:bodyPr>
          <a:lstStyle/>
          <a:p>
            <a:pPr marL="217805" indent="-217805" algn="just">
              <a:spcBef>
                <a:spcPts val="0"/>
              </a:spcBef>
              <a:buClr>
                <a:schemeClr val="dk1"/>
              </a:buClr>
              <a:buSzPts val="2400"/>
              <a:buChar char="•"/>
            </a:pPr>
            <a:r>
              <a:rPr lang="en-US" sz="2000" b="1" dirty="0">
                <a:highlight>
                  <a:srgbClr val="FFFF00"/>
                </a:highlight>
              </a:rPr>
              <a:t>Pattern</a:t>
            </a:r>
            <a:r>
              <a:rPr lang="en-US" sz="2000" dirty="0">
                <a:highlight>
                  <a:srgbClr val="FFFF00"/>
                </a:highlight>
              </a:rPr>
              <a:t> is anything which has a regular sequence of occurrenc</a:t>
            </a:r>
            <a:r>
              <a:rPr lang="en-US" sz="2000" dirty="0"/>
              <a:t>e. A pattern can be either through visualization or it can be derived mathematically by applying algorithms. </a:t>
            </a:r>
            <a:endParaRPr sz="2000" dirty="0"/>
          </a:p>
          <a:p>
            <a:pPr marL="217805" indent="-217805" algn="just">
              <a:spcBef>
                <a:spcPts val="305"/>
              </a:spcBef>
              <a:buClr>
                <a:srgbClr val="FF0000"/>
              </a:buClr>
              <a:buSzPts val="2400"/>
              <a:buChar char="•"/>
            </a:pPr>
            <a:r>
              <a:rPr lang="en-US" sz="2000" b="1" dirty="0">
                <a:solidFill>
                  <a:srgbClr val="FF0000"/>
                </a:solidFill>
              </a:rPr>
              <a:t>Patterns include r</a:t>
            </a:r>
            <a:r>
              <a:rPr lang="en-US" sz="2000" b="1" dirty="0">
                <a:solidFill>
                  <a:srgbClr val="FF0000"/>
                </a:solidFill>
                <a:highlight>
                  <a:srgbClr val="FFFF00"/>
                </a:highlight>
              </a:rPr>
              <a:t>epeated trends in various forms of data</a:t>
            </a:r>
            <a:endParaRPr sz="2000" b="1" dirty="0">
              <a:solidFill>
                <a:srgbClr val="FF0000"/>
              </a:solidFill>
              <a:highlight>
                <a:srgbClr val="FFFF00"/>
              </a:highlight>
            </a:endParaRPr>
          </a:p>
          <a:p>
            <a:pPr marL="217805" indent="-217805" algn="just">
              <a:spcBef>
                <a:spcPts val="305"/>
              </a:spcBef>
              <a:buClr>
                <a:schemeClr val="dk1"/>
              </a:buClr>
              <a:buSzPts val="2400"/>
              <a:buChar char="•"/>
            </a:pPr>
            <a:r>
              <a:rPr lang="en-US" sz="2000" dirty="0"/>
              <a:t>Examples : Speech pattern, print on clothes, design of outfits, jewelry pattern, Sound wave, tree species, fingerprint, face, barcode, QR-code, handwriting, or character image etc.</a:t>
            </a:r>
            <a:endParaRPr sz="2000" dirty="0"/>
          </a:p>
          <a:p>
            <a:pPr marL="217805" indent="-217805" algn="just">
              <a:spcBef>
                <a:spcPts val="305"/>
              </a:spcBef>
              <a:buClr>
                <a:schemeClr val="dk1"/>
              </a:buClr>
              <a:buSzPts val="2400"/>
              <a:buChar char="•"/>
            </a:pPr>
            <a:r>
              <a:rPr lang="en-US" sz="2000" b="1" dirty="0">
                <a:highlight>
                  <a:srgbClr val="FFFF00"/>
                </a:highlight>
              </a:rPr>
              <a:t>Pattern recognition</a:t>
            </a:r>
            <a:r>
              <a:rPr lang="en-US" sz="2000" dirty="0">
                <a:highlight>
                  <a:srgbClr val="FFFF00"/>
                </a:highlight>
              </a:rPr>
              <a:t> is the process of recognizing patterns by using a machine learning algorithm</a:t>
            </a:r>
            <a:r>
              <a:rPr lang="en-US" sz="2000" dirty="0"/>
              <a:t>. Pattern recognition can be defined</a:t>
            </a:r>
            <a:r>
              <a:rPr lang="en-US" sz="2000" dirty="0">
                <a:highlight>
                  <a:srgbClr val="FFFF00"/>
                </a:highlight>
              </a:rPr>
              <a:t> </a:t>
            </a:r>
            <a:r>
              <a:rPr lang="en-US" sz="2000" dirty="0">
                <a:solidFill>
                  <a:srgbClr val="FF0000"/>
                </a:solidFill>
                <a:highlight>
                  <a:srgbClr val="FFFF00"/>
                </a:highlight>
              </a:rPr>
              <a:t>as the classification of data based on knowledge already gained or on statistical information extracted from patterns and/or their representation</a:t>
            </a:r>
            <a:r>
              <a:rPr lang="en-US" sz="2000" dirty="0">
                <a:solidFill>
                  <a:srgbClr val="FF0000"/>
                </a:solidFill>
              </a:rPr>
              <a:t>.</a:t>
            </a:r>
            <a:r>
              <a:rPr lang="en-US" sz="2000" dirty="0"/>
              <a:t> One of the important aspects of pattern recognition is its application potential. </a:t>
            </a:r>
            <a:endParaRPr sz="2000" dirty="0"/>
          </a:p>
          <a:p>
            <a:pPr marL="217805" indent="-217805" algn="just">
              <a:spcBef>
                <a:spcPts val="305"/>
              </a:spcBef>
              <a:buClr>
                <a:schemeClr val="dk1"/>
              </a:buClr>
              <a:buSzPts val="2400"/>
              <a:buChar char="•"/>
            </a:pPr>
            <a:r>
              <a:rPr lang="en-US" sz="2000" b="1" dirty="0"/>
              <a:t>Examples:</a:t>
            </a:r>
            <a:r>
              <a:rPr lang="en-US" sz="2000" dirty="0"/>
              <a:t> Speech recognition, speaker identification, multimedia document recognition (MDR), automatic medical diagnosis. </a:t>
            </a:r>
            <a:endParaRPr sz="2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body" idx="1"/>
          </p:nvPr>
        </p:nvSpPr>
        <p:spPr>
          <a:xfrm>
            <a:off x="457200" y="1772816"/>
            <a:ext cx="8229600" cy="3977585"/>
          </a:xfrm>
          <a:prstGeom prst="rect">
            <a:avLst/>
          </a:prstGeom>
          <a:noFill/>
          <a:ln>
            <a:noFill/>
          </a:ln>
        </p:spPr>
        <p:txBody>
          <a:bodyPr spcFirstLastPara="1" vert="horz" wrap="square" lIns="58048" tIns="29016" rIns="58048" bIns="29016" anchor="t" anchorCtr="0">
            <a:normAutofit/>
          </a:bodyPr>
          <a:lstStyle/>
          <a:p>
            <a:pPr marL="0" indent="0">
              <a:spcBef>
                <a:spcPts val="0"/>
              </a:spcBef>
              <a:buClr>
                <a:schemeClr val="dk1"/>
              </a:buClr>
              <a:buSzPts val="2400"/>
              <a:buNone/>
            </a:pPr>
            <a:r>
              <a:rPr lang="en-US" sz="2000" dirty="0"/>
              <a:t>The data inputs for pattern recognition can be words or texts, images, or audio files. Hence, pattern recognition is broader compared to computer vision that focuses on </a:t>
            </a:r>
            <a:r>
              <a:rPr lang="en-US" sz="2000" u="sng" dirty="0">
                <a:solidFill>
                  <a:schemeClr val="hlink"/>
                </a:solidFill>
                <a:hlinkClick r:id="rId1"/>
              </a:rPr>
              <a:t>image recognition</a:t>
            </a:r>
            <a:r>
              <a:rPr lang="en-US" sz="2000" dirty="0"/>
              <a:t>.</a:t>
            </a:r>
            <a:endParaRPr sz="2000" dirty="0"/>
          </a:p>
          <a:p>
            <a:pPr marL="0" indent="0">
              <a:spcBef>
                <a:spcPts val="305"/>
              </a:spcBef>
              <a:buClr>
                <a:schemeClr val="dk1"/>
              </a:buClr>
              <a:buSzPts val="2400"/>
              <a:buNone/>
            </a:pPr>
            <a:r>
              <a:rPr lang="en-US" sz="2000" dirty="0"/>
              <a:t>In a typical pattern recognition application, the</a:t>
            </a:r>
            <a:r>
              <a:rPr lang="en-US" sz="2000" dirty="0">
                <a:highlight>
                  <a:srgbClr val="FFFF00"/>
                </a:highlight>
              </a:rPr>
              <a:t> raw data is processed and converted into a form that is convenient for a machine to use.</a:t>
            </a:r>
            <a:r>
              <a:rPr lang="en-US" sz="2000" dirty="0"/>
              <a:t> Pattern recognition involves the classification and cluster of patterns. </a:t>
            </a:r>
            <a:endParaRPr sz="2000" dirty="0"/>
          </a:p>
          <a:p>
            <a:pPr marL="217805" indent="-120650">
              <a:spcBef>
                <a:spcPts val="305"/>
              </a:spcBef>
              <a:buClr>
                <a:schemeClr val="dk1"/>
              </a:buClr>
              <a:buSzPts val="2400"/>
              <a:buNone/>
            </a:pPr>
            <a:endParaRPr sz="2000" dirty="0"/>
          </a:p>
          <a:p>
            <a:pPr marL="0" indent="0">
              <a:spcBef>
                <a:spcPts val="305"/>
              </a:spcBef>
              <a:buClr>
                <a:schemeClr val="dk1"/>
              </a:buClr>
              <a:buSzPts val="2400"/>
              <a:buNone/>
            </a:pPr>
            <a:endParaRPr sz="1525" dirty="0"/>
          </a:p>
        </p:txBody>
      </p:sp>
      <p:pic>
        <p:nvPicPr>
          <p:cNvPr id="113" name="Google Shape;113;p3"/>
          <p:cNvPicPr preferRelativeResize="0"/>
          <p:nvPr/>
        </p:nvPicPr>
        <p:blipFill rotWithShape="1">
          <a:blip r:embed="rId2"/>
          <a:srcRect/>
          <a:stretch>
            <a:fillRect/>
          </a:stretch>
        </p:blipFill>
        <p:spPr>
          <a:xfrm>
            <a:off x="4572000" y="4149079"/>
            <a:ext cx="3840429" cy="22322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457200" y="1916832"/>
            <a:ext cx="8229600" cy="4069023"/>
          </a:xfrm>
          <a:prstGeom prst="rect">
            <a:avLst/>
          </a:prstGeom>
          <a:noFill/>
          <a:ln>
            <a:noFill/>
          </a:ln>
        </p:spPr>
        <p:txBody>
          <a:bodyPr spcFirstLastPara="1" vert="horz" wrap="square" lIns="58048" tIns="29016" rIns="58048" bIns="29016" anchor="t" anchorCtr="0">
            <a:normAutofit/>
          </a:bodyPr>
          <a:lstStyle/>
          <a:p>
            <a:pPr marL="0" indent="0">
              <a:spcBef>
                <a:spcPts val="0"/>
              </a:spcBef>
              <a:buClr>
                <a:srgbClr val="FF0000"/>
              </a:buClr>
              <a:buSzPts val="2600"/>
              <a:buNone/>
            </a:pPr>
            <a:r>
              <a:rPr lang="en-US" sz="2000" b="1" dirty="0">
                <a:solidFill>
                  <a:srgbClr val="FF0000"/>
                </a:solidFill>
              </a:rPr>
              <a:t>Definition of Pattern Recognition</a:t>
            </a:r>
            <a:endParaRPr sz="2000" b="1" dirty="0">
              <a:solidFill>
                <a:srgbClr val="FF0000"/>
              </a:solidFill>
            </a:endParaRPr>
          </a:p>
          <a:p>
            <a:pPr marL="217805" indent="-217805" algn="just">
              <a:spcBef>
                <a:spcPts val="330"/>
              </a:spcBef>
              <a:buClr>
                <a:schemeClr val="dk1"/>
              </a:buClr>
              <a:buSzPts val="2600"/>
              <a:buChar char="•"/>
            </a:pPr>
            <a:r>
              <a:rPr lang="en-US" sz="2000" dirty="0"/>
              <a:t>Pattern recognition is defined as the study of how machines can observe the environment, learn to distinguish various patterns of interest from their background, and make logical decisions about the categories of the patterns. </a:t>
            </a:r>
            <a:r>
              <a:rPr lang="en-US" sz="2000" b="1" dirty="0">
                <a:solidFill>
                  <a:srgbClr val="FF0000"/>
                </a:solidFill>
              </a:rPr>
              <a:t>During recognition, the given objects are assigned to a specific category</a:t>
            </a:r>
            <a:r>
              <a:rPr lang="en-US" sz="2000" dirty="0"/>
              <a:t>. </a:t>
            </a:r>
            <a:endParaRPr sz="2000" dirty="0"/>
          </a:p>
          <a:p>
            <a:pPr marL="217805" indent="-217805" algn="just">
              <a:spcBef>
                <a:spcPts val="330"/>
              </a:spcBef>
              <a:buClr>
                <a:schemeClr val="dk1"/>
              </a:buClr>
              <a:buSzPts val="2600"/>
              <a:buChar char="•"/>
            </a:pPr>
            <a:r>
              <a:rPr lang="en-US" sz="2000" dirty="0"/>
              <a:t>In general, pattern recognition can be described as an information reduction, information mapping, or information labeling process. </a:t>
            </a:r>
            <a:endParaRPr sz="2000" dirty="0"/>
          </a:p>
          <a:p>
            <a:pPr marL="217805" indent="-217805" algn="just">
              <a:spcBef>
                <a:spcPts val="330"/>
              </a:spcBef>
              <a:buClr>
                <a:schemeClr val="dk1"/>
              </a:buClr>
              <a:buSzPts val="2600"/>
              <a:buChar char="•"/>
            </a:pPr>
            <a:r>
              <a:rPr lang="en-US" sz="2000" dirty="0"/>
              <a:t>In computer science, </a:t>
            </a:r>
            <a:r>
              <a:rPr lang="en-US" sz="2000" b="1" dirty="0">
                <a:solidFill>
                  <a:srgbClr val="002060"/>
                </a:solidFill>
              </a:rPr>
              <a:t>pattern recognition refers to the process of matching information already stored in a database with incoming data based on their attributes or features.</a:t>
            </a:r>
            <a:endParaRPr sz="2000" b="1" dirty="0">
              <a:solidFill>
                <a:srgbClr val="002060"/>
              </a:solidFill>
            </a:endParaRPr>
          </a:p>
          <a:p>
            <a:pPr marL="0" indent="0">
              <a:spcBef>
                <a:spcPts val="305"/>
              </a:spcBef>
              <a:buClr>
                <a:schemeClr val="dk1"/>
              </a:buClr>
              <a:buSzPts val="2400"/>
              <a:buNone/>
            </a:pPr>
            <a:br>
              <a:rPr lang="en-US" sz="1525" dirty="0"/>
            </a:br>
            <a:endParaRPr sz="1525" dirty="0"/>
          </a:p>
          <a:p>
            <a:pPr marL="217805" indent="-120650">
              <a:spcBef>
                <a:spcPts val="305"/>
              </a:spcBef>
              <a:buClr>
                <a:schemeClr val="dk1"/>
              </a:buClr>
              <a:buSzPts val="2400"/>
              <a:buNone/>
            </a:pPr>
            <a:endParaRPr sz="1525" dirty="0"/>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462915" y="708660"/>
              <a:ext cx="810895" cy="1118235"/>
            </p14:xfrm>
          </p:contentPart>
        </mc:Choice>
        <mc:Fallback xmlns="">
          <p:pic>
            <p:nvPicPr>
              <p:cNvPr id="2" name="Ink 1"/>
            </p:nvPicPr>
            <p:blipFill>
              <a:blip r:embed="rId2"/>
            </p:blipFill>
            <p:spPr>
              <a:xfrm>
                <a:off x="462915" y="708660"/>
                <a:ext cx="810895" cy="1118235"/>
              </a:xfrm>
              <a:prstGeom prst="rect"/>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graphicFrame>
        <p:nvGraphicFramePr>
          <p:cNvPr id="123" name="Google Shape;123;p5"/>
          <p:cNvGraphicFramePr/>
          <p:nvPr/>
        </p:nvGraphicFramePr>
        <p:xfrm>
          <a:off x="503909" y="2492896"/>
          <a:ext cx="7848858" cy="3704890"/>
        </p:xfrm>
        <a:graphic>
          <a:graphicData uri="http://schemas.openxmlformats.org/drawingml/2006/table">
            <a:tbl>
              <a:tblPr firstRow="1" bandRow="1">
                <a:noFill/>
              </a:tblPr>
              <a:tblGrid>
                <a:gridCol w="2616286"/>
                <a:gridCol w="2616286"/>
                <a:gridCol w="2616286"/>
              </a:tblGrid>
              <a:tr h="406397">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a:t>Task of Classification </a:t>
                      </a:r>
                      <a:endParaRPr sz="1100" u="none" strike="noStrike" cap="none"/>
                    </a:p>
                  </a:txBody>
                  <a:tcPr marL="91444" marR="91444" marT="29032" marB="29032"/>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a:t>Input Data</a:t>
                      </a:r>
                      <a:endParaRPr sz="1100" u="none" strike="noStrike" cap="none"/>
                    </a:p>
                  </a:txBody>
                  <a:tcPr marL="91444" marR="91444" marT="29032" marB="29032"/>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a:t>Output Response</a:t>
                      </a:r>
                      <a:endParaRPr sz="1100" u="none" strike="noStrike" cap="none"/>
                    </a:p>
                  </a:txBody>
                  <a:tcPr marL="91444" marR="91444" marT="29032" marB="29032"/>
                </a:tc>
              </a:tr>
              <a:tr h="406397">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a:t>Character Recognition</a:t>
                      </a:r>
                      <a:endParaRPr sz="1100" u="none" strike="noStrike" cap="none"/>
                    </a:p>
                  </a:txBody>
                  <a:tcPr marL="91444" marR="91444" marT="29032" marB="29032"/>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a:t>Optical Signals or Strokes</a:t>
                      </a:r>
                      <a:endParaRPr sz="1100" u="none" strike="noStrike" cap="none"/>
                    </a:p>
                  </a:txBody>
                  <a:tcPr marL="91444" marR="91444" marT="29032" marB="29032"/>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a:t>Name of the character</a:t>
                      </a:r>
                      <a:endParaRPr sz="1100" u="none" strike="noStrike" cap="none"/>
                    </a:p>
                  </a:txBody>
                  <a:tcPr marL="91444" marR="91444" marT="29032" marB="29032"/>
                </a:tc>
              </a:tr>
              <a:tr h="406397">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a:t>Speech Recognition</a:t>
                      </a:r>
                      <a:endParaRPr sz="1100" u="none" strike="noStrike" cap="none"/>
                    </a:p>
                  </a:txBody>
                  <a:tcPr marL="91444" marR="91444" marT="29032" marB="29032"/>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a:t>Acoustic Waveforms</a:t>
                      </a:r>
                      <a:endParaRPr sz="1100" u="none" strike="noStrike" cap="none"/>
                    </a:p>
                  </a:txBody>
                  <a:tcPr marL="91444" marR="91444" marT="29032" marB="29032"/>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a:t>Name of the word</a:t>
                      </a:r>
                      <a:endParaRPr sz="1100" u="none" strike="noStrike" cap="none"/>
                    </a:p>
                  </a:txBody>
                  <a:tcPr marL="91444" marR="91444" marT="29032" marB="29032"/>
                </a:tc>
              </a:tr>
              <a:tr h="406397">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a:t>Speaker Recognition</a:t>
                      </a:r>
                      <a:endParaRPr sz="1100" u="none" strike="noStrike" cap="none"/>
                    </a:p>
                  </a:txBody>
                  <a:tcPr marL="91444" marR="91444" marT="29032" marB="29032"/>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a:t>Voice</a:t>
                      </a:r>
                      <a:endParaRPr sz="1100" u="none" strike="noStrike" cap="none"/>
                    </a:p>
                  </a:txBody>
                  <a:tcPr marL="91444" marR="91444" marT="29032" marB="29032"/>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a:t>Name of the speaker</a:t>
                      </a:r>
                      <a:endParaRPr sz="1100" u="none" strike="noStrike" cap="none"/>
                    </a:p>
                  </a:txBody>
                  <a:tcPr marL="91444" marR="91444" marT="29032" marB="29032"/>
                </a:tc>
              </a:tr>
              <a:tr h="406397">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a:t>Weather Prediction </a:t>
                      </a:r>
                      <a:endParaRPr sz="1100" u="none" strike="noStrike" cap="none"/>
                    </a:p>
                  </a:txBody>
                  <a:tcPr marL="91444" marR="91444" marT="29032" marB="29032"/>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a:t>Weather Maps</a:t>
                      </a:r>
                      <a:endParaRPr sz="1100" u="none" strike="noStrike" cap="none"/>
                    </a:p>
                  </a:txBody>
                  <a:tcPr marL="91444" marR="91444" marT="29032" marB="29032"/>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a:t>Weather Forecasts</a:t>
                      </a:r>
                      <a:endParaRPr sz="1100" u="none" strike="noStrike" cap="none"/>
                    </a:p>
                  </a:txBody>
                  <a:tcPr marL="91444" marR="91444" marT="29032" marB="29032"/>
                </a:tc>
              </a:tr>
              <a:tr h="406397">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a:t>Medical Diagnosis</a:t>
                      </a:r>
                      <a:endParaRPr sz="1100" u="none" strike="noStrike" cap="none"/>
                    </a:p>
                  </a:txBody>
                  <a:tcPr marL="91444" marR="91444" marT="29032" marB="29032"/>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a:t>Symptoms</a:t>
                      </a:r>
                      <a:endParaRPr sz="1100" u="none" strike="noStrike" cap="none"/>
                    </a:p>
                  </a:txBody>
                  <a:tcPr marL="91444" marR="91444" marT="29032" marB="29032"/>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a:t>Disease</a:t>
                      </a:r>
                      <a:endParaRPr sz="1100" u="none" strike="noStrike" cap="none"/>
                    </a:p>
                  </a:txBody>
                  <a:tcPr marL="91444" marR="91444" marT="29032" marB="29032"/>
                </a:tc>
              </a:tr>
              <a:tr h="633254">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a:t>Stock Market Prediction</a:t>
                      </a:r>
                      <a:endParaRPr sz="1100" u="none" strike="noStrike" cap="none"/>
                    </a:p>
                  </a:txBody>
                  <a:tcPr marL="91444" marR="91444" marT="29032" marB="29032"/>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a:t>Financial News and Charts</a:t>
                      </a:r>
                      <a:endParaRPr sz="1100" u="none" strike="noStrike" cap="none"/>
                    </a:p>
                  </a:txBody>
                  <a:tcPr marL="91444" marR="91444" marT="29032" marB="29032"/>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100" u="none" strike="noStrike" cap="none"/>
                        <a:t>Predicted Market ups and Downs</a:t>
                      </a:r>
                      <a:endParaRPr sz="1100" u="none" strike="noStrike" cap="none"/>
                    </a:p>
                  </a:txBody>
                  <a:tcPr marL="91444" marR="91444" marT="29032" marB="29032"/>
                </a:tc>
              </a:tr>
              <a:tr h="633254">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100" u="none" strike="noStrike" cap="none"/>
                    </a:p>
                  </a:txBody>
                  <a:tcPr marL="91444" marR="91444" marT="29032" marB="29032"/>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100" u="none" strike="noStrike" cap="none"/>
                    </a:p>
                  </a:txBody>
                  <a:tcPr marL="91444" marR="91444" marT="29032" marB="29032"/>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100" u="none" strike="noStrike" cap="none" dirty="0"/>
                    </a:p>
                  </a:txBody>
                  <a:tcPr marL="91444" marR="91444" marT="29032" marB="29032"/>
                </a:tc>
              </a:tr>
            </a:tbl>
          </a:graphicData>
        </a:graphic>
      </p:graphicFrame>
      <p:sp>
        <p:nvSpPr>
          <p:cNvPr id="124" name="Google Shape;124;p5"/>
          <p:cNvSpPr txBox="1"/>
          <p:nvPr/>
        </p:nvSpPr>
        <p:spPr>
          <a:xfrm>
            <a:off x="503909" y="1844824"/>
            <a:ext cx="8136904" cy="293150"/>
          </a:xfrm>
          <a:prstGeom prst="rect">
            <a:avLst/>
          </a:prstGeom>
          <a:noFill/>
          <a:ln>
            <a:noFill/>
          </a:ln>
        </p:spPr>
        <p:txBody>
          <a:bodyPr spcFirstLastPara="1" wrap="square" lIns="58048" tIns="29016" rIns="58048" bIns="29016" anchor="t" anchorCtr="0">
            <a:spAutoFit/>
          </a:bodyPr>
          <a:lstStyle/>
          <a:p>
            <a:pPr>
              <a:spcBef>
                <a:spcPts val="0"/>
              </a:spcBef>
              <a:spcAft>
                <a:spcPts val="0"/>
              </a:spcAft>
              <a:buClr>
                <a:srgbClr val="000000"/>
              </a:buClr>
              <a:buSzPts val="2400"/>
            </a:pPr>
            <a:r>
              <a:rPr lang="en-US" sz="1525" b="1">
                <a:solidFill>
                  <a:srgbClr val="FF0000"/>
                </a:solidFill>
                <a:latin typeface="Calibri" panose="020F0502020204030204"/>
                <a:ea typeface="Calibri" panose="020F0502020204030204"/>
                <a:cs typeface="Calibri" panose="020F0502020204030204"/>
                <a:sym typeface="Calibri" panose="020F0502020204030204"/>
              </a:rPr>
              <a:t>Input Data and Output Response  for Various Applications</a:t>
            </a:r>
            <a:endParaRPr sz="1525" b="1">
              <a:solidFill>
                <a:srgbClr val="FF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1"/>
          <p:cNvSpPr/>
          <p:nvPr/>
        </p:nvSpPr>
        <p:spPr>
          <a:xfrm>
            <a:off x="1587" y="1120826"/>
            <a:ext cx="9144000" cy="234481"/>
          </a:xfrm>
          <a:prstGeom prst="rect">
            <a:avLst/>
          </a:prstGeom>
          <a:noFill/>
          <a:ln>
            <a:noFill/>
          </a:ln>
        </p:spPr>
        <p:txBody>
          <a:bodyPr spcFirstLastPara="1" wrap="square" lIns="58048" tIns="29016" rIns="58048" bIns="29016" anchor="t" anchorCtr="0">
            <a:sp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6" name="Google Shape;256;p21"/>
          <p:cNvSpPr txBox="1"/>
          <p:nvPr/>
        </p:nvSpPr>
        <p:spPr>
          <a:xfrm>
            <a:off x="593727" y="1920119"/>
            <a:ext cx="8515352" cy="216912"/>
          </a:xfrm>
          <a:prstGeom prst="rect">
            <a:avLst/>
          </a:prstGeom>
          <a:noFill/>
          <a:ln>
            <a:noFill/>
          </a:ln>
        </p:spPr>
        <p:txBody>
          <a:bodyPr spcFirstLastPara="1" wrap="square" lIns="58048" tIns="29016" rIns="58048" bIns="29016" anchor="t" anchorCtr="0">
            <a:spAutoFit/>
          </a:bodyPr>
          <a:lstStyle/>
          <a:p>
            <a:pPr marL="146050" indent="-73660">
              <a:lnSpc>
                <a:spcPct val="90000"/>
              </a:lnSpc>
              <a:spcBef>
                <a:spcPts val="0"/>
              </a:spcBef>
              <a:spcAft>
                <a:spcPts val="0"/>
              </a:spcAft>
              <a:buClr>
                <a:schemeClr val="dk1"/>
              </a:buClr>
              <a:buSzPts val="1800"/>
            </a:pPr>
            <a:endParaRPr sz="1145">
              <a:solidFill>
                <a:schemeClr val="lt1"/>
              </a:solidFill>
              <a:latin typeface="Arimo"/>
              <a:ea typeface="Arimo"/>
              <a:cs typeface="Arimo"/>
              <a:sym typeface="Arimo"/>
            </a:endParaRPr>
          </a:p>
        </p:txBody>
      </p:sp>
      <p:sp>
        <p:nvSpPr>
          <p:cNvPr id="257" name="Google Shape;257;p21"/>
          <p:cNvSpPr/>
          <p:nvPr/>
        </p:nvSpPr>
        <p:spPr>
          <a:xfrm>
            <a:off x="0" y="1439334"/>
            <a:ext cx="9144000" cy="234481"/>
          </a:xfrm>
          <a:prstGeom prst="rect">
            <a:avLst/>
          </a:prstGeom>
          <a:noFill/>
          <a:ln>
            <a:noFill/>
          </a:ln>
        </p:spPr>
        <p:txBody>
          <a:bodyPr spcFirstLastPara="1" wrap="square" lIns="58048" tIns="29016" rIns="58048" bIns="29016" anchor="t" anchorCtr="0">
            <a:sp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8" name="Google Shape;258;p21"/>
          <p:cNvSpPr txBox="1"/>
          <p:nvPr/>
        </p:nvSpPr>
        <p:spPr>
          <a:xfrm>
            <a:off x="183438" y="1759857"/>
            <a:ext cx="4752975" cy="1214564"/>
          </a:xfrm>
          <a:prstGeom prst="rect">
            <a:avLst/>
          </a:prstGeom>
          <a:noFill/>
          <a:ln>
            <a:noFill/>
          </a:ln>
        </p:spPr>
        <p:txBody>
          <a:bodyPr spcFirstLastPara="1" wrap="square" lIns="0" tIns="0" rIns="0" bIns="0" anchor="t" anchorCtr="0">
            <a:noAutofit/>
          </a:bodyPr>
          <a:lstStyle/>
          <a:p>
            <a:pPr marL="111760" indent="-111760">
              <a:spcBef>
                <a:spcPts val="0"/>
              </a:spcBef>
              <a:spcAft>
                <a:spcPts val="0"/>
              </a:spcAft>
              <a:buClr>
                <a:schemeClr val="accent1"/>
              </a:buClr>
              <a:buSzPts val="1800"/>
              <a:buFont typeface="Arial" panose="020B0604020202020204"/>
              <a:buChar char="•"/>
            </a:pPr>
            <a:r>
              <a:rPr lang="en-US" sz="2000" b="1" dirty="0">
                <a:solidFill>
                  <a:schemeClr val="accent1"/>
                </a:solidFill>
                <a:latin typeface="Calibri" panose="020F0502020204030204"/>
                <a:ea typeface="Calibri" panose="020F0502020204030204"/>
                <a:cs typeface="Calibri" panose="020F0502020204030204"/>
                <a:sym typeface="Calibri" panose="020F0502020204030204"/>
              </a:rPr>
              <a:t>Sorting Fish: </a:t>
            </a:r>
            <a:r>
              <a:rPr lang="en-US" sz="2000" b="1" dirty="0">
                <a:solidFill>
                  <a:schemeClr val="accent2"/>
                </a:solidFill>
                <a:latin typeface="Calibri" panose="020F0502020204030204"/>
                <a:ea typeface="Calibri" panose="020F0502020204030204"/>
                <a:cs typeface="Calibri" panose="020F0502020204030204"/>
                <a:sym typeface="Calibri" panose="020F0502020204030204"/>
              </a:rPr>
              <a:t>incoming fish are sorted according to species using optical sensing (sea bass or salmon?)</a:t>
            </a:r>
            <a:endParaRPr sz="2000"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259" name="Google Shape;259;p21"/>
          <p:cNvPicPr preferRelativeResize="0"/>
          <p:nvPr/>
        </p:nvPicPr>
        <p:blipFill rotWithShape="1">
          <a:blip r:embed="rId1"/>
          <a:srcRect l="3145" t="3352" r="33331" b="3144"/>
          <a:stretch>
            <a:fillRect/>
          </a:stretch>
        </p:blipFill>
        <p:spPr>
          <a:xfrm>
            <a:off x="5556252" y="1759859"/>
            <a:ext cx="3074987" cy="1361723"/>
          </a:xfrm>
          <a:prstGeom prst="rect">
            <a:avLst/>
          </a:prstGeom>
          <a:noFill/>
          <a:ln w="38100" cap="flat" cmpd="sng">
            <a:solidFill>
              <a:schemeClr val="accent1"/>
            </a:solidFill>
            <a:prstDash val="solid"/>
            <a:miter lim="800000"/>
            <a:headEnd type="none" w="sm" len="sm"/>
            <a:tailEnd type="none" w="sm" len="sm"/>
          </a:ln>
        </p:spPr>
      </p:pic>
      <p:sp>
        <p:nvSpPr>
          <p:cNvPr id="260" name="Google Shape;260;p21"/>
          <p:cNvSpPr txBox="1"/>
          <p:nvPr/>
        </p:nvSpPr>
        <p:spPr>
          <a:xfrm>
            <a:off x="116761" y="3168953"/>
            <a:ext cx="5162552" cy="1956554"/>
          </a:xfrm>
          <a:prstGeom prst="rect">
            <a:avLst/>
          </a:prstGeom>
          <a:noFill/>
          <a:ln>
            <a:noFill/>
          </a:ln>
        </p:spPr>
        <p:txBody>
          <a:bodyPr spcFirstLastPara="1" wrap="square" lIns="58048" tIns="29016" rIns="58048" bIns="29016" anchor="t" anchorCtr="0">
            <a:spAutoFit/>
          </a:bodyPr>
          <a:lstStyle/>
          <a:p>
            <a:pPr marL="111760" indent="-111760">
              <a:spcBef>
                <a:spcPts val="0"/>
              </a:spcBef>
              <a:spcAft>
                <a:spcPts val="0"/>
              </a:spcAft>
              <a:buClr>
                <a:schemeClr val="accent1"/>
              </a:buClr>
              <a:buSzPts val="1800"/>
              <a:buFont typeface="Arial" panose="020B0604020202020204"/>
              <a:buChar char="•"/>
            </a:pPr>
            <a:r>
              <a:rPr lang="en-US" sz="2000" b="1" dirty="0">
                <a:solidFill>
                  <a:schemeClr val="accent1"/>
                </a:solidFill>
                <a:latin typeface="Calibri" panose="020F0502020204030204"/>
                <a:ea typeface="Calibri" panose="020F0502020204030204"/>
                <a:cs typeface="Calibri" panose="020F0502020204030204"/>
                <a:sym typeface="Calibri" panose="020F0502020204030204"/>
              </a:rPr>
              <a:t>Problem Analysis:</a:t>
            </a:r>
            <a:endParaRPr sz="2000" dirty="0">
              <a:solidFill>
                <a:srgbClr val="000000"/>
              </a:solidFill>
              <a:latin typeface="Arial" panose="020B0604020202020204"/>
              <a:ea typeface="Arial" panose="020B0604020202020204"/>
              <a:cs typeface="Arial" panose="020B0604020202020204"/>
              <a:sym typeface="Arial" panose="020B0604020202020204"/>
            </a:endParaRPr>
          </a:p>
          <a:p>
            <a:pPr marL="215900" lvl="1" indent="-103505">
              <a:spcBef>
                <a:spcPts val="230"/>
              </a:spcBef>
              <a:spcAft>
                <a:spcPts val="0"/>
              </a:spcAft>
              <a:buClr>
                <a:srgbClr val="004000"/>
              </a:buClr>
              <a:buSzPts val="1800"/>
              <a:buFont typeface="Noto Sans Symbols"/>
              <a:buChar char="▪"/>
            </a:pPr>
            <a:r>
              <a:rPr lang="en-US" sz="2000" b="1" dirty="0">
                <a:solidFill>
                  <a:schemeClr val="accent2"/>
                </a:solidFill>
                <a:latin typeface="Calibri" panose="020F0502020204030204"/>
                <a:ea typeface="Calibri" panose="020F0502020204030204"/>
                <a:cs typeface="Calibri" panose="020F0502020204030204"/>
                <a:sym typeface="Calibri" panose="020F0502020204030204"/>
              </a:rPr>
              <a:t>set up a camera and take some sample images to extract features</a:t>
            </a:r>
            <a:endParaRPr sz="2000" dirty="0">
              <a:solidFill>
                <a:srgbClr val="000000"/>
              </a:solidFill>
              <a:latin typeface="Arial" panose="020B0604020202020204"/>
              <a:ea typeface="Arial" panose="020B0604020202020204"/>
              <a:cs typeface="Arial" panose="020B0604020202020204"/>
              <a:sym typeface="Arial" panose="020B0604020202020204"/>
            </a:endParaRPr>
          </a:p>
          <a:p>
            <a:pPr marL="215900" lvl="1" indent="-103505">
              <a:spcBef>
                <a:spcPts val="230"/>
              </a:spcBef>
              <a:spcAft>
                <a:spcPts val="0"/>
              </a:spcAft>
              <a:buClr>
                <a:srgbClr val="004000"/>
              </a:buClr>
              <a:buSzPts val="1800"/>
              <a:buFont typeface="Noto Sans Symbols"/>
              <a:buChar char="▪"/>
            </a:pPr>
            <a:r>
              <a:rPr lang="en-US" sz="2000" b="1" dirty="0">
                <a:solidFill>
                  <a:schemeClr val="accent2"/>
                </a:solidFill>
                <a:latin typeface="Calibri" panose="020F0502020204030204"/>
                <a:ea typeface="Calibri" panose="020F0502020204030204"/>
                <a:cs typeface="Calibri" panose="020F0502020204030204"/>
                <a:sym typeface="Calibri" panose="020F0502020204030204"/>
              </a:rPr>
              <a:t>Consider features such as length, lightness, width, number and shape of fins, position of mouth, etc.</a:t>
            </a:r>
            <a:endParaRPr sz="2000" dirty="0">
              <a:solidFill>
                <a:schemeClr val="accent2"/>
              </a:solidFill>
              <a:latin typeface="Calibri" panose="020F0502020204030204"/>
              <a:ea typeface="Calibri" panose="020F0502020204030204"/>
              <a:cs typeface="Calibri" panose="020F0502020204030204"/>
              <a:sym typeface="Calibri" panose="020F0502020204030204"/>
            </a:endParaRPr>
          </a:p>
        </p:txBody>
      </p:sp>
      <p:sp>
        <p:nvSpPr>
          <p:cNvPr id="261" name="Google Shape;261;p21"/>
          <p:cNvSpPr txBox="1"/>
          <p:nvPr/>
        </p:nvSpPr>
        <p:spPr>
          <a:xfrm>
            <a:off x="227013" y="1288145"/>
            <a:ext cx="6858001" cy="307777"/>
          </a:xfrm>
          <a:prstGeom prst="rect">
            <a:avLst/>
          </a:prstGeom>
          <a:noFill/>
          <a:ln>
            <a:noFill/>
          </a:ln>
        </p:spPr>
        <p:txBody>
          <a:bodyPr spcFirstLastPara="1" wrap="square" lIns="0" tIns="0" rIns="0" bIns="0" anchor="t" anchorCtr="0">
            <a:spAutoFit/>
          </a:bodyPr>
          <a:lstStyle/>
          <a:p>
            <a:pPr>
              <a:spcBef>
                <a:spcPts val="0"/>
              </a:spcBef>
              <a:spcAft>
                <a:spcPts val="0"/>
              </a:spcAft>
              <a:buClr>
                <a:srgbClr val="000000"/>
              </a:buClr>
              <a:buSzPts val="1800"/>
            </a:pPr>
            <a:r>
              <a:rPr lang="en-US" sz="2000" b="1" dirty="0">
                <a:solidFill>
                  <a:schemeClr val="accent2"/>
                </a:solidFill>
                <a:latin typeface="Calibri" panose="020F0502020204030204"/>
                <a:ea typeface="Calibri" panose="020F0502020204030204"/>
                <a:cs typeface="Calibri" panose="020F0502020204030204"/>
                <a:sym typeface="Calibri" panose="020F0502020204030204"/>
              </a:rPr>
              <a:t>Image Processing Example</a:t>
            </a:r>
            <a:endParaRPr sz="2000"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262" name="Google Shape;262;p21"/>
          <p:cNvPicPr preferRelativeResize="0"/>
          <p:nvPr/>
        </p:nvPicPr>
        <p:blipFill rotWithShape="1">
          <a:blip r:embed="rId2"/>
          <a:srcRect/>
          <a:stretch>
            <a:fillRect/>
          </a:stretch>
        </p:blipFill>
        <p:spPr>
          <a:xfrm>
            <a:off x="6012162" y="3370540"/>
            <a:ext cx="2378075" cy="194733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2"/>
          <p:cNvSpPr txBox="1">
            <a:spLocks noGrp="1"/>
          </p:cNvSpPr>
          <p:nvPr>
            <p:ph type="title"/>
          </p:nvPr>
        </p:nvSpPr>
        <p:spPr>
          <a:xfrm>
            <a:off x="179512" y="324522"/>
            <a:ext cx="8229600" cy="725714"/>
          </a:xfrm>
          <a:prstGeom prst="rect">
            <a:avLst/>
          </a:prstGeom>
          <a:noFill/>
          <a:ln>
            <a:noFill/>
          </a:ln>
        </p:spPr>
        <p:txBody>
          <a:bodyPr spcFirstLastPara="1" vert="horz" wrap="square" lIns="58048" tIns="29016" rIns="58048" bIns="29016" anchor="ctr" anchorCtr="0">
            <a:normAutofit/>
          </a:bodyPr>
          <a:lstStyle/>
          <a:p>
            <a:pPr algn="ctr">
              <a:spcBef>
                <a:spcPts val="0"/>
              </a:spcBef>
              <a:buClr>
                <a:schemeClr val="dk1"/>
              </a:buClr>
              <a:buSzPts val="4000"/>
            </a:pPr>
            <a:r>
              <a:rPr lang="en-US" sz="2540" b="1" dirty="0"/>
              <a:t>Preprocessing</a:t>
            </a:r>
            <a:endParaRPr sz="2540" b="1" dirty="0"/>
          </a:p>
        </p:txBody>
      </p:sp>
      <p:sp>
        <p:nvSpPr>
          <p:cNvPr id="268" name="Google Shape;268;p22"/>
          <p:cNvSpPr txBox="1">
            <a:spLocks noGrp="1"/>
          </p:cNvSpPr>
          <p:nvPr>
            <p:ph type="sldNum" idx="12"/>
          </p:nvPr>
        </p:nvSpPr>
        <p:spPr>
          <a:xfrm>
            <a:off x="6553201" y="5287638"/>
            <a:ext cx="2133600" cy="231825"/>
          </a:xfrm>
          <a:prstGeom prst="rect">
            <a:avLst/>
          </a:prstGeom>
          <a:noFill/>
          <a:ln>
            <a:noFill/>
          </a:ln>
        </p:spPr>
        <p:txBody>
          <a:bodyPr spcFirstLastPara="1" vert="horz" wrap="square" lIns="58048" tIns="29016" rIns="58048" bIns="29016" anchor="ctr" anchorCtr="0">
            <a:noAutofit/>
          </a:bodyPr>
          <a:lstStyle/>
          <a:p>
            <a:pPr algn="r">
              <a:spcBef>
                <a:spcPts val="0"/>
              </a:spcBef>
              <a:spcAft>
                <a:spcPts val="0"/>
              </a:spcAft>
              <a:buSzPts val="1200"/>
            </a:pPr>
            <a:fld id="{00000000-1234-1234-1234-123412341234}" type="slidenum">
              <a:rPr lang="en-US" sz="760">
                <a:solidFill>
                  <a:srgbClr val="898989"/>
                </a:solidFill>
                <a:latin typeface="Times New Roman" panose="02020603050405020304"/>
                <a:ea typeface="Times New Roman" panose="02020603050405020304"/>
                <a:cs typeface="Times New Roman" panose="02020603050405020304"/>
                <a:sym typeface="Times New Roman" panose="02020603050405020304"/>
              </a:rPr>
            </a:fld>
            <a:endParaRPr sz="760">
              <a:solidFill>
                <a:srgbClr val="898989"/>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9" name="Google Shape;269;p22"/>
          <p:cNvSpPr txBox="1"/>
          <p:nvPr/>
        </p:nvSpPr>
        <p:spPr>
          <a:xfrm>
            <a:off x="5105401" y="2869596"/>
            <a:ext cx="3124200" cy="3301025"/>
          </a:xfrm>
          <a:prstGeom prst="rect">
            <a:avLst/>
          </a:prstGeom>
          <a:solidFill>
            <a:schemeClr val="lt1"/>
          </a:solidFill>
          <a:ln>
            <a:noFill/>
          </a:ln>
        </p:spPr>
        <p:txBody>
          <a:bodyPr spcFirstLastPara="1" wrap="square" lIns="58048" tIns="29016" rIns="58048" bIns="29016" anchor="t" anchorCtr="0">
            <a:spAutoFit/>
          </a:bodyPr>
          <a:lstStyle/>
          <a:p>
            <a:pPr>
              <a:spcBef>
                <a:spcPts val="0"/>
              </a:spcBef>
              <a:spcAft>
                <a:spcPts val="0"/>
              </a:spcAft>
              <a:buClr>
                <a:schemeClr val="dk1"/>
              </a:buClr>
              <a:buSzPts val="2000"/>
            </a:pPr>
            <a:r>
              <a:rPr lang="en-US" sz="1270" dirty="0">
                <a:solidFill>
                  <a:schemeClr val="dk1"/>
                </a:solidFill>
                <a:latin typeface="Arial" panose="020B0604020202020204"/>
                <a:ea typeface="Arial" panose="020B0604020202020204"/>
                <a:cs typeface="Arial" panose="020B0604020202020204"/>
                <a:sym typeface="Arial" panose="020B0604020202020204"/>
              </a:rPr>
              <a:t>      </a:t>
            </a:r>
            <a:r>
              <a:rPr lang="en-US" sz="1800" b="1" dirty="0">
                <a:solidFill>
                  <a:schemeClr val="dk1"/>
                </a:solidFill>
                <a:latin typeface="Arial" panose="020B0604020202020204"/>
                <a:ea typeface="Arial" panose="020B0604020202020204"/>
                <a:cs typeface="Arial" panose="020B0604020202020204"/>
                <a:sym typeface="Arial" panose="020B0604020202020204"/>
              </a:rPr>
              <a:t>Examples:</a:t>
            </a:r>
            <a:endParaRPr sz="1800" dirty="0">
              <a:solidFill>
                <a:srgbClr val="000000"/>
              </a:solidFill>
              <a:latin typeface="Arial" panose="020B0604020202020204"/>
              <a:ea typeface="Arial" panose="020B0604020202020204"/>
              <a:cs typeface="Arial" panose="020B0604020202020204"/>
              <a:sym typeface="Arial" panose="020B0604020202020204"/>
            </a:endParaRPr>
          </a:p>
          <a:p>
            <a:pPr>
              <a:spcBef>
                <a:spcPts val="0"/>
              </a:spcBef>
              <a:spcAft>
                <a:spcPts val="0"/>
              </a:spcAft>
              <a:buClr>
                <a:schemeClr val="dk1"/>
              </a:buClr>
              <a:buSzPts val="2000"/>
            </a:pPr>
            <a:endParaRPr sz="1800" dirty="0">
              <a:solidFill>
                <a:schemeClr val="dk1"/>
              </a:solidFill>
              <a:latin typeface="Arial" panose="020B0604020202020204"/>
              <a:ea typeface="Arial" panose="020B0604020202020204"/>
              <a:cs typeface="Arial" panose="020B0604020202020204"/>
              <a:sym typeface="Arial" panose="020B0604020202020204"/>
            </a:endParaRPr>
          </a:p>
          <a:p>
            <a:pPr marL="217805" indent="-217805">
              <a:spcBef>
                <a:spcPts val="0"/>
              </a:spcBef>
              <a:spcAft>
                <a:spcPts val="0"/>
              </a:spcAft>
              <a:buClr>
                <a:schemeClr val="dk1"/>
              </a:buClr>
              <a:buSzPts val="2000"/>
              <a:buFont typeface="Arial" panose="020B0604020202020204"/>
              <a:buChar char="•"/>
            </a:pPr>
            <a:r>
              <a:rPr lang="en-US" sz="1800" dirty="0">
                <a:solidFill>
                  <a:schemeClr val="dk1"/>
                </a:solidFill>
                <a:latin typeface="Arial" panose="020B0604020202020204"/>
                <a:ea typeface="Arial" panose="020B0604020202020204"/>
                <a:cs typeface="Arial" panose="020B0604020202020204"/>
                <a:sym typeface="Arial" panose="020B0604020202020204"/>
              </a:rPr>
              <a:t>Noise removal</a:t>
            </a:r>
            <a:endParaRPr sz="1800" dirty="0">
              <a:solidFill>
                <a:srgbClr val="000000"/>
              </a:solidFill>
              <a:latin typeface="Arial" panose="020B0604020202020204"/>
              <a:ea typeface="Arial" panose="020B0604020202020204"/>
              <a:cs typeface="Arial" panose="020B0604020202020204"/>
              <a:sym typeface="Arial" panose="020B0604020202020204"/>
            </a:endParaRPr>
          </a:p>
          <a:p>
            <a:pPr>
              <a:spcBef>
                <a:spcPts val="0"/>
              </a:spcBef>
              <a:spcAft>
                <a:spcPts val="0"/>
              </a:spcAft>
              <a:buClr>
                <a:schemeClr val="dk1"/>
              </a:buClr>
              <a:buSzPts val="2000"/>
            </a:pPr>
            <a:endParaRPr sz="1800" dirty="0">
              <a:solidFill>
                <a:schemeClr val="dk1"/>
              </a:solidFill>
              <a:latin typeface="Arial" panose="020B0604020202020204"/>
              <a:ea typeface="Arial" panose="020B0604020202020204"/>
              <a:cs typeface="Arial" panose="020B0604020202020204"/>
              <a:sym typeface="Arial" panose="020B0604020202020204"/>
            </a:endParaRPr>
          </a:p>
          <a:p>
            <a:pPr marL="217805" indent="-217805">
              <a:spcBef>
                <a:spcPts val="0"/>
              </a:spcBef>
              <a:spcAft>
                <a:spcPts val="0"/>
              </a:spcAft>
              <a:buClr>
                <a:schemeClr val="dk1"/>
              </a:buClr>
              <a:buSzPts val="2000"/>
              <a:buFont typeface="Arial" panose="020B0604020202020204"/>
              <a:buChar char="•"/>
            </a:pPr>
            <a:r>
              <a:rPr lang="en-US" sz="1800" dirty="0">
                <a:solidFill>
                  <a:schemeClr val="dk1"/>
                </a:solidFill>
                <a:latin typeface="Arial" panose="020B0604020202020204"/>
                <a:ea typeface="Arial" panose="020B0604020202020204"/>
                <a:cs typeface="Arial" panose="020B0604020202020204"/>
                <a:sym typeface="Arial" panose="020B0604020202020204"/>
              </a:rPr>
              <a:t>Image enhancement </a:t>
            </a:r>
            <a:endParaRPr sz="1800" dirty="0">
              <a:solidFill>
                <a:srgbClr val="000000"/>
              </a:solidFill>
              <a:latin typeface="Arial" panose="020B0604020202020204"/>
              <a:ea typeface="Arial" panose="020B0604020202020204"/>
              <a:cs typeface="Arial" panose="020B0604020202020204"/>
              <a:sym typeface="Arial" panose="020B0604020202020204"/>
            </a:endParaRPr>
          </a:p>
          <a:p>
            <a:pPr>
              <a:spcBef>
                <a:spcPts val="0"/>
              </a:spcBef>
              <a:spcAft>
                <a:spcPts val="0"/>
              </a:spcAft>
              <a:buClr>
                <a:schemeClr val="dk1"/>
              </a:buClr>
              <a:buSzPts val="2000"/>
            </a:pPr>
            <a:endParaRPr sz="1800" dirty="0">
              <a:solidFill>
                <a:schemeClr val="dk1"/>
              </a:solidFill>
              <a:latin typeface="Arial" panose="020B0604020202020204"/>
              <a:ea typeface="Arial" panose="020B0604020202020204"/>
              <a:cs typeface="Arial" panose="020B0604020202020204"/>
              <a:sym typeface="Arial" panose="020B0604020202020204"/>
            </a:endParaRPr>
          </a:p>
          <a:p>
            <a:pPr marL="217805" indent="-217805">
              <a:spcBef>
                <a:spcPts val="0"/>
              </a:spcBef>
              <a:spcAft>
                <a:spcPts val="0"/>
              </a:spcAft>
              <a:buClr>
                <a:schemeClr val="dk1"/>
              </a:buClr>
              <a:buSzPts val="2000"/>
              <a:buFont typeface="Arial" panose="020B0604020202020204"/>
              <a:buChar char="•"/>
            </a:pPr>
            <a:r>
              <a:rPr lang="en-US" sz="1800" dirty="0">
                <a:solidFill>
                  <a:schemeClr val="dk1"/>
                </a:solidFill>
                <a:latin typeface="Arial" panose="020B0604020202020204"/>
                <a:ea typeface="Arial" panose="020B0604020202020204"/>
                <a:cs typeface="Arial" panose="020B0604020202020204"/>
                <a:sym typeface="Arial" panose="020B0604020202020204"/>
              </a:rPr>
              <a:t>Separate touching</a:t>
            </a:r>
            <a:endParaRPr sz="1800" dirty="0">
              <a:solidFill>
                <a:srgbClr val="000000"/>
              </a:solidFill>
              <a:latin typeface="Arial" panose="020B0604020202020204"/>
              <a:ea typeface="Arial" panose="020B0604020202020204"/>
              <a:cs typeface="Arial" panose="020B0604020202020204"/>
              <a:sym typeface="Arial" panose="020B0604020202020204"/>
            </a:endParaRPr>
          </a:p>
          <a:p>
            <a:pPr>
              <a:spcBef>
                <a:spcPts val="0"/>
              </a:spcBef>
              <a:spcAft>
                <a:spcPts val="0"/>
              </a:spcAft>
              <a:buClr>
                <a:schemeClr val="dk1"/>
              </a:buClr>
              <a:buSzPts val="2000"/>
            </a:pPr>
            <a:r>
              <a:rPr lang="en-US" sz="1800" dirty="0">
                <a:solidFill>
                  <a:schemeClr val="dk1"/>
                </a:solidFill>
                <a:latin typeface="Arial" panose="020B0604020202020204"/>
                <a:ea typeface="Arial" panose="020B0604020202020204"/>
                <a:cs typeface="Arial" panose="020B0604020202020204"/>
                <a:sym typeface="Arial" panose="020B0604020202020204"/>
              </a:rPr>
              <a:t>or occluding fish </a:t>
            </a:r>
            <a:endParaRPr sz="1800" dirty="0">
              <a:solidFill>
                <a:srgbClr val="000000"/>
              </a:solidFill>
              <a:latin typeface="Arial" panose="020B0604020202020204"/>
              <a:ea typeface="Arial" panose="020B0604020202020204"/>
              <a:cs typeface="Arial" panose="020B0604020202020204"/>
              <a:sym typeface="Arial" panose="020B0604020202020204"/>
            </a:endParaRPr>
          </a:p>
          <a:p>
            <a:pPr>
              <a:spcBef>
                <a:spcPts val="0"/>
              </a:spcBef>
              <a:spcAft>
                <a:spcPts val="0"/>
              </a:spcAft>
              <a:buClr>
                <a:schemeClr val="dk1"/>
              </a:buClr>
              <a:buSzPts val="2000"/>
            </a:pPr>
            <a:endParaRPr sz="1800" dirty="0">
              <a:solidFill>
                <a:schemeClr val="dk1"/>
              </a:solidFill>
              <a:latin typeface="Arial" panose="020B0604020202020204"/>
              <a:ea typeface="Arial" panose="020B0604020202020204"/>
              <a:cs typeface="Arial" panose="020B0604020202020204"/>
              <a:sym typeface="Arial" panose="020B0604020202020204"/>
            </a:endParaRPr>
          </a:p>
          <a:p>
            <a:pPr marL="217805" indent="-217805">
              <a:spcBef>
                <a:spcPts val="0"/>
              </a:spcBef>
              <a:spcAft>
                <a:spcPts val="0"/>
              </a:spcAft>
              <a:buClr>
                <a:schemeClr val="dk1"/>
              </a:buClr>
              <a:buSzPts val="2000"/>
              <a:buFont typeface="Arial" panose="020B0604020202020204"/>
              <a:buChar char="•"/>
            </a:pPr>
            <a:r>
              <a:rPr lang="en-US" sz="1800" dirty="0">
                <a:solidFill>
                  <a:schemeClr val="dk1"/>
                </a:solidFill>
                <a:latin typeface="Arial" panose="020B0604020202020204"/>
                <a:ea typeface="Arial" panose="020B0604020202020204"/>
                <a:cs typeface="Arial" panose="020B0604020202020204"/>
                <a:sym typeface="Arial" panose="020B0604020202020204"/>
              </a:rPr>
              <a:t>Extract boundary of each fish</a:t>
            </a:r>
            <a:endParaRPr sz="1800" dirty="0">
              <a:solidFill>
                <a:srgbClr val="000000"/>
              </a:solidFill>
              <a:latin typeface="Arial" panose="020B0604020202020204"/>
              <a:ea typeface="Arial" panose="020B0604020202020204"/>
              <a:cs typeface="Arial" panose="020B0604020202020204"/>
              <a:sym typeface="Arial" panose="020B0604020202020204"/>
            </a:endParaRPr>
          </a:p>
          <a:p>
            <a:pPr>
              <a:spcBef>
                <a:spcPts val="0"/>
              </a:spcBef>
              <a:spcAft>
                <a:spcPts val="0"/>
              </a:spcAft>
              <a:buClr>
                <a:schemeClr val="dk1"/>
              </a:buClr>
              <a:buSzPts val="2000"/>
            </a:pPr>
            <a:endParaRPr sz="127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70" name="Google Shape;270;p22" descr="dudafigs01_Page_1"/>
          <p:cNvPicPr preferRelativeResize="0">
            <a:picLocks noGrp="1"/>
          </p:cNvPicPr>
          <p:nvPr>
            <p:ph type="body" idx="1"/>
          </p:nvPr>
        </p:nvPicPr>
        <p:blipFill rotWithShape="1">
          <a:blip r:embed="rId1"/>
          <a:srcRect l="18578" t="20624" r="37656" b="35378"/>
          <a:stretch>
            <a:fillRect/>
          </a:stretch>
        </p:blipFill>
        <p:spPr>
          <a:xfrm>
            <a:off x="1814514" y="2578302"/>
            <a:ext cx="2971799" cy="2709333"/>
          </a:xfrm>
          <a:prstGeom prst="rect">
            <a:avLst/>
          </a:prstGeom>
          <a:noFill/>
          <a:ln>
            <a:noFill/>
          </a:ln>
        </p:spPr>
      </p:pic>
      <p:sp>
        <p:nvSpPr>
          <p:cNvPr id="271" name="Google Shape;271;p22"/>
          <p:cNvSpPr/>
          <p:nvPr/>
        </p:nvSpPr>
        <p:spPr>
          <a:xfrm>
            <a:off x="1752599" y="1759345"/>
            <a:ext cx="5638801" cy="335598"/>
          </a:xfrm>
          <a:prstGeom prst="rect">
            <a:avLst/>
          </a:prstGeom>
          <a:noFill/>
          <a:ln>
            <a:noFill/>
          </a:ln>
        </p:spPr>
        <p:txBody>
          <a:bodyPr spcFirstLastPara="1" wrap="square" lIns="58048" tIns="29016" rIns="58048" bIns="29016" anchor="t" anchorCtr="0">
            <a:spAutoFit/>
          </a:bodyPr>
          <a:lstStyle/>
          <a:p>
            <a:pPr>
              <a:spcBef>
                <a:spcPts val="0"/>
              </a:spcBef>
              <a:spcAft>
                <a:spcPts val="0"/>
              </a:spcAft>
              <a:buClr>
                <a:srgbClr val="000000"/>
              </a:buClr>
              <a:buSzPts val="2000"/>
            </a:pPr>
            <a:r>
              <a:rPr lang="en-US" sz="1800" dirty="0">
                <a:solidFill>
                  <a:schemeClr val="dk1"/>
                </a:solidFill>
                <a:latin typeface="Arial" panose="020B0604020202020204"/>
                <a:ea typeface="Arial" panose="020B0604020202020204"/>
                <a:cs typeface="Arial" panose="020B0604020202020204"/>
                <a:sym typeface="Arial" panose="020B0604020202020204"/>
              </a:rPr>
              <a:t>A</a:t>
            </a:r>
            <a:r>
              <a:rPr lang="en-US" sz="1800" b="1" dirty="0">
                <a:solidFill>
                  <a:schemeClr val="dk1"/>
                </a:solidFill>
                <a:latin typeface="Arial" panose="020B0604020202020204"/>
                <a:ea typeface="Arial" panose="020B0604020202020204"/>
                <a:cs typeface="Arial" panose="020B0604020202020204"/>
                <a:sym typeface="Arial" panose="020B0604020202020204"/>
              </a:rPr>
              <a:t> critical </a:t>
            </a:r>
            <a:r>
              <a:rPr lang="en-US" sz="1800" dirty="0">
                <a:solidFill>
                  <a:schemeClr val="dk1"/>
                </a:solidFill>
                <a:latin typeface="Arial" panose="020B0604020202020204"/>
                <a:ea typeface="Arial" panose="020B0604020202020204"/>
                <a:cs typeface="Arial" panose="020B0604020202020204"/>
                <a:sym typeface="Arial" panose="020B0604020202020204"/>
              </a:rPr>
              <a:t>step for reliable feature extraction!</a:t>
            </a:r>
            <a:endParaRPr sz="1800"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3"/>
          <p:cNvSpPr txBox="1">
            <a:spLocks noGrp="1"/>
          </p:cNvSpPr>
          <p:nvPr>
            <p:ph type="title"/>
          </p:nvPr>
        </p:nvSpPr>
        <p:spPr>
          <a:xfrm>
            <a:off x="457200" y="404664"/>
            <a:ext cx="8229600" cy="725714"/>
          </a:xfrm>
          <a:prstGeom prst="rect">
            <a:avLst/>
          </a:prstGeom>
          <a:noFill/>
          <a:ln>
            <a:noFill/>
          </a:ln>
        </p:spPr>
        <p:txBody>
          <a:bodyPr spcFirstLastPara="1" vert="horz" wrap="square" lIns="58048" tIns="29016" rIns="58048" bIns="29016" anchor="ctr" anchorCtr="0">
            <a:normAutofit/>
          </a:bodyPr>
          <a:lstStyle/>
          <a:p>
            <a:pPr algn="ctr">
              <a:spcBef>
                <a:spcPts val="0"/>
              </a:spcBef>
              <a:buClr>
                <a:schemeClr val="dk1"/>
              </a:buClr>
              <a:buSzPts val="4000"/>
            </a:pPr>
            <a:r>
              <a:rPr lang="en-US" sz="2540" b="1" dirty="0"/>
              <a:t>Feature Extraction</a:t>
            </a:r>
            <a:endParaRPr sz="2540" b="1" dirty="0"/>
          </a:p>
        </p:txBody>
      </p:sp>
      <p:sp>
        <p:nvSpPr>
          <p:cNvPr id="277" name="Google Shape;277;p23"/>
          <p:cNvSpPr txBox="1">
            <a:spLocks noGrp="1"/>
          </p:cNvSpPr>
          <p:nvPr>
            <p:ph type="body" idx="1"/>
          </p:nvPr>
        </p:nvSpPr>
        <p:spPr>
          <a:xfrm>
            <a:off x="457202" y="2122714"/>
            <a:ext cx="8229600" cy="3241524"/>
          </a:xfrm>
          <a:prstGeom prst="rect">
            <a:avLst/>
          </a:prstGeom>
          <a:noFill/>
          <a:ln>
            <a:noFill/>
          </a:ln>
        </p:spPr>
        <p:txBody>
          <a:bodyPr spcFirstLastPara="1" vert="horz" wrap="square" lIns="58048" tIns="29016" rIns="58048" bIns="29016" anchor="t" anchorCtr="0">
            <a:normAutofit fontScale="92500" lnSpcReduction="10000"/>
          </a:bodyPr>
          <a:lstStyle/>
          <a:p>
            <a:pPr marL="217805" indent="-217805">
              <a:spcBef>
                <a:spcPts val="0"/>
              </a:spcBef>
              <a:buClr>
                <a:schemeClr val="dk1"/>
              </a:buClr>
              <a:buSzPts val="3200"/>
              <a:buChar char="•"/>
            </a:pPr>
            <a:r>
              <a:rPr lang="en-US"/>
              <a:t>How to choose a good set of features?</a:t>
            </a:r>
            <a:endParaRPr lang="en-US"/>
          </a:p>
          <a:p>
            <a:pPr marL="471805" lvl="1" indent="-181610">
              <a:spcBef>
                <a:spcPts val="355"/>
              </a:spcBef>
              <a:buClr>
                <a:srgbClr val="FF0000"/>
              </a:buClr>
              <a:buSzPts val="2800"/>
              <a:buChar char="–"/>
            </a:pPr>
            <a:r>
              <a:rPr lang="en-US">
                <a:solidFill>
                  <a:srgbClr val="FF0000"/>
                </a:solidFill>
              </a:rPr>
              <a:t>Discriminative</a:t>
            </a:r>
            <a:r>
              <a:rPr lang="en-US"/>
              <a:t> features </a:t>
            </a:r>
            <a:endParaRPr lang="en-US"/>
          </a:p>
          <a:p>
            <a:pPr marL="471805" lvl="1" indent="-68580">
              <a:spcBef>
                <a:spcPts val="355"/>
              </a:spcBef>
              <a:buClr>
                <a:schemeClr val="dk1"/>
              </a:buClr>
              <a:buSzPts val="2800"/>
              <a:buNone/>
            </a:pPr>
          </a:p>
          <a:p>
            <a:pPr marL="0" indent="0">
              <a:spcBef>
                <a:spcPts val="405"/>
              </a:spcBef>
              <a:buClr>
                <a:schemeClr val="dk1"/>
              </a:buClr>
              <a:buSzPts val="3200"/>
              <a:buNone/>
            </a:pPr>
          </a:p>
          <a:p>
            <a:pPr marL="471805" lvl="1" indent="-181610">
              <a:spcBef>
                <a:spcPts val="355"/>
              </a:spcBef>
              <a:buClr>
                <a:srgbClr val="FF0000"/>
              </a:buClr>
              <a:buSzPts val="2800"/>
              <a:buChar char="–"/>
            </a:pPr>
            <a:r>
              <a:rPr lang="en-US">
                <a:solidFill>
                  <a:srgbClr val="FF0000"/>
                </a:solidFill>
              </a:rPr>
              <a:t>Invariant </a:t>
            </a:r>
            <a:r>
              <a:rPr lang="en-US"/>
              <a:t>features</a:t>
            </a:r>
            <a:r>
              <a:rPr lang="en-US">
                <a:solidFill>
                  <a:srgbClr val="FF0000"/>
                </a:solidFill>
              </a:rPr>
              <a:t> </a:t>
            </a:r>
            <a:r>
              <a:rPr lang="en-US"/>
              <a:t>(e.g., invariant  to geometric transformations such as translation, rotation and scale)</a:t>
            </a:r>
            <a:endParaRPr lang="en-US"/>
          </a:p>
          <a:p>
            <a:pPr marL="217805" indent="-217805">
              <a:spcBef>
                <a:spcPts val="405"/>
              </a:spcBef>
              <a:buClr>
                <a:schemeClr val="dk1"/>
              </a:buClr>
              <a:buSzPts val="3200"/>
              <a:buChar char="•"/>
            </a:pPr>
            <a:r>
              <a:rPr lang="en-US"/>
              <a:t>Are there ways to </a:t>
            </a:r>
            <a:r>
              <a:rPr lang="en-US">
                <a:solidFill>
                  <a:srgbClr val="FF0000"/>
                </a:solidFill>
              </a:rPr>
              <a:t>automatically learn </a:t>
            </a:r>
            <a:r>
              <a:rPr lang="en-US"/>
              <a:t>which features are best ?</a:t>
            </a:r>
            <a:endParaRPr lang="en-US"/>
          </a:p>
          <a:p>
            <a:pPr marL="217805" indent="-88900">
              <a:spcBef>
                <a:spcPts val="405"/>
              </a:spcBef>
              <a:buClr>
                <a:schemeClr val="dk1"/>
              </a:buClr>
              <a:buSzPts val="3200"/>
              <a:buNone/>
            </a:pPr>
          </a:p>
          <a:p>
            <a:pPr marL="217805" indent="-88900">
              <a:spcBef>
                <a:spcPts val="405"/>
              </a:spcBef>
              <a:buClr>
                <a:schemeClr val="dk1"/>
              </a:buClr>
              <a:buSzPts val="3200"/>
              <a:buNone/>
            </a:pPr>
          </a:p>
        </p:txBody>
      </p:sp>
      <p:sp>
        <p:nvSpPr>
          <p:cNvPr id="278" name="Google Shape;278;p23"/>
          <p:cNvSpPr txBox="1">
            <a:spLocks noGrp="1"/>
          </p:cNvSpPr>
          <p:nvPr>
            <p:ph type="sldNum" idx="12"/>
          </p:nvPr>
        </p:nvSpPr>
        <p:spPr>
          <a:xfrm>
            <a:off x="6553201" y="5287638"/>
            <a:ext cx="2133600" cy="231825"/>
          </a:xfrm>
          <a:prstGeom prst="rect">
            <a:avLst/>
          </a:prstGeom>
          <a:noFill/>
          <a:ln>
            <a:noFill/>
          </a:ln>
        </p:spPr>
        <p:txBody>
          <a:bodyPr spcFirstLastPara="1" vert="horz" wrap="square" lIns="58048" tIns="29016" rIns="58048" bIns="29016" anchor="ctr" anchorCtr="0">
            <a:noAutofit/>
          </a:bodyPr>
          <a:lstStyle/>
          <a:p>
            <a:pPr algn="r">
              <a:spcBef>
                <a:spcPts val="0"/>
              </a:spcBef>
              <a:spcAft>
                <a:spcPts val="0"/>
              </a:spcAft>
              <a:buSzPts val="1200"/>
            </a:pPr>
            <a:fld id="{00000000-1234-1234-1234-123412341234}" type="slidenum">
              <a:rPr lang="en-US" sz="760">
                <a:solidFill>
                  <a:srgbClr val="898989"/>
                </a:solidFill>
                <a:latin typeface="Times New Roman" panose="02020603050405020304"/>
                <a:ea typeface="Times New Roman" panose="02020603050405020304"/>
                <a:cs typeface="Times New Roman" panose="02020603050405020304"/>
                <a:sym typeface="Times New Roman" panose="02020603050405020304"/>
              </a:rPr>
            </a:fld>
            <a:endParaRPr sz="760">
              <a:solidFill>
                <a:srgbClr val="898989"/>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79" name="Google Shape;279;p23"/>
          <p:cNvPicPr preferRelativeResize="0"/>
          <p:nvPr/>
        </p:nvPicPr>
        <p:blipFill rotWithShape="1">
          <a:blip r:embed="rId1"/>
          <a:srcRect/>
          <a:stretch>
            <a:fillRect/>
          </a:stretch>
        </p:blipFill>
        <p:spPr>
          <a:xfrm>
            <a:off x="1524002" y="2850447"/>
            <a:ext cx="4533900" cy="57956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4"/>
          <p:cNvSpPr txBox="1">
            <a:spLocks noGrp="1"/>
          </p:cNvSpPr>
          <p:nvPr>
            <p:ph type="title"/>
          </p:nvPr>
        </p:nvSpPr>
        <p:spPr>
          <a:xfrm>
            <a:off x="685802" y="462275"/>
            <a:ext cx="8153400" cy="725714"/>
          </a:xfrm>
          <a:prstGeom prst="rect">
            <a:avLst/>
          </a:prstGeom>
          <a:noFill/>
          <a:ln>
            <a:noFill/>
          </a:ln>
        </p:spPr>
        <p:txBody>
          <a:bodyPr spcFirstLastPara="1" vert="horz" wrap="square" lIns="58048" tIns="29016" rIns="58048" bIns="29016" anchor="ctr" anchorCtr="0">
            <a:normAutofit/>
          </a:bodyPr>
          <a:lstStyle/>
          <a:p>
            <a:pPr algn="ctr">
              <a:spcBef>
                <a:spcPts val="0"/>
              </a:spcBef>
              <a:buClr>
                <a:schemeClr val="dk1"/>
              </a:buClr>
              <a:buSzPts val="4000"/>
            </a:pPr>
            <a:r>
              <a:rPr lang="en-US" sz="3200" b="1" dirty="0"/>
              <a:t>Feature Extraction (cont’d)</a:t>
            </a:r>
            <a:endParaRPr sz="3200" dirty="0"/>
          </a:p>
        </p:txBody>
      </p:sp>
      <p:sp>
        <p:nvSpPr>
          <p:cNvPr id="285" name="Google Shape;285;p24"/>
          <p:cNvSpPr txBox="1">
            <a:spLocks noGrp="1"/>
          </p:cNvSpPr>
          <p:nvPr>
            <p:ph type="body" idx="1"/>
          </p:nvPr>
        </p:nvSpPr>
        <p:spPr>
          <a:xfrm>
            <a:off x="467544" y="2207382"/>
            <a:ext cx="7685857" cy="3247570"/>
          </a:xfrm>
          <a:prstGeom prst="rect">
            <a:avLst/>
          </a:prstGeom>
          <a:noFill/>
          <a:ln>
            <a:noFill/>
          </a:ln>
        </p:spPr>
        <p:txBody>
          <a:bodyPr spcFirstLastPara="1" vert="horz" wrap="square" lIns="58048" tIns="29016" rIns="58048" bIns="29016" anchor="t" anchorCtr="0">
            <a:normAutofit/>
          </a:bodyPr>
          <a:lstStyle/>
          <a:p>
            <a:pPr marL="217805" indent="-104775">
              <a:spcBef>
                <a:spcPts val="0"/>
              </a:spcBef>
              <a:buClr>
                <a:schemeClr val="dk1"/>
              </a:buClr>
              <a:buSzPts val="2800"/>
              <a:buNone/>
            </a:pPr>
            <a:endParaRPr sz="1780" dirty="0"/>
          </a:p>
          <a:p>
            <a:pPr marL="217805" indent="-104775">
              <a:spcBef>
                <a:spcPts val="355"/>
              </a:spcBef>
              <a:buClr>
                <a:schemeClr val="dk1"/>
              </a:buClr>
              <a:buSzPts val="2800"/>
              <a:buNone/>
            </a:pPr>
            <a:endParaRPr sz="1780" dirty="0"/>
          </a:p>
          <a:p>
            <a:pPr marL="217805" indent="-104775">
              <a:spcBef>
                <a:spcPts val="355"/>
              </a:spcBef>
              <a:buClr>
                <a:schemeClr val="dk1"/>
              </a:buClr>
              <a:buSzPts val="2800"/>
              <a:buNone/>
            </a:pPr>
            <a:endParaRPr sz="1780" dirty="0"/>
          </a:p>
          <a:p>
            <a:pPr marL="217805" indent="-104775">
              <a:spcBef>
                <a:spcPts val="355"/>
              </a:spcBef>
              <a:buClr>
                <a:schemeClr val="dk1"/>
              </a:buClr>
              <a:buSzPts val="2800"/>
              <a:buNone/>
            </a:pPr>
            <a:endParaRPr sz="1780" dirty="0"/>
          </a:p>
          <a:p>
            <a:pPr marL="0" indent="0">
              <a:spcBef>
                <a:spcPts val="355"/>
              </a:spcBef>
              <a:buClr>
                <a:schemeClr val="dk1"/>
              </a:buClr>
              <a:buSzPts val="2800"/>
              <a:buNone/>
            </a:pPr>
            <a:endParaRPr sz="1780" dirty="0"/>
          </a:p>
          <a:p>
            <a:pPr marL="217805" indent="-104775">
              <a:spcBef>
                <a:spcPts val="355"/>
              </a:spcBef>
              <a:buClr>
                <a:schemeClr val="dk1"/>
              </a:buClr>
              <a:buSzPts val="2800"/>
              <a:buNone/>
            </a:pPr>
            <a:endParaRPr sz="1780" dirty="0"/>
          </a:p>
          <a:p>
            <a:pPr marL="217805" indent="-104775">
              <a:spcBef>
                <a:spcPts val="355"/>
              </a:spcBef>
              <a:buClr>
                <a:schemeClr val="dk1"/>
              </a:buClr>
              <a:buSzPts val="2800"/>
              <a:buNone/>
            </a:pPr>
            <a:endParaRPr sz="2000" dirty="0"/>
          </a:p>
          <a:p>
            <a:pPr marL="217805" indent="-217805">
              <a:spcBef>
                <a:spcPts val="355"/>
              </a:spcBef>
              <a:buClr>
                <a:schemeClr val="dk1"/>
              </a:buClr>
              <a:buSzPts val="2800"/>
              <a:buFont typeface="Arial" panose="020B0604020202020204"/>
              <a:buChar char="•"/>
            </a:pPr>
            <a:r>
              <a:rPr lang="en-US" sz="2000" dirty="0"/>
              <a:t>Even though sea bass is longer than salmon on the average, there are many examples of fish where this observation does not hold.</a:t>
            </a:r>
            <a:endParaRPr sz="2000" dirty="0"/>
          </a:p>
          <a:p>
            <a:pPr marL="217805" indent="-104775">
              <a:spcBef>
                <a:spcPts val="355"/>
              </a:spcBef>
              <a:buClr>
                <a:schemeClr val="dk1"/>
              </a:buClr>
              <a:buSzPts val="2800"/>
              <a:buNone/>
            </a:pPr>
            <a:endParaRPr sz="1780" dirty="0"/>
          </a:p>
        </p:txBody>
      </p:sp>
      <p:pic>
        <p:nvPicPr>
          <p:cNvPr id="286" name="Google Shape;286;p24" descr="dudafigs01_Page_2"/>
          <p:cNvPicPr preferRelativeResize="0">
            <a:picLocks noGrp="1"/>
          </p:cNvPicPr>
          <p:nvPr>
            <p:ph type="body" idx="2"/>
          </p:nvPr>
        </p:nvPicPr>
        <p:blipFill rotWithShape="1">
          <a:blip r:embed="rId1"/>
          <a:srcRect l="19043" t="31481" r="23109" b="41236"/>
          <a:stretch>
            <a:fillRect/>
          </a:stretch>
        </p:blipFill>
        <p:spPr>
          <a:xfrm>
            <a:off x="2049575" y="2315913"/>
            <a:ext cx="4695825" cy="1683254"/>
          </a:xfrm>
          <a:prstGeom prst="rect">
            <a:avLst/>
          </a:prstGeom>
          <a:noFill/>
          <a:ln>
            <a:noFill/>
          </a:ln>
        </p:spPr>
      </p:pic>
      <p:sp>
        <p:nvSpPr>
          <p:cNvPr id="287" name="Google Shape;287;p24"/>
          <p:cNvSpPr txBox="1">
            <a:spLocks noGrp="1"/>
          </p:cNvSpPr>
          <p:nvPr>
            <p:ph type="sldNum" idx="12"/>
          </p:nvPr>
        </p:nvSpPr>
        <p:spPr>
          <a:xfrm>
            <a:off x="11281411" y="6477000"/>
            <a:ext cx="3000375" cy="3048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algn="r">
              <a:spcBef>
                <a:spcPts val="0"/>
              </a:spcBef>
              <a:spcAft>
                <a:spcPts val="0"/>
              </a:spcAft>
              <a:buSzPts val="1200"/>
            </a:pPr>
            <a:fld id="{00000000-1234-1234-1234-123412341234}" type="slidenum">
              <a:rPr lang="en-US" smtClean="0"/>
            </a:fld>
            <a:endParaRPr sz="760">
              <a:solidFill>
                <a:srgbClr val="898989"/>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88" name="Google Shape;288;p24"/>
          <p:cNvSpPr/>
          <p:nvPr/>
        </p:nvSpPr>
        <p:spPr>
          <a:xfrm>
            <a:off x="3919539" y="4098270"/>
            <a:ext cx="955898" cy="234481"/>
          </a:xfrm>
          <a:prstGeom prst="rect">
            <a:avLst/>
          </a:prstGeom>
          <a:noFill/>
          <a:ln>
            <a:noFill/>
          </a:ln>
        </p:spPr>
        <p:txBody>
          <a:bodyPr spcFirstLastPara="1" wrap="square" lIns="58048" tIns="29016" rIns="58048" bIns="29016" anchor="t" anchorCtr="0">
            <a:spAutoFit/>
          </a:bodyPr>
          <a:lstStyle/>
          <a:p>
            <a:pPr>
              <a:spcBef>
                <a:spcPts val="0"/>
              </a:spcBef>
              <a:spcAft>
                <a:spcPts val="0"/>
              </a:spcAft>
              <a:buClr>
                <a:srgbClr val="000000"/>
              </a:buClr>
              <a:buSzPts val="1800"/>
            </a:pPr>
            <a:r>
              <a:rPr lang="en-US" sz="1145" b="1">
                <a:solidFill>
                  <a:schemeClr val="dk1"/>
                </a:solidFill>
                <a:latin typeface="Arial" panose="020B0604020202020204"/>
                <a:ea typeface="Arial" panose="020B0604020202020204"/>
                <a:cs typeface="Arial" panose="020B0604020202020204"/>
                <a:sym typeface="Arial" panose="020B0604020202020204"/>
              </a:rPr>
              <a:t>threshold</a:t>
            </a:r>
            <a:r>
              <a:rPr lang="en-US" sz="1145">
                <a:solidFill>
                  <a:schemeClr val="dk1"/>
                </a:solidFill>
                <a:latin typeface="Arial" panose="020B0604020202020204"/>
                <a:ea typeface="Arial" panose="020B0604020202020204"/>
                <a:cs typeface="Arial" panose="020B0604020202020204"/>
                <a:sym typeface="Arial" panose="020B0604020202020204"/>
              </a:rPr>
              <a:t> </a:t>
            </a:r>
            <a:r>
              <a:rPr lang="en-US" sz="1145" i="1">
                <a:solidFill>
                  <a:schemeClr val="dk1"/>
                </a:solidFill>
                <a:latin typeface="Arial" panose="020B0604020202020204"/>
                <a:ea typeface="Arial" panose="020B0604020202020204"/>
                <a:cs typeface="Arial" panose="020B0604020202020204"/>
                <a:sym typeface="Arial" panose="020B0604020202020204"/>
              </a:rPr>
              <a:t>l</a:t>
            </a:r>
            <a:r>
              <a:rPr lang="en-US" sz="1145">
                <a:solidFill>
                  <a:schemeClr val="dk1"/>
                </a:solidFill>
                <a:latin typeface="Arial" panose="020B0604020202020204"/>
                <a:ea typeface="Arial" panose="020B0604020202020204"/>
                <a:cs typeface="Arial" panose="020B0604020202020204"/>
                <a:sym typeface="Arial" panose="020B0604020202020204"/>
              </a:rPr>
              <a:t>* </a:t>
            </a:r>
            <a:endParaRPr sz="890">
              <a:solidFill>
                <a:srgbClr val="000000"/>
              </a:solidFill>
              <a:latin typeface="Arial" panose="020B0604020202020204"/>
              <a:ea typeface="Arial" panose="020B0604020202020204"/>
              <a:cs typeface="Arial" panose="020B0604020202020204"/>
              <a:sym typeface="Arial" panose="020B0604020202020204"/>
            </a:endParaRPr>
          </a:p>
        </p:txBody>
      </p:sp>
      <p:sp>
        <p:nvSpPr>
          <p:cNvPr id="289" name="Google Shape;289;p24"/>
          <p:cNvSpPr txBox="1"/>
          <p:nvPr/>
        </p:nvSpPr>
        <p:spPr>
          <a:xfrm>
            <a:off x="2917960" y="1790225"/>
            <a:ext cx="1844542" cy="293150"/>
          </a:xfrm>
          <a:prstGeom prst="rect">
            <a:avLst/>
          </a:prstGeom>
          <a:noFill/>
          <a:ln>
            <a:noFill/>
          </a:ln>
        </p:spPr>
        <p:txBody>
          <a:bodyPr spcFirstLastPara="1" wrap="square" lIns="58048" tIns="29016" rIns="58048" bIns="29016" anchor="t" anchorCtr="0">
            <a:spAutoFit/>
          </a:bodyPr>
          <a:lstStyle/>
          <a:p>
            <a:pPr>
              <a:spcBef>
                <a:spcPts val="0"/>
              </a:spcBef>
              <a:spcAft>
                <a:spcPts val="0"/>
              </a:spcAft>
              <a:buClr>
                <a:srgbClr val="000000"/>
              </a:buClr>
              <a:buSzPts val="2400"/>
            </a:pPr>
            <a:r>
              <a:rPr lang="en-US" sz="1525">
                <a:solidFill>
                  <a:srgbClr val="FF0000"/>
                </a:solidFill>
                <a:latin typeface="Calibri" panose="020F0502020204030204"/>
                <a:ea typeface="Calibri" panose="020F0502020204030204"/>
                <a:cs typeface="Calibri" panose="020F0502020204030204"/>
                <a:sym typeface="Calibri" panose="020F0502020204030204"/>
              </a:rPr>
              <a:t>Histogram of “length”</a:t>
            </a:r>
            <a:endParaRPr sz="89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Assessment 	Weightage in Marks</a:t>
            </a:r>
            <a:br>
              <a:rPr lang="en-US" dirty="0"/>
            </a:br>
            <a:endParaRPr lang="en-IN" dirty="0"/>
          </a:p>
        </p:txBody>
      </p:sp>
      <p:sp>
        <p:nvSpPr>
          <p:cNvPr id="3" name="Slide Number Placeholder 2"/>
          <p:cNvSpPr>
            <a:spLocks noGrp="1"/>
          </p:cNvSpPr>
          <p:nvPr>
            <p:ph type="sldNum" sz="quarter" idx="12"/>
          </p:nvPr>
        </p:nvSpPr>
        <p:spPr/>
        <p:txBody>
          <a:bodyPr>
            <a:normAutofit fontScale="85000" lnSpcReduction="20000"/>
          </a:bodyPr>
          <a:lstStyle/>
          <a:p>
            <a:fld id="{6DF4C409-C017-451C-B236-E185BBA6E0E4}" type="slidenum">
              <a:rPr lang="tr-TR" smtClean="0"/>
            </a:fld>
            <a:endParaRPr lang="tr-TR" dirty="0"/>
          </a:p>
        </p:txBody>
      </p:sp>
      <p:sp>
        <p:nvSpPr>
          <p:cNvPr id="4" name="Content Placeholder 3"/>
          <p:cNvSpPr>
            <a:spLocks noGrp="1"/>
          </p:cNvSpPr>
          <p:nvPr>
            <p:ph sz="quarter" idx="1"/>
          </p:nvPr>
        </p:nvSpPr>
        <p:spPr/>
        <p:txBody>
          <a:bodyPr/>
          <a:lstStyle/>
          <a:p>
            <a:r>
              <a:rPr lang="en-US" dirty="0"/>
              <a:t>Class Test –I						10</a:t>
            </a:r>
            <a:endParaRPr lang="en-US" dirty="0"/>
          </a:p>
          <a:p>
            <a:r>
              <a:rPr lang="en-US" dirty="0"/>
              <a:t>Quiz/Mini Projects/ Assignment/ seminars 	10</a:t>
            </a:r>
            <a:endParaRPr lang="en-US" dirty="0"/>
          </a:p>
          <a:p>
            <a:r>
              <a:rPr lang="en-US" dirty="0"/>
              <a:t>Class Test – II						10</a:t>
            </a:r>
            <a:endParaRPr lang="en-US" dirty="0"/>
          </a:p>
          <a:p>
            <a:r>
              <a:rPr lang="en-US" dirty="0"/>
              <a:t>Quiz/Mini Projects/ Assignment/ seminars	10</a:t>
            </a:r>
            <a:endParaRPr lang="en-US" dirty="0"/>
          </a:p>
          <a:p>
            <a:r>
              <a:rPr lang="en-US" dirty="0"/>
              <a:t>Class Test – III						10</a:t>
            </a:r>
            <a:endParaRPr lang="en-US" dirty="0"/>
          </a:p>
          <a:p>
            <a:endParaRPr lang="en-US" dirty="0"/>
          </a:p>
          <a:p>
            <a:r>
              <a:rPr lang="en-US" dirty="0"/>
              <a:t>                    				        </a:t>
            </a:r>
            <a:r>
              <a:rPr lang="en-US" dirty="0">
                <a:solidFill>
                  <a:srgbClr val="FF0000"/>
                </a:solidFill>
              </a:rPr>
              <a:t>Total	50</a:t>
            </a:r>
            <a:endParaRPr lang="en-US" dirty="0">
              <a:solidFill>
                <a:srgbClr val="FF0000"/>
              </a:solidFill>
            </a:endParaRPr>
          </a:p>
          <a:p>
            <a:endParaRPr lang="en-I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25"/>
          <p:cNvPicPr preferRelativeResize="0"/>
          <p:nvPr/>
        </p:nvPicPr>
        <p:blipFill rotWithShape="1">
          <a:blip r:embed="rId1"/>
          <a:srcRect t="5909" r="2996"/>
          <a:stretch>
            <a:fillRect/>
          </a:stretch>
        </p:blipFill>
        <p:spPr>
          <a:xfrm>
            <a:off x="247651" y="1651003"/>
            <a:ext cx="8629651" cy="2470453"/>
          </a:xfrm>
          <a:prstGeom prst="rect">
            <a:avLst/>
          </a:prstGeom>
          <a:noFill/>
          <a:ln>
            <a:noFill/>
          </a:ln>
        </p:spPr>
      </p:pic>
      <p:sp>
        <p:nvSpPr>
          <p:cNvPr id="295" name="Google Shape;295;p25"/>
          <p:cNvSpPr txBox="1"/>
          <p:nvPr/>
        </p:nvSpPr>
        <p:spPr>
          <a:xfrm>
            <a:off x="227013" y="1288145"/>
            <a:ext cx="6858001" cy="175882"/>
          </a:xfrm>
          <a:prstGeom prst="rect">
            <a:avLst/>
          </a:prstGeom>
          <a:noFill/>
          <a:ln>
            <a:noFill/>
          </a:ln>
        </p:spPr>
        <p:txBody>
          <a:bodyPr spcFirstLastPara="1" wrap="square" lIns="0" tIns="0" rIns="0" bIns="0" anchor="t" anchorCtr="0">
            <a:spAutoFit/>
          </a:bodyPr>
          <a:lstStyle/>
          <a:p>
            <a:pPr>
              <a:spcBef>
                <a:spcPts val="0"/>
              </a:spcBef>
              <a:spcAft>
                <a:spcPts val="0"/>
              </a:spcAft>
              <a:buClr>
                <a:srgbClr val="000000"/>
              </a:buClr>
              <a:buSzPts val="1800"/>
            </a:pPr>
            <a:r>
              <a:rPr lang="en-US" sz="1145" b="1">
                <a:solidFill>
                  <a:schemeClr val="accent2"/>
                </a:solidFill>
                <a:latin typeface="Calibri" panose="020F0502020204030204"/>
                <a:ea typeface="Calibri" panose="020F0502020204030204"/>
                <a:cs typeface="Calibri" panose="020F0502020204030204"/>
                <a:sym typeface="Calibri" panose="020F0502020204030204"/>
              </a:rPr>
              <a:t>Add Another Feature</a:t>
            </a:r>
            <a:endParaRPr sz="890">
              <a:solidFill>
                <a:srgbClr val="000000"/>
              </a:solidFill>
              <a:latin typeface="Arial" panose="020B0604020202020204"/>
              <a:ea typeface="Arial" panose="020B0604020202020204"/>
              <a:cs typeface="Arial" panose="020B0604020202020204"/>
              <a:sym typeface="Arial" panose="020B0604020202020204"/>
            </a:endParaRPr>
          </a:p>
        </p:txBody>
      </p:sp>
      <p:sp>
        <p:nvSpPr>
          <p:cNvPr id="296" name="Google Shape;296;p25"/>
          <p:cNvSpPr/>
          <p:nvPr/>
        </p:nvSpPr>
        <p:spPr>
          <a:xfrm>
            <a:off x="323531" y="4526266"/>
            <a:ext cx="8208912" cy="1289705"/>
          </a:xfrm>
          <a:prstGeom prst="rect">
            <a:avLst/>
          </a:prstGeom>
          <a:noFill/>
          <a:ln>
            <a:noFill/>
          </a:ln>
        </p:spPr>
        <p:txBody>
          <a:bodyPr spcFirstLastPara="1" wrap="square" lIns="58048" tIns="29016" rIns="58048" bIns="29016" anchor="t" anchorCtr="0">
            <a:spAutoFit/>
          </a:bodyPr>
          <a:lstStyle/>
          <a:p>
            <a:pPr>
              <a:spcBef>
                <a:spcPts val="0"/>
              </a:spcBef>
              <a:spcAft>
                <a:spcPts val="0"/>
              </a:spcAft>
              <a:buClr>
                <a:srgbClr val="000000"/>
              </a:buClr>
              <a:buSzPts val="1800"/>
            </a:pPr>
            <a:r>
              <a:rPr lang="en-US" sz="2000" b="1" dirty="0">
                <a:solidFill>
                  <a:schemeClr val="dk1"/>
                </a:solidFill>
                <a:latin typeface="Calibri" panose="020F0502020204030204"/>
                <a:ea typeface="Calibri" panose="020F0502020204030204"/>
                <a:cs typeface="Calibri" panose="020F0502020204030204"/>
                <a:sym typeface="Calibri" panose="020F0502020204030204"/>
              </a:rPr>
              <a:t>Lightness is a better feature than length because it reduces the misclassification error.</a:t>
            </a:r>
            <a:endParaRPr sz="2000" dirty="0">
              <a:solidFill>
                <a:srgbClr val="000000"/>
              </a:solidFill>
              <a:latin typeface="Arial" panose="020B0604020202020204"/>
              <a:ea typeface="Arial" panose="020B0604020202020204"/>
              <a:cs typeface="Arial" panose="020B0604020202020204"/>
              <a:sym typeface="Arial" panose="020B0604020202020204"/>
            </a:endParaRPr>
          </a:p>
          <a:p>
            <a:pPr>
              <a:spcBef>
                <a:spcPts val="0"/>
              </a:spcBef>
              <a:spcAft>
                <a:spcPts val="0"/>
              </a:spcAft>
              <a:buClr>
                <a:srgbClr val="000000"/>
              </a:buClr>
              <a:buSzPts val="1800"/>
            </a:pPr>
            <a:r>
              <a:rPr lang="en-US" sz="2000" b="1" dirty="0">
                <a:solidFill>
                  <a:schemeClr val="dk1"/>
                </a:solidFill>
                <a:latin typeface="Calibri" panose="020F0502020204030204"/>
                <a:ea typeface="Calibri" panose="020F0502020204030204"/>
                <a:cs typeface="Calibri" panose="020F0502020204030204"/>
                <a:sym typeface="Calibri" panose="020F0502020204030204"/>
              </a:rPr>
              <a:t>Can we combine features in such a way that we improve performance?</a:t>
            </a:r>
            <a:br>
              <a:rPr lang="en-US" sz="2000" b="1" dirty="0">
                <a:solidFill>
                  <a:schemeClr val="dk1"/>
                </a:solidFill>
                <a:latin typeface="Calibri" panose="020F0502020204030204"/>
                <a:ea typeface="Calibri" panose="020F0502020204030204"/>
                <a:cs typeface="Calibri" panose="020F0502020204030204"/>
                <a:sym typeface="Calibri" panose="020F0502020204030204"/>
              </a:rPr>
            </a:br>
            <a:r>
              <a:rPr lang="en-US" sz="2000" b="1" dirty="0">
                <a:solidFill>
                  <a:schemeClr val="dk1"/>
                </a:solidFill>
                <a:latin typeface="Calibri" panose="020F0502020204030204"/>
                <a:ea typeface="Calibri" panose="020F0502020204030204"/>
                <a:cs typeface="Calibri" panose="020F0502020204030204"/>
                <a:sym typeface="Calibri" panose="020F0502020204030204"/>
              </a:rPr>
              <a:t>(Hint: correlation)</a:t>
            </a:r>
            <a:endParaRPr sz="2000" b="1" dirty="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6"/>
          <p:cNvSpPr txBox="1">
            <a:spLocks noGrp="1"/>
          </p:cNvSpPr>
          <p:nvPr>
            <p:ph type="title"/>
          </p:nvPr>
        </p:nvSpPr>
        <p:spPr>
          <a:xfrm>
            <a:off x="539552" y="361345"/>
            <a:ext cx="7772401" cy="725714"/>
          </a:xfrm>
          <a:prstGeom prst="rect">
            <a:avLst/>
          </a:prstGeom>
          <a:noFill/>
          <a:ln>
            <a:noFill/>
          </a:ln>
        </p:spPr>
        <p:txBody>
          <a:bodyPr spcFirstLastPara="1" vert="horz" wrap="square" lIns="58048" tIns="29016" rIns="58048" bIns="29016" anchor="ctr" anchorCtr="0">
            <a:normAutofit/>
          </a:bodyPr>
          <a:lstStyle/>
          <a:p>
            <a:pPr>
              <a:buSzPts val="4000"/>
            </a:pPr>
            <a:r>
              <a:rPr lang="en-US" sz="2540" b="1" dirty="0"/>
              <a:t>Multiple Features</a:t>
            </a:r>
            <a:endParaRPr lang="en-US" dirty="0"/>
          </a:p>
        </p:txBody>
      </p:sp>
      <p:sp>
        <p:nvSpPr>
          <p:cNvPr id="302" name="Google Shape;302;p26"/>
          <p:cNvSpPr txBox="1">
            <a:spLocks noGrp="1"/>
          </p:cNvSpPr>
          <p:nvPr>
            <p:ph type="body" idx="1"/>
          </p:nvPr>
        </p:nvSpPr>
        <p:spPr>
          <a:xfrm>
            <a:off x="647700" y="1861659"/>
            <a:ext cx="7848600" cy="2612571"/>
          </a:xfrm>
          <a:prstGeom prst="rect">
            <a:avLst/>
          </a:prstGeom>
          <a:noFill/>
          <a:ln>
            <a:noFill/>
          </a:ln>
        </p:spPr>
        <p:txBody>
          <a:bodyPr spcFirstLastPara="1" vert="horz" wrap="square" lIns="58048" tIns="29016" rIns="58048" bIns="29016" anchor="t" anchorCtr="0">
            <a:normAutofit/>
          </a:bodyPr>
          <a:lstStyle/>
          <a:p>
            <a:pPr marL="217805">
              <a:spcBef>
                <a:spcPts val="0"/>
              </a:spcBef>
              <a:buSzPts val="2800"/>
            </a:pPr>
            <a:r>
              <a:rPr lang="en-US" sz="2000" dirty="0"/>
              <a:t> To improve recognition accuracy, we might need to use more than one features.</a:t>
            </a:r>
            <a:endParaRPr sz="2000" dirty="0"/>
          </a:p>
          <a:p>
            <a:pPr marL="471805" lvl="1" indent="-181610">
              <a:spcBef>
                <a:spcPts val="305"/>
              </a:spcBef>
              <a:buClr>
                <a:srgbClr val="FF0000"/>
              </a:buClr>
              <a:buSzPts val="2400"/>
            </a:pPr>
            <a:r>
              <a:rPr lang="en-US" sz="2000" dirty="0">
                <a:solidFill>
                  <a:srgbClr val="FF0000"/>
                </a:solidFill>
              </a:rPr>
              <a:t>Single</a:t>
            </a:r>
            <a:r>
              <a:rPr lang="en-US" sz="2000" dirty="0"/>
              <a:t> features might not yield the best performance.</a:t>
            </a:r>
            <a:endParaRPr sz="2000" dirty="0"/>
          </a:p>
          <a:p>
            <a:pPr marL="471805" lvl="1" indent="-181610">
              <a:spcBef>
                <a:spcPts val="305"/>
              </a:spcBef>
              <a:buSzPts val="2400"/>
            </a:pPr>
            <a:r>
              <a:rPr lang="en-US" sz="2000" dirty="0"/>
              <a:t>Using </a:t>
            </a:r>
            <a:r>
              <a:rPr lang="en-US" sz="2000" dirty="0">
                <a:solidFill>
                  <a:srgbClr val="FF0000"/>
                </a:solidFill>
              </a:rPr>
              <a:t>combinations</a:t>
            </a:r>
            <a:r>
              <a:rPr lang="en-US" sz="2000" dirty="0"/>
              <a:t> of features might yield better performance.</a:t>
            </a:r>
            <a:endParaRPr sz="2000" dirty="0"/>
          </a:p>
          <a:p>
            <a:pPr marL="471805" lvl="1" indent="-84455">
              <a:spcBef>
                <a:spcPts val="305"/>
              </a:spcBef>
              <a:buSzPts val="2400"/>
              <a:buNone/>
            </a:pPr>
            <a:endParaRPr sz="1525" dirty="0"/>
          </a:p>
          <a:p>
            <a:pPr marL="471805" lvl="1" indent="-84455">
              <a:spcBef>
                <a:spcPts val="305"/>
              </a:spcBef>
              <a:buSzPts val="2400"/>
              <a:buNone/>
            </a:pPr>
            <a:endParaRPr sz="1525" dirty="0"/>
          </a:p>
          <a:p>
            <a:pPr marL="471805" lvl="1" indent="-84455">
              <a:spcBef>
                <a:spcPts val="305"/>
              </a:spcBef>
              <a:buSzPts val="2400"/>
              <a:buNone/>
            </a:pPr>
            <a:endParaRPr sz="1525" dirty="0"/>
          </a:p>
          <a:p>
            <a:pPr marL="471805" lvl="1" indent="-84455">
              <a:spcBef>
                <a:spcPts val="305"/>
              </a:spcBef>
              <a:buSzPts val="2400"/>
              <a:buNone/>
            </a:pPr>
            <a:endParaRPr sz="1525" dirty="0"/>
          </a:p>
        </p:txBody>
      </p:sp>
      <p:pic>
        <p:nvPicPr>
          <p:cNvPr id="303" name="Google Shape;303;p26"/>
          <p:cNvPicPr preferRelativeResize="0"/>
          <p:nvPr/>
        </p:nvPicPr>
        <p:blipFill rotWithShape="1">
          <a:blip r:embed="rId1"/>
          <a:srcRect/>
          <a:stretch>
            <a:fillRect/>
          </a:stretch>
        </p:blipFill>
        <p:spPr>
          <a:xfrm>
            <a:off x="1365252" y="4106334"/>
            <a:ext cx="768351" cy="741841"/>
          </a:xfrm>
          <a:prstGeom prst="rect">
            <a:avLst/>
          </a:prstGeom>
          <a:noFill/>
          <a:ln>
            <a:noFill/>
          </a:ln>
        </p:spPr>
      </p:pic>
      <p:pic>
        <p:nvPicPr>
          <p:cNvPr id="304" name="Google Shape;304;p26"/>
          <p:cNvPicPr preferRelativeResize="0"/>
          <p:nvPr/>
        </p:nvPicPr>
        <p:blipFill rotWithShape="1">
          <a:blip r:embed="rId2"/>
          <a:srcRect/>
          <a:stretch>
            <a:fillRect/>
          </a:stretch>
        </p:blipFill>
        <p:spPr>
          <a:xfrm>
            <a:off x="2166941" y="4203098"/>
            <a:ext cx="1498600" cy="543278"/>
          </a:xfrm>
          <a:prstGeom prst="rect">
            <a:avLst/>
          </a:prstGeom>
          <a:noFill/>
          <a:ln>
            <a:noFill/>
          </a:ln>
        </p:spPr>
      </p:pic>
      <p:sp>
        <p:nvSpPr>
          <p:cNvPr id="305" name="Google Shape;305;p26"/>
          <p:cNvSpPr txBox="1">
            <a:spLocks noGrp="1"/>
          </p:cNvSpPr>
          <p:nvPr>
            <p:ph type="sldNum" idx="12"/>
          </p:nvPr>
        </p:nvSpPr>
        <p:spPr>
          <a:xfrm>
            <a:off x="7162801" y="5364238"/>
            <a:ext cx="1905000" cy="193524"/>
          </a:xfrm>
          <a:prstGeom prst="rect">
            <a:avLst/>
          </a:prstGeom>
          <a:noFill/>
          <a:ln>
            <a:noFill/>
          </a:ln>
        </p:spPr>
        <p:txBody>
          <a:bodyPr spcFirstLastPara="1" vert="horz" wrap="square" lIns="58048" tIns="29016" rIns="58048" bIns="29016" anchor="ctr" anchorCtr="0">
            <a:noAutofit/>
          </a:bodyPr>
          <a:lstStyle/>
          <a:p>
            <a:fld id="{00000000-1234-1234-1234-123412341234}" type="slidenum">
              <a:rPr lang="en-US">
                <a:solidFill>
                  <a:srgbClr val="898989"/>
                </a:solidFill>
                <a:latin typeface="Times New Roman" panose="02020603050405020304"/>
                <a:ea typeface="Times New Roman" panose="02020603050405020304"/>
                <a:cs typeface="Times New Roman" panose="02020603050405020304"/>
                <a:sym typeface="Times New Roman" panose="02020603050405020304"/>
              </a:rPr>
            </a:fld>
            <a:endParaRPr>
              <a:solidFill>
                <a:srgbClr val="898989"/>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06" name="Google Shape;306;p26" descr="dudafigs01_Page_4"/>
          <p:cNvPicPr preferRelativeResize="0"/>
          <p:nvPr/>
        </p:nvPicPr>
        <p:blipFill rotWithShape="1">
          <a:blip r:embed="rId3"/>
          <a:srcRect l="21407" t="34406" r="24898" b="42851"/>
          <a:stretch>
            <a:fillRect/>
          </a:stretch>
        </p:blipFill>
        <p:spPr>
          <a:xfrm>
            <a:off x="4046537" y="3748516"/>
            <a:ext cx="4068763" cy="145142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2" name="Google Shape;312;p27"/>
          <p:cNvSpPr txBox="1">
            <a:spLocks noGrp="1"/>
          </p:cNvSpPr>
          <p:nvPr>
            <p:ph type="body" idx="1"/>
          </p:nvPr>
        </p:nvSpPr>
        <p:spPr>
          <a:xfrm>
            <a:off x="457200" y="1992186"/>
            <a:ext cx="8229600" cy="2873627"/>
          </a:xfrm>
          <a:prstGeom prst="rect">
            <a:avLst/>
          </a:prstGeom>
          <a:noFill/>
          <a:ln>
            <a:noFill/>
          </a:ln>
        </p:spPr>
        <p:txBody>
          <a:bodyPr spcFirstLastPara="1" vert="horz" wrap="square" lIns="58048" tIns="29016" rIns="58048" bIns="29016" anchor="t" anchorCtr="0">
            <a:normAutofit fontScale="92500" lnSpcReduction="10000"/>
          </a:bodyPr>
          <a:lstStyle/>
          <a:p>
            <a:pPr marL="217805" indent="-217805">
              <a:spcBef>
                <a:spcPts val="0"/>
              </a:spcBef>
              <a:buClr>
                <a:schemeClr val="dk1"/>
              </a:buClr>
              <a:buSzPts val="3200"/>
              <a:buChar char="•"/>
            </a:pPr>
            <a:r>
              <a:rPr lang="en-US" dirty="0"/>
              <a:t>If the feature space cannot be perfectly separated by a straight line, a </a:t>
            </a:r>
            <a:r>
              <a:rPr lang="en-US" dirty="0">
                <a:solidFill>
                  <a:srgbClr val="FF0000"/>
                </a:solidFill>
              </a:rPr>
              <a:t>more complex boundary might be used</a:t>
            </a:r>
            <a:r>
              <a:rPr lang="en-US" dirty="0"/>
              <a:t>. (non-linear)</a:t>
            </a:r>
            <a:endParaRPr dirty="0"/>
          </a:p>
          <a:p>
            <a:pPr marL="217805" indent="-217805">
              <a:spcBef>
                <a:spcPts val="405"/>
              </a:spcBef>
              <a:buClr>
                <a:schemeClr val="dk1"/>
              </a:buClr>
              <a:buSzPts val="3200"/>
              <a:buChar char="•"/>
            </a:pPr>
            <a:r>
              <a:rPr lang="en-US" dirty="0"/>
              <a:t>Alternatively a simple decision boundary  such as straight line  might be used even if it did not perfectly separate the classes, provided that the error rates were acceptably low.</a:t>
            </a:r>
            <a:endParaRPr dirty="0"/>
          </a:p>
          <a:p>
            <a:pPr marL="217805" indent="-88900">
              <a:spcBef>
                <a:spcPts val="405"/>
              </a:spcBef>
              <a:buClr>
                <a:schemeClr val="dk1"/>
              </a:buClr>
              <a:buSzPts val="3200"/>
              <a:buNone/>
            </a:pPr>
            <a:endParaRPr dirty="0"/>
          </a:p>
          <a:p>
            <a:pPr marL="217805" indent="-88900">
              <a:spcBef>
                <a:spcPts val="405"/>
              </a:spcBef>
              <a:buClr>
                <a:schemeClr val="dk1"/>
              </a:buClr>
              <a:buSzPts val="3200"/>
              <a:buNone/>
            </a:pP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8"/>
          <p:cNvSpPr txBox="1">
            <a:spLocks noGrp="1"/>
          </p:cNvSpPr>
          <p:nvPr>
            <p:ph type="body" idx="1"/>
          </p:nvPr>
        </p:nvSpPr>
        <p:spPr>
          <a:xfrm>
            <a:off x="457202" y="1700808"/>
            <a:ext cx="8229600" cy="3785564"/>
          </a:xfrm>
          <a:prstGeom prst="rect">
            <a:avLst/>
          </a:prstGeom>
          <a:noFill/>
          <a:ln>
            <a:noFill/>
          </a:ln>
        </p:spPr>
        <p:txBody>
          <a:bodyPr spcFirstLastPara="1" vert="horz" wrap="square" lIns="58048" tIns="29016" rIns="58048" bIns="29016" anchor="t" anchorCtr="0">
            <a:normAutofit fontScale="92500"/>
          </a:bodyPr>
          <a:lstStyle/>
          <a:p>
            <a:pPr marL="0" indent="0" algn="just">
              <a:spcBef>
                <a:spcPts val="0"/>
              </a:spcBef>
              <a:buClr>
                <a:srgbClr val="FF0000"/>
              </a:buClr>
              <a:buSzPts val="2800"/>
              <a:buNone/>
            </a:pPr>
            <a:r>
              <a:rPr lang="en-US" sz="1780" b="1" dirty="0">
                <a:solidFill>
                  <a:srgbClr val="FF0000"/>
                </a:solidFill>
              </a:rPr>
              <a:t> </a:t>
            </a:r>
            <a:endParaRPr sz="2400" dirty="0"/>
          </a:p>
          <a:p>
            <a:pPr marL="217805" indent="-217805" algn="just">
              <a:spcBef>
                <a:spcPts val="355"/>
              </a:spcBef>
              <a:buClr>
                <a:schemeClr val="dk1"/>
              </a:buClr>
              <a:buSzPts val="2800"/>
              <a:buChar char="•"/>
            </a:pPr>
            <a:r>
              <a:rPr lang="en-US" sz="2400" dirty="0"/>
              <a:t>Our goal of Machine learning is to reach an optimal decision rule to categorize the incoming data into their respective categories </a:t>
            </a:r>
            <a:endParaRPr sz="2400" dirty="0"/>
          </a:p>
          <a:p>
            <a:pPr marL="217805" indent="-217805" algn="just">
              <a:spcBef>
                <a:spcPts val="355"/>
              </a:spcBef>
              <a:buClr>
                <a:schemeClr val="dk1"/>
              </a:buClr>
              <a:buSzPts val="2800"/>
              <a:buChar char="•"/>
            </a:pPr>
            <a:r>
              <a:rPr lang="en-US" sz="2400" dirty="0">
                <a:highlight>
                  <a:srgbClr val="FFFF00"/>
                </a:highlight>
              </a:rPr>
              <a:t>The decision boundary separates points belonging to one class from points of other </a:t>
            </a:r>
            <a:endParaRPr sz="2400" dirty="0">
              <a:highlight>
                <a:srgbClr val="FFFF00"/>
              </a:highlight>
            </a:endParaRPr>
          </a:p>
          <a:p>
            <a:pPr marL="217805" indent="-217805" algn="just">
              <a:spcBef>
                <a:spcPts val="355"/>
              </a:spcBef>
              <a:buClr>
                <a:schemeClr val="dk1"/>
              </a:buClr>
              <a:buSzPts val="2800"/>
              <a:buChar char="•"/>
            </a:pPr>
            <a:r>
              <a:rPr lang="en-US" sz="2400" dirty="0"/>
              <a:t> The decision boundary </a:t>
            </a:r>
            <a:r>
              <a:rPr lang="en-US" sz="2400" dirty="0">
                <a:highlight>
                  <a:srgbClr val="FFFF00"/>
                </a:highlight>
              </a:rPr>
              <a:t>partitions the feature space into decision regions.</a:t>
            </a:r>
            <a:r>
              <a:rPr lang="en-US" sz="2400" dirty="0"/>
              <a:t>  </a:t>
            </a:r>
            <a:endParaRPr sz="2400" dirty="0"/>
          </a:p>
          <a:p>
            <a:pPr marL="217805" indent="-217805" algn="just">
              <a:spcBef>
                <a:spcPts val="355"/>
              </a:spcBef>
              <a:buClr>
                <a:schemeClr val="dk1"/>
              </a:buClr>
              <a:buSzPts val="2800"/>
              <a:buChar char="•"/>
            </a:pPr>
            <a:r>
              <a:rPr lang="en-US" sz="2400" dirty="0"/>
              <a:t>The</a:t>
            </a:r>
            <a:r>
              <a:rPr lang="en-US" sz="2400" dirty="0">
                <a:highlight>
                  <a:srgbClr val="FFFF00"/>
                </a:highlight>
              </a:rPr>
              <a:t> </a:t>
            </a:r>
            <a:r>
              <a:rPr lang="en-US" sz="2400" dirty="0">
                <a:solidFill>
                  <a:srgbClr val="FF0000"/>
                </a:solidFill>
                <a:highlight>
                  <a:srgbClr val="FFFF00"/>
                </a:highlight>
              </a:rPr>
              <a:t>nature of the decision boundary</a:t>
            </a:r>
            <a:r>
              <a:rPr lang="en-US" sz="2400" dirty="0">
                <a:highlight>
                  <a:srgbClr val="FFFF00"/>
                </a:highlight>
              </a:rPr>
              <a:t> is decided by the </a:t>
            </a:r>
            <a:r>
              <a:rPr lang="en-US" sz="2400" dirty="0">
                <a:solidFill>
                  <a:srgbClr val="FF0000"/>
                </a:solidFill>
                <a:highlight>
                  <a:srgbClr val="FFFF00"/>
                </a:highlight>
              </a:rPr>
              <a:t>discriminant function</a:t>
            </a:r>
            <a:r>
              <a:rPr lang="en-US" sz="2400" dirty="0">
                <a:highlight>
                  <a:srgbClr val="FFFF00"/>
                </a:highlight>
              </a:rPr>
              <a:t> which is used for decisio</a:t>
            </a:r>
            <a:r>
              <a:rPr lang="en-US" sz="2400" dirty="0"/>
              <a:t>n. It is a function of the feature vector.</a:t>
            </a:r>
            <a:endParaRPr sz="2400" dirty="0"/>
          </a:p>
        </p:txBody>
      </p:sp>
      <p:sp>
        <p:nvSpPr>
          <p:cNvPr id="3" name="TextBox 2"/>
          <p:cNvSpPr txBox="1"/>
          <p:nvPr/>
        </p:nvSpPr>
        <p:spPr>
          <a:xfrm>
            <a:off x="251520" y="548680"/>
            <a:ext cx="7673896" cy="584775"/>
          </a:xfrm>
          <a:prstGeom prst="rect">
            <a:avLst/>
          </a:prstGeom>
          <a:noFill/>
        </p:spPr>
        <p:txBody>
          <a:bodyPr wrap="none" rtlCol="0">
            <a:spAutoFit/>
          </a:bodyPr>
          <a:lstStyle/>
          <a:p>
            <a:r>
              <a:rPr lang="en-US" sz="3200" b="1" dirty="0">
                <a:solidFill>
                  <a:srgbClr val="FF0000"/>
                </a:solidFill>
              </a:rPr>
              <a:t>Decision region and Decision Boundary</a:t>
            </a:r>
            <a:endParaRPr lang="en-I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9"/>
          <p:cNvSpPr txBox="1">
            <a:spLocks noGrp="1"/>
          </p:cNvSpPr>
          <p:nvPr>
            <p:ph type="body" idx="1"/>
          </p:nvPr>
        </p:nvSpPr>
        <p:spPr>
          <a:xfrm>
            <a:off x="457200" y="1988840"/>
            <a:ext cx="8229600" cy="4069023"/>
          </a:xfrm>
          <a:prstGeom prst="rect">
            <a:avLst/>
          </a:prstGeom>
          <a:noFill/>
          <a:ln>
            <a:noFill/>
          </a:ln>
        </p:spPr>
        <p:txBody>
          <a:bodyPr spcFirstLastPara="1" vert="horz" wrap="square" lIns="58048" tIns="29016" rIns="58048" bIns="29016" anchor="t" anchorCtr="0">
            <a:normAutofit/>
          </a:bodyPr>
          <a:lstStyle/>
          <a:p>
            <a:pPr marL="0" indent="0" algn="just">
              <a:spcBef>
                <a:spcPts val="0"/>
              </a:spcBef>
              <a:buClr>
                <a:srgbClr val="FF0000"/>
              </a:buClr>
              <a:buSzPts val="2800"/>
              <a:buNone/>
            </a:pPr>
            <a:r>
              <a:rPr lang="en-US" sz="2000" dirty="0"/>
              <a:t>For two category case, a positive value of discriminant function decides class 1 and a negative value decides the other. </a:t>
            </a:r>
            <a:endParaRPr sz="2000" dirty="0"/>
          </a:p>
          <a:p>
            <a:pPr marL="217805" indent="-217805" algn="just">
              <a:spcBef>
                <a:spcPts val="355"/>
              </a:spcBef>
              <a:buClr>
                <a:schemeClr val="dk1"/>
              </a:buClr>
              <a:buSzPts val="2800"/>
              <a:buChar char="•"/>
            </a:pPr>
            <a:r>
              <a:rPr lang="en-US" sz="2000" dirty="0"/>
              <a:t> If the number of dimensions is three. Then the decision boundary will be a plane or a 3-D surface. The decision regions become semi-infinite volumes </a:t>
            </a:r>
            <a:endParaRPr sz="2000" dirty="0"/>
          </a:p>
          <a:p>
            <a:pPr marL="217805" indent="-217805" algn="just">
              <a:spcBef>
                <a:spcPts val="355"/>
              </a:spcBef>
              <a:buClr>
                <a:schemeClr val="dk1"/>
              </a:buClr>
              <a:buSzPts val="2800"/>
              <a:buChar char="•"/>
            </a:pPr>
            <a:r>
              <a:rPr lang="en-US" sz="2000" dirty="0"/>
              <a:t>If the number of dimensions increases to more than three, then the decision boundary becomes a hyper-plane or a hyper-surface. The decision regions become semi-infinite hyperspaces.</a:t>
            </a:r>
            <a:endParaRPr sz="2000" dirty="0"/>
          </a:p>
        </p:txBody>
      </p:sp>
      <p:sp>
        <p:nvSpPr>
          <p:cNvPr id="2" name="TextBox 1"/>
          <p:cNvSpPr txBox="1"/>
          <p:nvPr/>
        </p:nvSpPr>
        <p:spPr>
          <a:xfrm>
            <a:off x="462606" y="548680"/>
            <a:ext cx="6530955" cy="1077218"/>
          </a:xfrm>
          <a:prstGeom prst="rect">
            <a:avLst/>
          </a:prstGeom>
          <a:noFill/>
        </p:spPr>
        <p:txBody>
          <a:bodyPr wrap="none" rtlCol="0">
            <a:spAutoFit/>
          </a:bodyPr>
          <a:lstStyle/>
          <a:p>
            <a:r>
              <a:rPr lang="en-US" sz="3200" b="1" dirty="0">
                <a:solidFill>
                  <a:srgbClr val="FF0000"/>
                </a:solidFill>
              </a:rPr>
              <a:t>Hyper planes and Hyper surfaces </a:t>
            </a:r>
            <a:endParaRPr lang="en-US" sz="3200" b="1" dirty="0">
              <a:solidFill>
                <a:srgbClr val="FF0000"/>
              </a:solidFill>
            </a:endParaRPr>
          </a:p>
          <a:p>
            <a:endParaRPr lang="en-IN"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p30"/>
          <p:cNvPicPr preferRelativeResize="0"/>
          <p:nvPr/>
        </p:nvPicPr>
        <p:blipFill rotWithShape="1">
          <a:blip r:embed="rId1"/>
          <a:srcRect/>
          <a:stretch>
            <a:fillRect/>
          </a:stretch>
        </p:blipFill>
        <p:spPr>
          <a:xfrm>
            <a:off x="1428753" y="1886857"/>
            <a:ext cx="7162799" cy="2629707"/>
          </a:xfrm>
          <a:prstGeom prst="rect">
            <a:avLst/>
          </a:prstGeom>
          <a:noFill/>
          <a:ln>
            <a:noFill/>
          </a:ln>
        </p:spPr>
      </p:pic>
      <p:sp>
        <p:nvSpPr>
          <p:cNvPr id="328" name="Google Shape;328;p30"/>
          <p:cNvSpPr txBox="1"/>
          <p:nvPr/>
        </p:nvSpPr>
        <p:spPr>
          <a:xfrm>
            <a:off x="198186" y="1653018"/>
            <a:ext cx="8715375" cy="175882"/>
          </a:xfrm>
          <a:prstGeom prst="rect">
            <a:avLst/>
          </a:prstGeom>
          <a:noFill/>
          <a:ln>
            <a:noFill/>
          </a:ln>
        </p:spPr>
        <p:txBody>
          <a:bodyPr spcFirstLastPara="1" wrap="square" lIns="0" tIns="0" rIns="0" bIns="0" anchor="t" anchorCtr="0">
            <a:spAutoFit/>
          </a:bodyPr>
          <a:lstStyle/>
          <a:p>
            <a:pPr marL="111760" indent="-111760">
              <a:spcBef>
                <a:spcPts val="0"/>
              </a:spcBef>
              <a:spcAft>
                <a:spcPts val="0"/>
              </a:spcAft>
              <a:buClr>
                <a:schemeClr val="lt1"/>
              </a:buClr>
              <a:buSzPts val="1800"/>
              <a:buFont typeface="Calibri" panose="020F0502020204030204"/>
              <a:buChar char="•"/>
            </a:pPr>
            <a:r>
              <a:rPr lang="en-US" sz="1145" b="1">
                <a:solidFill>
                  <a:schemeClr val="lt1"/>
                </a:solidFill>
                <a:latin typeface="Calibri" panose="020F0502020204030204"/>
                <a:ea typeface="Calibri" panose="020F0502020204030204"/>
                <a:cs typeface="Calibri" panose="020F0502020204030204"/>
                <a:sym typeface="Calibri" panose="020F0502020204030204"/>
              </a:rPr>
              <a:t>Can we do better than a linear classifier?</a:t>
            </a:r>
            <a:endParaRPr sz="890">
              <a:solidFill>
                <a:srgbClr val="000000"/>
              </a:solidFill>
              <a:latin typeface="Arial" panose="020B0604020202020204"/>
              <a:ea typeface="Arial" panose="020B0604020202020204"/>
              <a:cs typeface="Arial" panose="020B0604020202020204"/>
              <a:sym typeface="Arial" panose="020B0604020202020204"/>
            </a:endParaRPr>
          </a:p>
        </p:txBody>
      </p:sp>
      <p:sp>
        <p:nvSpPr>
          <p:cNvPr id="329" name="Google Shape;329;p30"/>
          <p:cNvSpPr txBox="1"/>
          <p:nvPr/>
        </p:nvSpPr>
        <p:spPr>
          <a:xfrm>
            <a:off x="227013" y="1288145"/>
            <a:ext cx="6858001" cy="430887"/>
          </a:xfrm>
          <a:prstGeom prst="rect">
            <a:avLst/>
          </a:prstGeom>
          <a:noFill/>
          <a:ln>
            <a:noFill/>
          </a:ln>
        </p:spPr>
        <p:txBody>
          <a:bodyPr spcFirstLastPara="1" wrap="square" lIns="0" tIns="0" rIns="0" bIns="0" anchor="t" anchorCtr="0">
            <a:spAutoFit/>
          </a:bodyPr>
          <a:lstStyle/>
          <a:p>
            <a:pPr>
              <a:spcBef>
                <a:spcPts val="0"/>
              </a:spcBef>
              <a:spcAft>
                <a:spcPts val="0"/>
              </a:spcAft>
              <a:buClr>
                <a:srgbClr val="000000"/>
              </a:buClr>
              <a:buSzPts val="1800"/>
            </a:pPr>
            <a:r>
              <a:rPr lang="en-US" sz="2800" b="1" dirty="0">
                <a:solidFill>
                  <a:schemeClr val="accent2"/>
                </a:solidFill>
                <a:latin typeface="Calibri" panose="020F0502020204030204"/>
                <a:ea typeface="Calibri" panose="020F0502020204030204"/>
                <a:cs typeface="Calibri" panose="020F0502020204030204"/>
                <a:sym typeface="Calibri" panose="020F0502020204030204"/>
              </a:rPr>
              <a:t>Decision Theory</a:t>
            </a:r>
            <a:endParaRPr sz="2800"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333500" y="1354758"/>
            <a:ext cx="6477000" cy="1828800"/>
          </a:xfrm>
        </p:spPr>
        <p:txBody>
          <a:bodyPr>
            <a:normAutofit/>
          </a:bodyPr>
          <a:lstStyle/>
          <a:p>
            <a:r>
              <a:rPr lang="en-US" dirty="0"/>
              <a:t>Examples for Machine learning applications</a:t>
            </a:r>
            <a:endParaRPr lang="en-IN" dirty="0"/>
          </a:p>
        </p:txBody>
      </p:sp>
      <p:sp>
        <p:nvSpPr>
          <p:cNvPr id="5" name="Subtitle 4"/>
          <p:cNvSpPr>
            <a:spLocks noGrp="1"/>
          </p:cNvSpPr>
          <p:nvPr>
            <p:ph type="subTitle" idx="1"/>
          </p:nvPr>
        </p:nvSpPr>
        <p:spPr/>
        <p:txBody>
          <a:bodyPr/>
          <a:lstStyle/>
          <a:p>
            <a:endParaRPr lang="en-IN" dirty="0"/>
          </a:p>
        </p:txBody>
      </p:sp>
      <p:sp>
        <p:nvSpPr>
          <p:cNvPr id="6" name="Arrow: Right 5"/>
          <p:cNvSpPr/>
          <p:nvPr/>
        </p:nvSpPr>
        <p:spPr>
          <a:xfrm>
            <a:off x="4949687" y="4017893"/>
            <a:ext cx="733806"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57200"/>
            <a:ext cx="8229600" cy="895350"/>
          </a:xfrm>
        </p:spPr>
        <p:txBody>
          <a:bodyPr/>
          <a:lstStyle/>
          <a:p>
            <a:pPr eaLnBrk="1" hangingPunct="1"/>
            <a:r>
              <a:rPr lang="en-US" altLang="en-US" b="1" dirty="0"/>
              <a:t>Handwriting Recognition</a:t>
            </a:r>
            <a:endParaRPr lang="en-US" altLang="en-US" b="1" dirty="0"/>
          </a:p>
        </p:txBody>
      </p:sp>
      <p:sp>
        <p:nvSpPr>
          <p:cNvPr id="18435"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a:defRPr sz="2100">
                <a:solidFill>
                  <a:schemeClr val="tx1"/>
                </a:solidFill>
                <a:latin typeface="Calibri" panose="020F0502020204030204" pitchFamily="34" charset="0"/>
              </a:defRPr>
            </a:lvl2pPr>
            <a:lvl3pPr>
              <a:defRPr sz="1800">
                <a:solidFill>
                  <a:schemeClr val="tx1"/>
                </a:solidFill>
                <a:latin typeface="Calibri" panose="020F0502020204030204" pitchFamily="34" charset="0"/>
              </a:defRPr>
            </a:lvl3pPr>
            <a:lvl4pPr>
              <a:defRPr sz="1500">
                <a:solidFill>
                  <a:schemeClr val="tx1"/>
                </a:solidFill>
                <a:latin typeface="Calibri" panose="020F0502020204030204" pitchFamily="34" charset="0"/>
              </a:defRPr>
            </a:lvl4pPr>
            <a:lvl5pPr>
              <a:defRPr sz="1500">
                <a:solidFill>
                  <a:schemeClr val="tx1"/>
                </a:solidFill>
                <a:latin typeface="Calibri" panose="020F0502020204030204" pitchFamily="34" charset="0"/>
              </a:defRPr>
            </a:lvl5pPr>
            <a:lvl6pPr eaLnBrk="0" fontAlgn="base" hangingPunct="0">
              <a:spcAft>
                <a:spcPct val="0"/>
              </a:spcAft>
              <a:buChar char="»"/>
              <a:defRPr sz="1500">
                <a:solidFill>
                  <a:schemeClr val="tx1"/>
                </a:solidFill>
                <a:latin typeface="Calibri" panose="020F0502020204030204" pitchFamily="34" charset="0"/>
              </a:defRPr>
            </a:lvl6pPr>
            <a:lvl7pPr eaLnBrk="0" fontAlgn="base" hangingPunct="0">
              <a:spcAft>
                <a:spcPct val="0"/>
              </a:spcAft>
              <a:buChar char="»"/>
              <a:defRPr sz="1500">
                <a:solidFill>
                  <a:schemeClr val="tx1"/>
                </a:solidFill>
                <a:latin typeface="Calibri" panose="020F0502020204030204" pitchFamily="34" charset="0"/>
              </a:defRPr>
            </a:lvl7pPr>
            <a:lvl8pPr eaLnBrk="0" fontAlgn="base" hangingPunct="0">
              <a:spcAft>
                <a:spcPct val="0"/>
              </a:spcAft>
              <a:buChar char="»"/>
              <a:defRPr sz="1500">
                <a:solidFill>
                  <a:schemeClr val="tx1"/>
                </a:solidFill>
                <a:latin typeface="Calibri" panose="020F0502020204030204" pitchFamily="34" charset="0"/>
              </a:defRPr>
            </a:lvl8pPr>
            <a:lvl9pPr eaLnBrk="0" fontAlgn="base" hangingPunct="0">
              <a:spcAft>
                <a:spcPct val="0"/>
              </a:spcAft>
              <a:buChar char="»"/>
              <a:defRPr sz="1500">
                <a:solidFill>
                  <a:schemeClr val="tx1"/>
                </a:solidFill>
                <a:latin typeface="Calibri" panose="020F0502020204030204" pitchFamily="34" charset="0"/>
              </a:defRPr>
            </a:lvl9pPr>
          </a:lstStyle>
          <a:p>
            <a:fld id="{5253AFD0-2412-4831-8BD5-83F0FA56BD52}" type="slidenum">
              <a:rPr lang="ko-KR" altLang="en-US" sz="900">
                <a:solidFill>
                  <a:srgbClr val="898989"/>
                </a:solidFill>
                <a:latin typeface="Times New Roman" panose="02020603050405020304" pitchFamily="18" charset="0"/>
              </a:rPr>
            </a:fld>
            <a:endParaRPr lang="en-US" altLang="ko-KR" sz="900">
              <a:solidFill>
                <a:srgbClr val="898989"/>
              </a:solidFill>
              <a:latin typeface="Times New Roman" panose="02020603050405020304" pitchFamily="18" charset="0"/>
            </a:endParaRPr>
          </a:p>
        </p:txBody>
      </p:sp>
      <p:pic>
        <p:nvPicPr>
          <p:cNvPr id="18436" name="Picture 2"/>
          <p:cNvPicPr>
            <a:picLocks noChangeAspect="1" noChangeArrowheads="1"/>
          </p:cNvPicPr>
          <p:nvPr/>
        </p:nvPicPr>
        <p:blipFill>
          <a:blip r:embed="rId1">
            <a:extLst>
              <a:ext uri="{28A0092B-C50C-407E-A947-70E740481C1C}">
                <a14:useLocalDpi xmlns:a14="http://schemas.microsoft.com/office/drawing/2010/main" val="0"/>
              </a:ext>
            </a:extLst>
          </a:blip>
          <a:srcRect l="50000"/>
          <a:stretch>
            <a:fillRect/>
          </a:stretch>
        </p:blipFill>
        <p:spPr bwMode="auto">
          <a:xfrm>
            <a:off x="1828800" y="2096691"/>
            <a:ext cx="2543175" cy="3408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2"/>
          <p:cNvPicPr>
            <a:picLocks noChangeAspect="1" noChangeArrowheads="1"/>
          </p:cNvPicPr>
          <p:nvPr/>
        </p:nvPicPr>
        <p:blipFill>
          <a:blip r:embed="rId1">
            <a:extLst>
              <a:ext uri="{28A0092B-C50C-407E-A947-70E740481C1C}">
                <a14:useLocalDpi xmlns:a14="http://schemas.microsoft.com/office/drawing/2010/main" val="0"/>
              </a:ext>
            </a:extLst>
          </a:blip>
          <a:srcRect r="50000"/>
          <a:stretch>
            <a:fillRect/>
          </a:stretch>
        </p:blipFill>
        <p:spPr bwMode="auto">
          <a:xfrm>
            <a:off x="4743450" y="2096691"/>
            <a:ext cx="2543175" cy="3408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Arrow 1"/>
          <p:cNvSpPr/>
          <p:nvPr/>
        </p:nvSpPr>
        <p:spPr>
          <a:xfrm>
            <a:off x="4286250" y="3429000"/>
            <a:ext cx="400050" cy="3714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259632" y="431144"/>
            <a:ext cx="6912768" cy="857250"/>
          </a:xfrm>
        </p:spPr>
        <p:txBody>
          <a:bodyPr>
            <a:normAutofit/>
          </a:bodyPr>
          <a:lstStyle/>
          <a:p>
            <a:pPr eaLnBrk="1" hangingPunct="1"/>
            <a:r>
              <a:rPr lang="en-US" altLang="en-US" b="1" dirty="0"/>
              <a:t>License Plate Recognition</a:t>
            </a:r>
            <a:endParaRPr lang="en-US" altLang="en-US" b="1" dirty="0"/>
          </a:p>
        </p:txBody>
      </p:sp>
      <p:sp>
        <p:nvSpPr>
          <p:cNvPr id="19459"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a:defRPr sz="2100">
                <a:solidFill>
                  <a:schemeClr val="tx1"/>
                </a:solidFill>
                <a:latin typeface="Calibri" panose="020F0502020204030204" pitchFamily="34" charset="0"/>
              </a:defRPr>
            </a:lvl2pPr>
            <a:lvl3pPr>
              <a:defRPr sz="1800">
                <a:solidFill>
                  <a:schemeClr val="tx1"/>
                </a:solidFill>
                <a:latin typeface="Calibri" panose="020F0502020204030204" pitchFamily="34" charset="0"/>
              </a:defRPr>
            </a:lvl3pPr>
            <a:lvl4pPr>
              <a:defRPr sz="1500">
                <a:solidFill>
                  <a:schemeClr val="tx1"/>
                </a:solidFill>
                <a:latin typeface="Calibri" panose="020F0502020204030204" pitchFamily="34" charset="0"/>
              </a:defRPr>
            </a:lvl4pPr>
            <a:lvl5pPr>
              <a:defRPr sz="1500">
                <a:solidFill>
                  <a:schemeClr val="tx1"/>
                </a:solidFill>
                <a:latin typeface="Calibri" panose="020F0502020204030204" pitchFamily="34" charset="0"/>
              </a:defRPr>
            </a:lvl5pPr>
            <a:lvl6pPr eaLnBrk="0" fontAlgn="base" hangingPunct="0">
              <a:spcAft>
                <a:spcPct val="0"/>
              </a:spcAft>
              <a:buChar char="»"/>
              <a:defRPr sz="1500">
                <a:solidFill>
                  <a:schemeClr val="tx1"/>
                </a:solidFill>
                <a:latin typeface="Calibri" panose="020F0502020204030204" pitchFamily="34" charset="0"/>
              </a:defRPr>
            </a:lvl6pPr>
            <a:lvl7pPr eaLnBrk="0" fontAlgn="base" hangingPunct="0">
              <a:spcAft>
                <a:spcPct val="0"/>
              </a:spcAft>
              <a:buChar char="»"/>
              <a:defRPr sz="1500">
                <a:solidFill>
                  <a:schemeClr val="tx1"/>
                </a:solidFill>
                <a:latin typeface="Calibri" panose="020F0502020204030204" pitchFamily="34" charset="0"/>
              </a:defRPr>
            </a:lvl7pPr>
            <a:lvl8pPr eaLnBrk="0" fontAlgn="base" hangingPunct="0">
              <a:spcAft>
                <a:spcPct val="0"/>
              </a:spcAft>
              <a:buChar char="»"/>
              <a:defRPr sz="1500">
                <a:solidFill>
                  <a:schemeClr val="tx1"/>
                </a:solidFill>
                <a:latin typeface="Calibri" panose="020F0502020204030204" pitchFamily="34" charset="0"/>
              </a:defRPr>
            </a:lvl8pPr>
            <a:lvl9pPr eaLnBrk="0" fontAlgn="base" hangingPunct="0">
              <a:spcAft>
                <a:spcPct val="0"/>
              </a:spcAft>
              <a:buChar char="»"/>
              <a:defRPr sz="1500">
                <a:solidFill>
                  <a:schemeClr val="tx1"/>
                </a:solidFill>
                <a:latin typeface="Calibri" panose="020F0502020204030204" pitchFamily="34" charset="0"/>
              </a:defRPr>
            </a:lvl9pPr>
          </a:lstStyle>
          <a:p>
            <a:fld id="{2678C693-5A18-40A2-9BA4-BAB1089218B1}" type="slidenum">
              <a:rPr lang="ko-KR" altLang="en-US" sz="900">
                <a:solidFill>
                  <a:srgbClr val="898989"/>
                </a:solidFill>
                <a:latin typeface="Times New Roman" panose="02020603050405020304" pitchFamily="18" charset="0"/>
              </a:rPr>
            </a:fld>
            <a:endParaRPr lang="en-US" altLang="ko-KR" sz="900">
              <a:solidFill>
                <a:srgbClr val="898989"/>
              </a:solidFill>
              <a:latin typeface="Times New Roman" panose="02020603050405020304" pitchFamily="18" charset="0"/>
            </a:endParaRPr>
          </a:p>
        </p:txBody>
      </p:sp>
      <p:pic>
        <p:nvPicPr>
          <p:cNvPr id="1946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8801" y="2514601"/>
            <a:ext cx="5751910" cy="256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1835696" y="332656"/>
            <a:ext cx="6506308" cy="857250"/>
          </a:xfrm>
        </p:spPr>
        <p:txBody>
          <a:bodyPr/>
          <a:lstStyle/>
          <a:p>
            <a:pPr eaLnBrk="1" hangingPunct="1"/>
            <a:r>
              <a:rPr lang="en-US" altLang="en-US" b="1" dirty="0"/>
              <a:t>Biometric Recognition</a:t>
            </a:r>
            <a:endParaRPr lang="en-US" altLang="en-US" b="1" dirty="0"/>
          </a:p>
        </p:txBody>
      </p:sp>
      <p:sp>
        <p:nvSpPr>
          <p:cNvPr id="20483"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a:defRPr sz="2100">
                <a:solidFill>
                  <a:schemeClr val="tx1"/>
                </a:solidFill>
                <a:latin typeface="Calibri" panose="020F0502020204030204" pitchFamily="34" charset="0"/>
              </a:defRPr>
            </a:lvl2pPr>
            <a:lvl3pPr>
              <a:defRPr sz="1800">
                <a:solidFill>
                  <a:schemeClr val="tx1"/>
                </a:solidFill>
                <a:latin typeface="Calibri" panose="020F0502020204030204" pitchFamily="34" charset="0"/>
              </a:defRPr>
            </a:lvl3pPr>
            <a:lvl4pPr>
              <a:defRPr sz="1500">
                <a:solidFill>
                  <a:schemeClr val="tx1"/>
                </a:solidFill>
                <a:latin typeface="Calibri" panose="020F0502020204030204" pitchFamily="34" charset="0"/>
              </a:defRPr>
            </a:lvl4pPr>
            <a:lvl5pPr>
              <a:defRPr sz="1500">
                <a:solidFill>
                  <a:schemeClr val="tx1"/>
                </a:solidFill>
                <a:latin typeface="Calibri" panose="020F0502020204030204" pitchFamily="34" charset="0"/>
              </a:defRPr>
            </a:lvl5pPr>
            <a:lvl6pPr eaLnBrk="0" fontAlgn="base" hangingPunct="0">
              <a:spcAft>
                <a:spcPct val="0"/>
              </a:spcAft>
              <a:buChar char="»"/>
              <a:defRPr sz="1500">
                <a:solidFill>
                  <a:schemeClr val="tx1"/>
                </a:solidFill>
                <a:latin typeface="Calibri" panose="020F0502020204030204" pitchFamily="34" charset="0"/>
              </a:defRPr>
            </a:lvl6pPr>
            <a:lvl7pPr eaLnBrk="0" fontAlgn="base" hangingPunct="0">
              <a:spcAft>
                <a:spcPct val="0"/>
              </a:spcAft>
              <a:buChar char="»"/>
              <a:defRPr sz="1500">
                <a:solidFill>
                  <a:schemeClr val="tx1"/>
                </a:solidFill>
                <a:latin typeface="Calibri" panose="020F0502020204030204" pitchFamily="34" charset="0"/>
              </a:defRPr>
            </a:lvl7pPr>
            <a:lvl8pPr eaLnBrk="0" fontAlgn="base" hangingPunct="0">
              <a:spcAft>
                <a:spcPct val="0"/>
              </a:spcAft>
              <a:buChar char="»"/>
              <a:defRPr sz="1500">
                <a:solidFill>
                  <a:schemeClr val="tx1"/>
                </a:solidFill>
                <a:latin typeface="Calibri" panose="020F0502020204030204" pitchFamily="34" charset="0"/>
              </a:defRPr>
            </a:lvl8pPr>
            <a:lvl9pPr eaLnBrk="0" fontAlgn="base" hangingPunct="0">
              <a:spcAft>
                <a:spcPct val="0"/>
              </a:spcAft>
              <a:buChar char="»"/>
              <a:defRPr sz="1500">
                <a:solidFill>
                  <a:schemeClr val="tx1"/>
                </a:solidFill>
                <a:latin typeface="Calibri" panose="020F0502020204030204" pitchFamily="34" charset="0"/>
              </a:defRPr>
            </a:lvl9pPr>
          </a:lstStyle>
          <a:p>
            <a:fld id="{FC4B1332-CD01-4067-9803-D9EB43F513C2}" type="slidenum">
              <a:rPr lang="ko-KR" altLang="en-US" sz="900">
                <a:solidFill>
                  <a:srgbClr val="898989"/>
                </a:solidFill>
                <a:latin typeface="Times New Roman" panose="02020603050405020304" pitchFamily="18" charset="0"/>
              </a:rPr>
            </a:fld>
            <a:endParaRPr lang="en-US" altLang="ko-KR" sz="900">
              <a:solidFill>
                <a:srgbClr val="898989"/>
              </a:solidFill>
              <a:latin typeface="Times New Roman" panose="02020603050405020304" pitchFamily="18" charset="0"/>
            </a:endParaRPr>
          </a:p>
        </p:txBody>
      </p:sp>
      <p:pic>
        <p:nvPicPr>
          <p:cNvPr id="20484" name="Picture 4" descr="bio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0300" y="2457451"/>
            <a:ext cx="4791075" cy="2674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Paper Pattern</a:t>
            </a:r>
            <a:endParaRPr lang="en-IN" dirty="0"/>
          </a:p>
        </p:txBody>
      </p:sp>
      <p:sp>
        <p:nvSpPr>
          <p:cNvPr id="3" name="Slide Number Placeholder 2"/>
          <p:cNvSpPr>
            <a:spLocks noGrp="1"/>
          </p:cNvSpPr>
          <p:nvPr>
            <p:ph type="sldNum" sz="quarter" idx="12"/>
          </p:nvPr>
        </p:nvSpPr>
        <p:spPr/>
        <p:txBody>
          <a:bodyPr>
            <a:normAutofit fontScale="85000" lnSpcReduction="20000"/>
          </a:bodyPr>
          <a:lstStyle/>
          <a:p>
            <a:fld id="{6DF4C409-C017-451C-B236-E185BBA6E0E4}" type="slidenum">
              <a:rPr lang="tr-TR" smtClean="0"/>
            </a:fld>
            <a:endParaRPr lang="tr-TR" dirty="0"/>
          </a:p>
        </p:txBody>
      </p:sp>
      <p:sp>
        <p:nvSpPr>
          <p:cNvPr id="4" name="Content Placeholder 3"/>
          <p:cNvSpPr>
            <a:spLocks noGrp="1"/>
          </p:cNvSpPr>
          <p:nvPr>
            <p:ph sz="quarter" idx="1"/>
          </p:nvPr>
        </p:nvSpPr>
        <p:spPr/>
        <p:txBody>
          <a:bodyPr>
            <a:normAutofit fontScale="25000" lnSpcReduction="20000"/>
          </a:bodyPr>
          <a:lstStyle/>
          <a:p>
            <a:r>
              <a:rPr lang="en-US" sz="7000" b="1" dirty="0">
                <a:effectLst/>
                <a:latin typeface="Times New Roman" panose="02020603050405020304" pitchFamily="18" charset="0"/>
                <a:ea typeface="Calibri" panose="020F0502020204030204" pitchFamily="34" charset="0"/>
              </a:rPr>
              <a:t>Semester End Examination (SEE)</a:t>
            </a:r>
            <a:endParaRPr lang="en-US" sz="7000" b="1" dirty="0">
              <a:effectLst/>
              <a:latin typeface="Times New Roman" panose="02020603050405020304" pitchFamily="18" charset="0"/>
              <a:ea typeface="Calibri" panose="020F0502020204030204" pitchFamily="34" charset="0"/>
            </a:endParaRPr>
          </a:p>
          <a:p>
            <a:r>
              <a:rPr lang="en-US" sz="7000" b="1" dirty="0">
                <a:effectLst/>
                <a:latin typeface="Times New Roman" panose="02020603050405020304" pitchFamily="18" charset="0"/>
                <a:ea typeface="Calibri" panose="020F0502020204030204" pitchFamily="34" charset="0"/>
              </a:rPr>
              <a:t>Semester End Examination (SEE) is a written examination of three hours duration of 100 marks with 50% weightage.</a:t>
            </a:r>
            <a:endParaRPr lang="en-US" sz="7000" b="1" dirty="0">
              <a:effectLst/>
              <a:latin typeface="Times New Roman" panose="02020603050405020304" pitchFamily="18" charset="0"/>
              <a:ea typeface="Calibri" panose="020F0502020204030204" pitchFamily="34" charset="0"/>
            </a:endParaRPr>
          </a:p>
          <a:p>
            <a:endParaRPr lang="en-US" sz="7000" b="1" dirty="0">
              <a:effectLst/>
              <a:latin typeface="Times New Roman" panose="02020603050405020304" pitchFamily="18" charset="0"/>
              <a:ea typeface="Calibri" panose="020F0502020204030204" pitchFamily="34" charset="0"/>
            </a:endParaRPr>
          </a:p>
          <a:p>
            <a:r>
              <a:rPr lang="en-US" sz="7000" b="1" dirty="0">
                <a:effectLst/>
                <a:latin typeface="Times New Roman" panose="02020603050405020304" pitchFamily="18" charset="0"/>
                <a:ea typeface="Calibri" panose="020F0502020204030204" pitchFamily="34" charset="0"/>
              </a:rPr>
              <a:t>Note:</a:t>
            </a:r>
            <a:endParaRPr lang="en-US" sz="7000" b="1" dirty="0">
              <a:effectLst/>
              <a:latin typeface="Times New Roman" panose="02020603050405020304" pitchFamily="18" charset="0"/>
              <a:ea typeface="Calibri" panose="020F0502020204030204" pitchFamily="34" charset="0"/>
            </a:endParaRPr>
          </a:p>
          <a:p>
            <a:r>
              <a:rPr lang="en-US" sz="7000" b="1" dirty="0">
                <a:effectLst/>
                <a:latin typeface="Times New Roman" panose="02020603050405020304" pitchFamily="18" charset="0"/>
                <a:ea typeface="Calibri" panose="020F0502020204030204" pitchFamily="34" charset="0"/>
              </a:rPr>
              <a:t>•	The question paper consists of TWO parts PART- A and PART- B. </a:t>
            </a:r>
            <a:endParaRPr lang="en-US" sz="7000" b="1" dirty="0">
              <a:effectLst/>
              <a:latin typeface="Times New Roman" panose="02020603050405020304" pitchFamily="18" charset="0"/>
              <a:ea typeface="Calibri" panose="020F0502020204030204" pitchFamily="34" charset="0"/>
            </a:endParaRPr>
          </a:p>
          <a:p>
            <a:endParaRPr lang="en-US" sz="7000" b="1" dirty="0">
              <a:effectLst/>
              <a:latin typeface="Times New Roman" panose="02020603050405020304" pitchFamily="18" charset="0"/>
              <a:ea typeface="Calibri" panose="020F0502020204030204" pitchFamily="34" charset="0"/>
            </a:endParaRPr>
          </a:p>
          <a:p>
            <a:r>
              <a:rPr lang="en-US" sz="7000" b="1" dirty="0">
                <a:effectLst/>
                <a:latin typeface="Times New Roman" panose="02020603050405020304" pitchFamily="18" charset="0"/>
                <a:ea typeface="Calibri" panose="020F0502020204030204" pitchFamily="34" charset="0"/>
              </a:rPr>
              <a:t>•	PART- A consists of Question Number 1-5 are compulsory </a:t>
            </a:r>
            <a:endParaRPr lang="en-US" sz="7000" b="1" dirty="0">
              <a:effectLst/>
              <a:latin typeface="Times New Roman" panose="02020603050405020304" pitchFamily="18" charset="0"/>
              <a:ea typeface="Calibri" panose="020F0502020204030204" pitchFamily="34" charset="0"/>
            </a:endParaRPr>
          </a:p>
          <a:p>
            <a:pPr marL="685800" lvl="2" indent="0">
              <a:buNone/>
            </a:pPr>
            <a:r>
              <a:rPr lang="en-US" sz="6400" b="1" dirty="0">
                <a:effectLst/>
                <a:latin typeface="Times New Roman" panose="02020603050405020304" pitchFamily="18" charset="0"/>
                <a:ea typeface="Calibri" panose="020F0502020204030204" pitchFamily="34" charset="0"/>
              </a:rPr>
              <a:t>	(ONE question from each unit)</a:t>
            </a:r>
            <a:endParaRPr lang="en-US" sz="6400" b="1" dirty="0">
              <a:effectLst/>
              <a:latin typeface="Times New Roman" panose="02020603050405020304" pitchFamily="18" charset="0"/>
              <a:ea typeface="Calibri" panose="020F0502020204030204" pitchFamily="34" charset="0"/>
            </a:endParaRPr>
          </a:p>
          <a:p>
            <a:pPr marL="685800" lvl="2" indent="0">
              <a:buNone/>
            </a:pPr>
            <a:endParaRPr lang="en-US" sz="6400" b="1" dirty="0">
              <a:effectLst/>
              <a:latin typeface="Times New Roman" panose="02020603050405020304" pitchFamily="18" charset="0"/>
              <a:ea typeface="Calibri" panose="020F0502020204030204" pitchFamily="34" charset="0"/>
            </a:endParaRPr>
          </a:p>
          <a:p>
            <a:r>
              <a:rPr lang="en-US" sz="7000" b="1" dirty="0">
                <a:effectLst/>
                <a:latin typeface="Times New Roman" panose="02020603050405020304" pitchFamily="18" charset="0"/>
                <a:ea typeface="Calibri" panose="020F0502020204030204" pitchFamily="34" charset="0"/>
              </a:rPr>
              <a:t>•	PART-B consists of Question Number 6-15 will have internal choice. </a:t>
            </a:r>
            <a:endParaRPr lang="en-US" sz="7000" b="1" dirty="0">
              <a:effectLst/>
              <a:latin typeface="Times New Roman" panose="02020603050405020304" pitchFamily="18" charset="0"/>
              <a:ea typeface="Calibri" panose="020F0502020204030204" pitchFamily="34" charset="0"/>
            </a:endParaRPr>
          </a:p>
          <a:p>
            <a:pPr marL="0" indent="0">
              <a:buNone/>
            </a:pPr>
            <a:r>
              <a:rPr lang="en-US" sz="7000" b="1" dirty="0">
                <a:effectLst/>
                <a:latin typeface="Times New Roman" panose="02020603050405020304" pitchFamily="18" charset="0"/>
                <a:ea typeface="Calibri" panose="020F0502020204030204" pitchFamily="34" charset="0"/>
              </a:rPr>
              <a:t>	(TWO question from each unit)</a:t>
            </a:r>
            <a:endParaRPr lang="en-US" sz="7000" b="1" dirty="0">
              <a:effectLst/>
              <a:latin typeface="Times New Roman" panose="02020603050405020304" pitchFamily="18" charset="0"/>
              <a:ea typeface="Calibri" panose="020F0502020204030204" pitchFamily="34" charset="0"/>
            </a:endParaRPr>
          </a:p>
          <a:p>
            <a:pPr marL="0" indent="0">
              <a:buNone/>
            </a:pPr>
            <a:endParaRPr lang="en-US" sz="7000" b="1" dirty="0">
              <a:effectLst/>
              <a:latin typeface="Times New Roman" panose="02020603050405020304" pitchFamily="18" charset="0"/>
              <a:ea typeface="Calibri" panose="020F0502020204030204" pitchFamily="34" charset="0"/>
            </a:endParaRPr>
          </a:p>
          <a:p>
            <a:r>
              <a:rPr lang="en-US" sz="7000" b="1" dirty="0">
                <a:effectLst/>
                <a:latin typeface="Times New Roman" panose="02020603050405020304" pitchFamily="18" charset="0"/>
                <a:ea typeface="Calibri" panose="020F0502020204030204" pitchFamily="34" charset="0"/>
              </a:rPr>
              <a:t>•	Each Question carries 10 marks and may consist of sub-questions.</a:t>
            </a:r>
            <a:endParaRPr lang="en-US" sz="7000" b="1" dirty="0">
              <a:effectLst/>
              <a:latin typeface="Times New Roman" panose="02020603050405020304" pitchFamily="18" charset="0"/>
              <a:ea typeface="Calibri" panose="020F0502020204030204" pitchFamily="34" charset="0"/>
            </a:endParaRPr>
          </a:p>
          <a:p>
            <a:r>
              <a:rPr lang="en-US" sz="7000" b="1" dirty="0">
                <a:effectLst/>
                <a:latin typeface="Times New Roman" panose="02020603050405020304" pitchFamily="18" charset="0"/>
                <a:ea typeface="Calibri" panose="020F0502020204030204" pitchFamily="34" charset="0"/>
              </a:rPr>
              <a:t>•	Answer 10 full questions of 10 marks each</a:t>
            </a:r>
            <a:endParaRPr lang="en-US" sz="7000" b="1" dirty="0">
              <a:effectLst/>
              <a:latin typeface="Times New Roman" panose="02020603050405020304" pitchFamily="18" charset="0"/>
              <a:ea typeface="Calibri" panose="020F0502020204030204" pitchFamily="34" charset="0"/>
            </a:endParaRPr>
          </a:p>
          <a:p>
            <a:endParaRPr lang="en-I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1619672" y="89021"/>
            <a:ext cx="6537960" cy="857250"/>
          </a:xfrm>
        </p:spPr>
        <p:txBody>
          <a:bodyPr/>
          <a:lstStyle/>
          <a:p>
            <a:r>
              <a:rPr lang="en-US" altLang="en-US" b="1" dirty="0"/>
              <a:t>Face Detection/Recognition</a:t>
            </a:r>
            <a:endParaRPr lang="en-US" altLang="en-US" b="1" dirty="0"/>
          </a:p>
        </p:txBody>
      </p:sp>
      <p:sp>
        <p:nvSpPr>
          <p:cNvPr id="21507"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a:defRPr sz="2100">
                <a:solidFill>
                  <a:schemeClr val="tx1"/>
                </a:solidFill>
                <a:latin typeface="Calibri" panose="020F0502020204030204" pitchFamily="34" charset="0"/>
              </a:defRPr>
            </a:lvl2pPr>
            <a:lvl3pPr>
              <a:defRPr sz="1800">
                <a:solidFill>
                  <a:schemeClr val="tx1"/>
                </a:solidFill>
                <a:latin typeface="Calibri" panose="020F0502020204030204" pitchFamily="34" charset="0"/>
              </a:defRPr>
            </a:lvl3pPr>
            <a:lvl4pPr>
              <a:defRPr sz="1500">
                <a:solidFill>
                  <a:schemeClr val="tx1"/>
                </a:solidFill>
                <a:latin typeface="Calibri" panose="020F0502020204030204" pitchFamily="34" charset="0"/>
              </a:defRPr>
            </a:lvl4pPr>
            <a:lvl5pPr>
              <a:defRPr sz="1500">
                <a:solidFill>
                  <a:schemeClr val="tx1"/>
                </a:solidFill>
                <a:latin typeface="Calibri" panose="020F0502020204030204" pitchFamily="34" charset="0"/>
              </a:defRPr>
            </a:lvl5pPr>
            <a:lvl6pPr eaLnBrk="0" fontAlgn="base" hangingPunct="0">
              <a:spcAft>
                <a:spcPct val="0"/>
              </a:spcAft>
              <a:buChar char="»"/>
              <a:defRPr sz="1500">
                <a:solidFill>
                  <a:schemeClr val="tx1"/>
                </a:solidFill>
                <a:latin typeface="Calibri" panose="020F0502020204030204" pitchFamily="34" charset="0"/>
              </a:defRPr>
            </a:lvl6pPr>
            <a:lvl7pPr eaLnBrk="0" fontAlgn="base" hangingPunct="0">
              <a:spcAft>
                <a:spcPct val="0"/>
              </a:spcAft>
              <a:buChar char="»"/>
              <a:defRPr sz="1500">
                <a:solidFill>
                  <a:schemeClr val="tx1"/>
                </a:solidFill>
                <a:latin typeface="Calibri" panose="020F0502020204030204" pitchFamily="34" charset="0"/>
              </a:defRPr>
            </a:lvl7pPr>
            <a:lvl8pPr eaLnBrk="0" fontAlgn="base" hangingPunct="0">
              <a:spcAft>
                <a:spcPct val="0"/>
              </a:spcAft>
              <a:buChar char="»"/>
              <a:defRPr sz="1500">
                <a:solidFill>
                  <a:schemeClr val="tx1"/>
                </a:solidFill>
                <a:latin typeface="Calibri" panose="020F0502020204030204" pitchFamily="34" charset="0"/>
              </a:defRPr>
            </a:lvl8pPr>
            <a:lvl9pPr eaLnBrk="0" fontAlgn="base" hangingPunct="0">
              <a:spcAft>
                <a:spcPct val="0"/>
              </a:spcAft>
              <a:buChar char="»"/>
              <a:defRPr sz="1500">
                <a:solidFill>
                  <a:schemeClr val="tx1"/>
                </a:solidFill>
                <a:latin typeface="Calibri" panose="020F0502020204030204" pitchFamily="34" charset="0"/>
              </a:defRPr>
            </a:lvl9pPr>
          </a:lstStyle>
          <a:p>
            <a:fld id="{A37969B6-676B-478F-A2F6-4E7DA45A4AB8}" type="slidenum">
              <a:rPr lang="ko-KR" altLang="en-US" sz="900">
                <a:solidFill>
                  <a:srgbClr val="898989"/>
                </a:solidFill>
                <a:latin typeface="Times New Roman" panose="02020603050405020304" pitchFamily="18" charset="0"/>
              </a:rPr>
            </a:fld>
            <a:endParaRPr lang="en-US" altLang="ko-KR" sz="900">
              <a:solidFill>
                <a:srgbClr val="898989"/>
              </a:solidFill>
              <a:latin typeface="Times New Roman" panose="02020603050405020304" pitchFamily="18" charset="0"/>
            </a:endParaRPr>
          </a:p>
        </p:txBody>
      </p:sp>
      <p:pic>
        <p:nvPicPr>
          <p:cNvPr id="21508" name="Picture 4" descr="tested_48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28950" y="2264849"/>
            <a:ext cx="2439591" cy="165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4" descr="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4276725"/>
            <a:ext cx="26289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own Arrow 2"/>
          <p:cNvSpPr/>
          <p:nvPr/>
        </p:nvSpPr>
        <p:spPr>
          <a:xfrm>
            <a:off x="4160044" y="3843338"/>
            <a:ext cx="400050" cy="3429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4" name="Right Arrow 3"/>
          <p:cNvSpPr/>
          <p:nvPr/>
        </p:nvSpPr>
        <p:spPr>
          <a:xfrm>
            <a:off x="6057900" y="4881563"/>
            <a:ext cx="342900"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1512" name="Rectangle 7"/>
          <p:cNvSpPr>
            <a:spLocks noChangeArrowheads="1"/>
          </p:cNvSpPr>
          <p:nvPr/>
        </p:nvSpPr>
        <p:spPr bwMode="auto">
          <a:xfrm>
            <a:off x="1994297" y="3007520"/>
            <a:ext cx="1165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800"/>
              <a:t>Detection</a:t>
            </a:r>
            <a:endParaRPr lang="en-US" altLang="en-US" sz="1800"/>
          </a:p>
        </p:txBody>
      </p:sp>
      <p:sp>
        <p:nvSpPr>
          <p:cNvPr id="21513" name="Rectangle 7"/>
          <p:cNvSpPr>
            <a:spLocks noChangeArrowheads="1"/>
          </p:cNvSpPr>
          <p:nvPr/>
        </p:nvSpPr>
        <p:spPr bwMode="auto">
          <a:xfrm>
            <a:off x="4560095" y="3839766"/>
            <a:ext cx="11608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800"/>
              <a:t>Matching</a:t>
            </a:r>
            <a:endParaRPr lang="en-US" altLang="en-US" sz="1800"/>
          </a:p>
        </p:txBody>
      </p:sp>
      <p:sp>
        <p:nvSpPr>
          <p:cNvPr id="21514" name="Rectangle 7"/>
          <p:cNvSpPr>
            <a:spLocks noChangeArrowheads="1"/>
          </p:cNvSpPr>
          <p:nvPr/>
        </p:nvSpPr>
        <p:spPr bwMode="auto">
          <a:xfrm>
            <a:off x="6515101" y="4881563"/>
            <a:ext cx="14125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800"/>
              <a:t>Recognition</a:t>
            </a:r>
            <a:endParaRPr lang="en-US" altLang="en-US" sz="18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854995" y="359769"/>
            <a:ext cx="6474656" cy="857250"/>
          </a:xfrm>
        </p:spPr>
        <p:txBody>
          <a:bodyPr/>
          <a:lstStyle/>
          <a:p>
            <a:pPr eaLnBrk="1" hangingPunct="1"/>
            <a:r>
              <a:rPr lang="en-US" altLang="en-US" b="1" dirty="0"/>
              <a:t>Fingerprint Classification</a:t>
            </a:r>
            <a:endParaRPr lang="en-US" altLang="en-US" b="1" dirty="0"/>
          </a:p>
        </p:txBody>
      </p:sp>
      <p:sp>
        <p:nvSpPr>
          <p:cNvPr id="22531"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a:defRPr sz="2100">
                <a:solidFill>
                  <a:schemeClr val="tx1"/>
                </a:solidFill>
                <a:latin typeface="Calibri" panose="020F0502020204030204" pitchFamily="34" charset="0"/>
              </a:defRPr>
            </a:lvl2pPr>
            <a:lvl3pPr>
              <a:defRPr sz="1800">
                <a:solidFill>
                  <a:schemeClr val="tx1"/>
                </a:solidFill>
                <a:latin typeface="Calibri" panose="020F0502020204030204" pitchFamily="34" charset="0"/>
              </a:defRPr>
            </a:lvl3pPr>
            <a:lvl4pPr>
              <a:defRPr sz="1500">
                <a:solidFill>
                  <a:schemeClr val="tx1"/>
                </a:solidFill>
                <a:latin typeface="Calibri" panose="020F0502020204030204" pitchFamily="34" charset="0"/>
              </a:defRPr>
            </a:lvl4pPr>
            <a:lvl5pPr>
              <a:defRPr sz="1500">
                <a:solidFill>
                  <a:schemeClr val="tx1"/>
                </a:solidFill>
                <a:latin typeface="Calibri" panose="020F0502020204030204" pitchFamily="34" charset="0"/>
              </a:defRPr>
            </a:lvl5pPr>
            <a:lvl6pPr eaLnBrk="0" fontAlgn="base" hangingPunct="0">
              <a:spcAft>
                <a:spcPct val="0"/>
              </a:spcAft>
              <a:buChar char="»"/>
              <a:defRPr sz="1500">
                <a:solidFill>
                  <a:schemeClr val="tx1"/>
                </a:solidFill>
                <a:latin typeface="Calibri" panose="020F0502020204030204" pitchFamily="34" charset="0"/>
              </a:defRPr>
            </a:lvl6pPr>
            <a:lvl7pPr eaLnBrk="0" fontAlgn="base" hangingPunct="0">
              <a:spcAft>
                <a:spcPct val="0"/>
              </a:spcAft>
              <a:buChar char="»"/>
              <a:defRPr sz="1500">
                <a:solidFill>
                  <a:schemeClr val="tx1"/>
                </a:solidFill>
                <a:latin typeface="Calibri" panose="020F0502020204030204" pitchFamily="34" charset="0"/>
              </a:defRPr>
            </a:lvl7pPr>
            <a:lvl8pPr eaLnBrk="0" fontAlgn="base" hangingPunct="0">
              <a:spcAft>
                <a:spcPct val="0"/>
              </a:spcAft>
              <a:buChar char="»"/>
              <a:defRPr sz="1500">
                <a:solidFill>
                  <a:schemeClr val="tx1"/>
                </a:solidFill>
                <a:latin typeface="Calibri" panose="020F0502020204030204" pitchFamily="34" charset="0"/>
              </a:defRPr>
            </a:lvl8pPr>
            <a:lvl9pPr eaLnBrk="0" fontAlgn="base" hangingPunct="0">
              <a:spcAft>
                <a:spcPct val="0"/>
              </a:spcAft>
              <a:buChar char="»"/>
              <a:defRPr sz="1500">
                <a:solidFill>
                  <a:schemeClr val="tx1"/>
                </a:solidFill>
                <a:latin typeface="Calibri" panose="020F0502020204030204" pitchFamily="34" charset="0"/>
              </a:defRPr>
            </a:lvl9pPr>
          </a:lstStyle>
          <a:p>
            <a:fld id="{F279D59E-A3A5-4F7C-8E00-F64C1F145151}" type="slidenum">
              <a:rPr lang="ko-KR" altLang="en-US" sz="900">
                <a:solidFill>
                  <a:srgbClr val="898989"/>
                </a:solidFill>
                <a:latin typeface="Times New Roman" panose="02020603050405020304" pitchFamily="18" charset="0"/>
              </a:rPr>
            </a:fld>
            <a:endParaRPr lang="en-US" altLang="ko-KR" sz="900">
              <a:solidFill>
                <a:srgbClr val="898989"/>
              </a:solidFill>
              <a:latin typeface="Times New Roman" panose="02020603050405020304" pitchFamily="18" charset="0"/>
            </a:endParaRPr>
          </a:p>
        </p:txBody>
      </p:sp>
      <p:pic>
        <p:nvPicPr>
          <p:cNvPr id="2253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54995" y="2571751"/>
            <a:ext cx="5432822" cy="3018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Rectangle 7"/>
          <p:cNvSpPr>
            <a:spLocks noChangeArrowheads="1"/>
          </p:cNvSpPr>
          <p:nvPr/>
        </p:nvSpPr>
        <p:spPr bwMode="auto">
          <a:xfrm>
            <a:off x="2343150" y="2171701"/>
            <a:ext cx="48029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800"/>
              <a:t>Important step for speeding up identification</a:t>
            </a:r>
            <a:endParaRPr lang="en-US" altLang="en-US" sz="18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977689" y="327820"/>
            <a:ext cx="6457950" cy="857250"/>
          </a:xfrm>
        </p:spPr>
        <p:txBody>
          <a:bodyPr/>
          <a:lstStyle/>
          <a:p>
            <a:r>
              <a:rPr lang="en-US" altLang="en-US" b="1" dirty="0"/>
              <a:t>Autonomous Systems</a:t>
            </a:r>
            <a:endParaRPr lang="en-US" altLang="en-US" b="1" dirty="0"/>
          </a:p>
        </p:txBody>
      </p:sp>
      <p:sp>
        <p:nvSpPr>
          <p:cNvPr id="24579"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a:defRPr sz="2100">
                <a:solidFill>
                  <a:schemeClr val="tx1"/>
                </a:solidFill>
                <a:latin typeface="Calibri" panose="020F0502020204030204" pitchFamily="34" charset="0"/>
              </a:defRPr>
            </a:lvl2pPr>
            <a:lvl3pPr>
              <a:defRPr sz="1800">
                <a:solidFill>
                  <a:schemeClr val="tx1"/>
                </a:solidFill>
                <a:latin typeface="Calibri" panose="020F0502020204030204" pitchFamily="34" charset="0"/>
              </a:defRPr>
            </a:lvl3pPr>
            <a:lvl4pPr>
              <a:defRPr sz="1500">
                <a:solidFill>
                  <a:schemeClr val="tx1"/>
                </a:solidFill>
                <a:latin typeface="Calibri" panose="020F0502020204030204" pitchFamily="34" charset="0"/>
              </a:defRPr>
            </a:lvl4pPr>
            <a:lvl5pPr>
              <a:defRPr sz="1500">
                <a:solidFill>
                  <a:schemeClr val="tx1"/>
                </a:solidFill>
                <a:latin typeface="Calibri" panose="020F0502020204030204" pitchFamily="34" charset="0"/>
              </a:defRPr>
            </a:lvl5pPr>
            <a:lvl6pPr eaLnBrk="0" fontAlgn="base" hangingPunct="0">
              <a:spcAft>
                <a:spcPct val="0"/>
              </a:spcAft>
              <a:buChar char="»"/>
              <a:defRPr sz="1500">
                <a:solidFill>
                  <a:schemeClr val="tx1"/>
                </a:solidFill>
                <a:latin typeface="Calibri" panose="020F0502020204030204" pitchFamily="34" charset="0"/>
              </a:defRPr>
            </a:lvl6pPr>
            <a:lvl7pPr eaLnBrk="0" fontAlgn="base" hangingPunct="0">
              <a:spcAft>
                <a:spcPct val="0"/>
              </a:spcAft>
              <a:buChar char="»"/>
              <a:defRPr sz="1500">
                <a:solidFill>
                  <a:schemeClr val="tx1"/>
                </a:solidFill>
                <a:latin typeface="Calibri" panose="020F0502020204030204" pitchFamily="34" charset="0"/>
              </a:defRPr>
            </a:lvl7pPr>
            <a:lvl8pPr eaLnBrk="0" fontAlgn="base" hangingPunct="0">
              <a:spcAft>
                <a:spcPct val="0"/>
              </a:spcAft>
              <a:buChar char="»"/>
              <a:defRPr sz="1500">
                <a:solidFill>
                  <a:schemeClr val="tx1"/>
                </a:solidFill>
                <a:latin typeface="Calibri" panose="020F0502020204030204" pitchFamily="34" charset="0"/>
              </a:defRPr>
            </a:lvl8pPr>
            <a:lvl9pPr eaLnBrk="0" fontAlgn="base" hangingPunct="0">
              <a:spcAft>
                <a:spcPct val="0"/>
              </a:spcAft>
              <a:buChar char="»"/>
              <a:defRPr sz="1500">
                <a:solidFill>
                  <a:schemeClr val="tx1"/>
                </a:solidFill>
                <a:latin typeface="Calibri" panose="020F0502020204030204" pitchFamily="34" charset="0"/>
              </a:defRPr>
            </a:lvl9pPr>
          </a:lstStyle>
          <a:p>
            <a:fld id="{23635FE6-FC6F-48A9-9038-482AF9065BC0}" type="slidenum">
              <a:rPr lang="ko-KR" altLang="en-US" sz="900">
                <a:solidFill>
                  <a:srgbClr val="898989"/>
                </a:solidFill>
                <a:latin typeface="Times New Roman" panose="02020603050405020304" pitchFamily="18" charset="0"/>
              </a:rPr>
            </a:fld>
            <a:endParaRPr lang="en-US" altLang="ko-KR" sz="900">
              <a:solidFill>
                <a:srgbClr val="898989"/>
              </a:solidFill>
              <a:latin typeface="Times New Roman" panose="02020603050405020304" pitchFamily="18" charset="0"/>
            </a:endParaRPr>
          </a:p>
        </p:txBody>
      </p:sp>
      <p:pic>
        <p:nvPicPr>
          <p:cNvPr id="24580" name="Picture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00250" y="3657600"/>
            <a:ext cx="1744266"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2"/>
          <p:cNvPicPr>
            <a:picLocks noChangeAspect="1"/>
          </p:cNvPicPr>
          <p:nvPr/>
        </p:nvPicPr>
        <p:blipFill>
          <a:blip r:embed="rId2" cstate="print">
            <a:extLst>
              <a:ext uri="{28A0092B-C50C-407E-A947-70E740481C1C}">
                <a14:useLocalDpi xmlns:a14="http://schemas.microsoft.com/office/drawing/2010/main" val="0"/>
              </a:ext>
            </a:extLst>
          </a:blip>
          <a:srcRect l="27499" t="41112" r="25833" b="24815"/>
          <a:stretch>
            <a:fillRect/>
          </a:stretch>
        </p:blipFill>
        <p:spPr bwMode="auto">
          <a:xfrm>
            <a:off x="4114800" y="2992041"/>
            <a:ext cx="24003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Rectangle 7"/>
          <p:cNvSpPr>
            <a:spLocks noChangeArrowheads="1"/>
          </p:cNvSpPr>
          <p:nvPr/>
        </p:nvSpPr>
        <p:spPr bwMode="auto">
          <a:xfrm>
            <a:off x="2769395" y="2234805"/>
            <a:ext cx="361111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800"/>
              <a:t>Obstacle detection and avoidance</a:t>
            </a:r>
            <a:endParaRPr lang="en-US" altLang="en-US" sz="1800"/>
          </a:p>
          <a:p>
            <a:r>
              <a:rPr lang="en-US" altLang="en-US" sz="1800"/>
              <a:t>           Object recognition</a:t>
            </a:r>
            <a:endParaRPr lang="en-US" altLang="en-US" sz="1800"/>
          </a:p>
        </p:txBody>
      </p:sp>
      <p:pic>
        <p:nvPicPr>
          <p:cNvPr id="24583" name="Picture 8" descr="Image:NASA Mars Rover.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1525" y="4171950"/>
            <a:ext cx="1781175" cy="1425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2251089" y="417247"/>
            <a:ext cx="6073727" cy="857250"/>
          </a:xfrm>
        </p:spPr>
        <p:txBody>
          <a:bodyPr/>
          <a:lstStyle/>
          <a:p>
            <a:r>
              <a:rPr lang="en-US" altLang="en-US" b="1" dirty="0"/>
              <a:t>Medical Applications</a:t>
            </a:r>
            <a:endParaRPr lang="en-US" altLang="en-US" b="1" dirty="0"/>
          </a:p>
        </p:txBody>
      </p:sp>
      <p:sp>
        <p:nvSpPr>
          <p:cNvPr id="25603"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a:defRPr sz="2100">
                <a:solidFill>
                  <a:schemeClr val="tx1"/>
                </a:solidFill>
                <a:latin typeface="Calibri" panose="020F0502020204030204" pitchFamily="34" charset="0"/>
              </a:defRPr>
            </a:lvl2pPr>
            <a:lvl3pPr>
              <a:defRPr sz="1800">
                <a:solidFill>
                  <a:schemeClr val="tx1"/>
                </a:solidFill>
                <a:latin typeface="Calibri" panose="020F0502020204030204" pitchFamily="34" charset="0"/>
              </a:defRPr>
            </a:lvl3pPr>
            <a:lvl4pPr>
              <a:defRPr sz="1500">
                <a:solidFill>
                  <a:schemeClr val="tx1"/>
                </a:solidFill>
                <a:latin typeface="Calibri" panose="020F0502020204030204" pitchFamily="34" charset="0"/>
              </a:defRPr>
            </a:lvl4pPr>
            <a:lvl5pPr>
              <a:defRPr sz="1500">
                <a:solidFill>
                  <a:schemeClr val="tx1"/>
                </a:solidFill>
                <a:latin typeface="Calibri" panose="020F0502020204030204" pitchFamily="34" charset="0"/>
              </a:defRPr>
            </a:lvl5pPr>
            <a:lvl6pPr eaLnBrk="0" fontAlgn="base" hangingPunct="0">
              <a:spcAft>
                <a:spcPct val="0"/>
              </a:spcAft>
              <a:buChar char="»"/>
              <a:defRPr sz="1500">
                <a:solidFill>
                  <a:schemeClr val="tx1"/>
                </a:solidFill>
                <a:latin typeface="Calibri" panose="020F0502020204030204" pitchFamily="34" charset="0"/>
              </a:defRPr>
            </a:lvl6pPr>
            <a:lvl7pPr eaLnBrk="0" fontAlgn="base" hangingPunct="0">
              <a:spcAft>
                <a:spcPct val="0"/>
              </a:spcAft>
              <a:buChar char="»"/>
              <a:defRPr sz="1500">
                <a:solidFill>
                  <a:schemeClr val="tx1"/>
                </a:solidFill>
                <a:latin typeface="Calibri" panose="020F0502020204030204" pitchFamily="34" charset="0"/>
              </a:defRPr>
            </a:lvl7pPr>
            <a:lvl8pPr eaLnBrk="0" fontAlgn="base" hangingPunct="0">
              <a:spcAft>
                <a:spcPct val="0"/>
              </a:spcAft>
              <a:buChar char="»"/>
              <a:defRPr sz="1500">
                <a:solidFill>
                  <a:schemeClr val="tx1"/>
                </a:solidFill>
                <a:latin typeface="Calibri" panose="020F0502020204030204" pitchFamily="34" charset="0"/>
              </a:defRPr>
            </a:lvl8pPr>
            <a:lvl9pPr eaLnBrk="0" fontAlgn="base" hangingPunct="0">
              <a:spcAft>
                <a:spcPct val="0"/>
              </a:spcAft>
              <a:buChar char="»"/>
              <a:defRPr sz="1500">
                <a:solidFill>
                  <a:schemeClr val="tx1"/>
                </a:solidFill>
                <a:latin typeface="Calibri" panose="020F0502020204030204" pitchFamily="34" charset="0"/>
              </a:defRPr>
            </a:lvl9pPr>
          </a:lstStyle>
          <a:p>
            <a:fld id="{B149506E-F184-4E8A-AA62-6307626CFF55}" type="slidenum">
              <a:rPr lang="ko-KR" altLang="en-US" sz="900">
                <a:solidFill>
                  <a:srgbClr val="898989"/>
                </a:solidFill>
                <a:latin typeface="Times New Roman" panose="02020603050405020304" pitchFamily="18" charset="0"/>
              </a:rPr>
            </a:fld>
            <a:endParaRPr lang="en-US" altLang="ko-KR" sz="900">
              <a:solidFill>
                <a:srgbClr val="898989"/>
              </a:solidFill>
              <a:latin typeface="Times New Roman" panose="02020603050405020304" pitchFamily="18" charset="0"/>
            </a:endParaRPr>
          </a:p>
        </p:txBody>
      </p:sp>
      <p:pic>
        <p:nvPicPr>
          <p:cNvPr id="25604" name="Picture 8" descr="cancer"/>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01503" y="2734867"/>
            <a:ext cx="1851422" cy="2025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9" descr="m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6350" y="2743201"/>
            <a:ext cx="1371600" cy="2213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Rectangle 7"/>
          <p:cNvSpPr>
            <a:spLocks noChangeArrowheads="1"/>
          </p:cNvSpPr>
          <p:nvPr/>
        </p:nvSpPr>
        <p:spPr bwMode="auto">
          <a:xfrm>
            <a:off x="2282429" y="2284811"/>
            <a:ext cx="2451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800"/>
              <a:t>Skin Cancer Detection</a:t>
            </a:r>
            <a:endParaRPr lang="en-US" altLang="en-US" sz="1800"/>
          </a:p>
        </p:txBody>
      </p:sp>
      <p:sp>
        <p:nvSpPr>
          <p:cNvPr id="25607" name="Rectangle 9"/>
          <p:cNvSpPr>
            <a:spLocks noChangeArrowheads="1"/>
          </p:cNvSpPr>
          <p:nvPr/>
        </p:nvSpPr>
        <p:spPr bwMode="auto">
          <a:xfrm>
            <a:off x="4686300" y="2269332"/>
            <a:ext cx="26308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800"/>
              <a:t>Breast Cancer Detection</a:t>
            </a:r>
            <a:endParaRPr lang="en-US" altLang="en-US" sz="18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763688" y="332584"/>
            <a:ext cx="6559061" cy="857250"/>
          </a:xfrm>
        </p:spPr>
        <p:txBody>
          <a:bodyPr>
            <a:normAutofit fontScale="90000"/>
          </a:bodyPr>
          <a:lstStyle/>
          <a:p>
            <a:pPr eaLnBrk="1" hangingPunct="1"/>
            <a:r>
              <a:rPr lang="en-US" altLang="en-US" b="1" dirty="0"/>
              <a:t>Land Cover Classification</a:t>
            </a:r>
            <a:br>
              <a:rPr lang="en-US" altLang="en-US" b="1" dirty="0"/>
            </a:br>
            <a:r>
              <a:rPr lang="en-US" altLang="en-US" sz="1350" dirty="0"/>
              <a:t>(using aerial or satellite images)</a:t>
            </a:r>
            <a:endParaRPr lang="en-US" altLang="en-US" sz="1350" dirty="0"/>
          </a:p>
        </p:txBody>
      </p:sp>
      <p:sp>
        <p:nvSpPr>
          <p:cNvPr id="26627"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a:defRPr sz="2100">
                <a:solidFill>
                  <a:schemeClr val="tx1"/>
                </a:solidFill>
                <a:latin typeface="Calibri" panose="020F0502020204030204" pitchFamily="34" charset="0"/>
              </a:defRPr>
            </a:lvl2pPr>
            <a:lvl3pPr>
              <a:defRPr sz="1800">
                <a:solidFill>
                  <a:schemeClr val="tx1"/>
                </a:solidFill>
                <a:latin typeface="Calibri" panose="020F0502020204030204" pitchFamily="34" charset="0"/>
              </a:defRPr>
            </a:lvl3pPr>
            <a:lvl4pPr>
              <a:defRPr sz="1500">
                <a:solidFill>
                  <a:schemeClr val="tx1"/>
                </a:solidFill>
                <a:latin typeface="Calibri" panose="020F0502020204030204" pitchFamily="34" charset="0"/>
              </a:defRPr>
            </a:lvl4pPr>
            <a:lvl5pPr>
              <a:defRPr sz="1500">
                <a:solidFill>
                  <a:schemeClr val="tx1"/>
                </a:solidFill>
                <a:latin typeface="Calibri" panose="020F0502020204030204" pitchFamily="34" charset="0"/>
              </a:defRPr>
            </a:lvl5pPr>
            <a:lvl6pPr eaLnBrk="0" fontAlgn="base" hangingPunct="0">
              <a:spcAft>
                <a:spcPct val="0"/>
              </a:spcAft>
              <a:buChar char="»"/>
              <a:defRPr sz="1500">
                <a:solidFill>
                  <a:schemeClr val="tx1"/>
                </a:solidFill>
                <a:latin typeface="Calibri" panose="020F0502020204030204" pitchFamily="34" charset="0"/>
              </a:defRPr>
            </a:lvl6pPr>
            <a:lvl7pPr eaLnBrk="0" fontAlgn="base" hangingPunct="0">
              <a:spcAft>
                <a:spcPct val="0"/>
              </a:spcAft>
              <a:buChar char="»"/>
              <a:defRPr sz="1500">
                <a:solidFill>
                  <a:schemeClr val="tx1"/>
                </a:solidFill>
                <a:latin typeface="Calibri" panose="020F0502020204030204" pitchFamily="34" charset="0"/>
              </a:defRPr>
            </a:lvl7pPr>
            <a:lvl8pPr eaLnBrk="0" fontAlgn="base" hangingPunct="0">
              <a:spcAft>
                <a:spcPct val="0"/>
              </a:spcAft>
              <a:buChar char="»"/>
              <a:defRPr sz="1500">
                <a:solidFill>
                  <a:schemeClr val="tx1"/>
                </a:solidFill>
                <a:latin typeface="Calibri" panose="020F0502020204030204" pitchFamily="34" charset="0"/>
              </a:defRPr>
            </a:lvl8pPr>
            <a:lvl9pPr eaLnBrk="0" fontAlgn="base" hangingPunct="0">
              <a:spcAft>
                <a:spcPct val="0"/>
              </a:spcAft>
              <a:buChar char="»"/>
              <a:defRPr sz="1500">
                <a:solidFill>
                  <a:schemeClr val="tx1"/>
                </a:solidFill>
                <a:latin typeface="Calibri" panose="020F0502020204030204" pitchFamily="34" charset="0"/>
              </a:defRPr>
            </a:lvl9pPr>
          </a:lstStyle>
          <a:p>
            <a:fld id="{11AF5EE0-773E-411A-A832-48D83266E0D3}" type="slidenum">
              <a:rPr lang="ko-KR" altLang="en-US" sz="900">
                <a:solidFill>
                  <a:srgbClr val="898989"/>
                </a:solidFill>
                <a:latin typeface="Times New Roman" panose="02020603050405020304" pitchFamily="18" charset="0"/>
              </a:rPr>
            </a:fld>
            <a:endParaRPr lang="en-US" altLang="ko-KR" sz="900">
              <a:solidFill>
                <a:srgbClr val="898989"/>
              </a:solidFill>
              <a:latin typeface="Times New Roman" panose="02020603050405020304" pitchFamily="18" charset="0"/>
            </a:endParaRPr>
          </a:p>
        </p:txBody>
      </p:sp>
      <p:pic>
        <p:nvPicPr>
          <p:cNvPr id="2662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14538" y="2857501"/>
            <a:ext cx="5114925" cy="2632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Rectangle 7"/>
          <p:cNvSpPr>
            <a:spLocks noChangeArrowheads="1"/>
          </p:cNvSpPr>
          <p:nvPr/>
        </p:nvSpPr>
        <p:spPr bwMode="auto">
          <a:xfrm>
            <a:off x="2074069" y="2341961"/>
            <a:ext cx="55980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800"/>
              <a:t>Many applications including “precision” agriculture.</a:t>
            </a:r>
            <a:endParaRPr lang="en-US" altLang="en-US" sz="18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Decision Theory</a:t>
            </a:r>
            <a:endParaRPr lang="en-IN" dirty="0"/>
          </a:p>
        </p:txBody>
      </p:sp>
      <p:sp>
        <p:nvSpPr>
          <p:cNvPr id="3" name="Content Placeholder 2"/>
          <p:cNvSpPr>
            <a:spLocks noGrp="1"/>
          </p:cNvSpPr>
          <p:nvPr>
            <p:ph idx="1"/>
          </p:nvPr>
        </p:nvSpPr>
        <p:spPr/>
        <p:txBody>
          <a:bodyPr/>
          <a:lstStyle/>
          <a:p>
            <a:pPr algn="l"/>
            <a:r>
              <a:rPr lang="en-US" b="0" i="0" dirty="0">
                <a:solidFill>
                  <a:srgbClr val="202124"/>
                </a:solidFill>
                <a:effectLst/>
                <a:latin typeface="Arial" panose="020B0604020202020204" pitchFamily="34" charset="0"/>
              </a:rPr>
              <a:t>Decision theory, in statistics, </a:t>
            </a:r>
            <a:r>
              <a:rPr lang="en-US" b="1" i="0" dirty="0">
                <a:solidFill>
                  <a:srgbClr val="FF0000"/>
                </a:solidFill>
                <a:effectLst/>
                <a:latin typeface="Arial" panose="020B0604020202020204" pitchFamily="34" charset="0"/>
              </a:rPr>
              <a:t>a set of quantitative methods </a:t>
            </a:r>
            <a:r>
              <a:rPr lang="en-US" b="1" i="0" dirty="0">
                <a:solidFill>
                  <a:srgbClr val="202124"/>
                </a:solidFill>
                <a:effectLst/>
                <a:latin typeface="Arial" panose="020B0604020202020204" pitchFamily="34" charset="0"/>
              </a:rPr>
              <a:t>for reaching optimal decisions</a:t>
            </a:r>
            <a:r>
              <a:rPr lang="en-US" b="0" i="0" dirty="0">
                <a:solidFill>
                  <a:srgbClr val="202124"/>
                </a:solidFill>
                <a:effectLst/>
                <a:latin typeface="Arial" panose="020B0604020202020204" pitchFamily="34" charset="0"/>
              </a:rPr>
              <a:t>. </a:t>
            </a:r>
            <a:endParaRPr lang="en-US" b="0" i="0" dirty="0">
              <a:solidFill>
                <a:srgbClr val="202124"/>
              </a:solidFill>
              <a:effectLst/>
              <a:latin typeface="Arial" panose="020B0604020202020204" pitchFamily="34" charset="0"/>
            </a:endParaRPr>
          </a:p>
          <a:p>
            <a:pPr algn="l"/>
            <a:endParaRPr lang="en-US" b="0" i="0" dirty="0">
              <a:solidFill>
                <a:srgbClr val="202124"/>
              </a:solidFill>
              <a:effectLst/>
              <a:latin typeface="Arial" panose="020B0604020202020204" pitchFamily="34" charset="0"/>
            </a:endParaRPr>
          </a:p>
          <a:p>
            <a:pPr algn="l"/>
            <a:endParaRPr lang="en-IN" dirty="0"/>
          </a:p>
        </p:txBody>
      </p:sp>
      <p:pic>
        <p:nvPicPr>
          <p:cNvPr id="4" name="Picture 3"/>
          <p:cNvPicPr>
            <a:picLocks noChangeAspect="1"/>
          </p:cNvPicPr>
          <p:nvPr/>
        </p:nvPicPr>
        <p:blipFill>
          <a:blip r:embed="rId1"/>
          <a:stretch>
            <a:fillRect/>
          </a:stretch>
        </p:blipFill>
        <p:spPr>
          <a:xfrm>
            <a:off x="628650" y="3076224"/>
            <a:ext cx="3829585" cy="2514951"/>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1"/>
          <p:cNvSpPr txBox="1">
            <a:spLocks noGrp="1"/>
          </p:cNvSpPr>
          <p:nvPr>
            <p:ph type="title"/>
          </p:nvPr>
        </p:nvSpPr>
        <p:spPr>
          <a:xfrm>
            <a:off x="323528" y="548680"/>
            <a:ext cx="8229600" cy="725714"/>
          </a:xfrm>
          <a:prstGeom prst="rect">
            <a:avLst/>
          </a:prstGeom>
          <a:noFill/>
          <a:ln>
            <a:noFill/>
          </a:ln>
        </p:spPr>
        <p:txBody>
          <a:bodyPr spcFirstLastPara="1" vert="horz" wrap="square" lIns="58048" tIns="29016" rIns="58048" bIns="29016" anchor="ctr" anchorCtr="0">
            <a:normAutofit/>
          </a:bodyPr>
          <a:lstStyle/>
          <a:p>
            <a:pPr algn="ctr">
              <a:spcBef>
                <a:spcPts val="0"/>
              </a:spcBef>
              <a:buClr>
                <a:srgbClr val="FF0000"/>
              </a:buClr>
              <a:buSzPts val="2800"/>
            </a:pPr>
            <a:r>
              <a:rPr lang="en-US" sz="2400" b="1" dirty="0">
                <a:solidFill>
                  <a:srgbClr val="FF0000"/>
                </a:solidFill>
              </a:rPr>
              <a:t>Example for Statistical Decision Theory</a:t>
            </a:r>
            <a:endParaRPr sz="2400" b="1" dirty="0">
              <a:solidFill>
                <a:srgbClr val="FF0000"/>
              </a:solidFill>
            </a:endParaRPr>
          </a:p>
        </p:txBody>
      </p:sp>
      <p:sp>
        <p:nvSpPr>
          <p:cNvPr id="335" name="Google Shape;335;p31"/>
          <p:cNvSpPr txBox="1">
            <a:spLocks noGrp="1"/>
          </p:cNvSpPr>
          <p:nvPr>
            <p:ph type="body" idx="1"/>
          </p:nvPr>
        </p:nvSpPr>
        <p:spPr>
          <a:xfrm>
            <a:off x="457202" y="2011701"/>
            <a:ext cx="8229600" cy="3129785"/>
          </a:xfrm>
          <a:prstGeom prst="rect">
            <a:avLst/>
          </a:prstGeom>
          <a:noFill/>
          <a:ln>
            <a:noFill/>
          </a:ln>
        </p:spPr>
        <p:txBody>
          <a:bodyPr spcFirstLastPara="1" vert="horz" wrap="square" lIns="58048" tIns="29016" rIns="58048" bIns="29016" anchor="t" anchorCtr="0">
            <a:normAutofit fontScale="77500" lnSpcReduction="20000"/>
          </a:bodyPr>
          <a:lstStyle/>
          <a:p>
            <a:pPr marL="217805" indent="-217805" algn="just">
              <a:spcBef>
                <a:spcPts val="0"/>
              </a:spcBef>
              <a:buClr>
                <a:schemeClr val="dk1"/>
              </a:buClr>
              <a:buSzPts val="3200"/>
              <a:buChar char="•"/>
            </a:pPr>
            <a:r>
              <a:rPr lang="en-US" dirty="0"/>
              <a:t>Consider Hypothetical Basket ball Association:</a:t>
            </a:r>
            <a:endParaRPr dirty="0"/>
          </a:p>
          <a:p>
            <a:pPr marL="217805" indent="-217805" algn="just">
              <a:spcBef>
                <a:spcPts val="405"/>
              </a:spcBef>
              <a:buClr>
                <a:schemeClr val="dk1"/>
              </a:buClr>
              <a:buSzPts val="3200"/>
              <a:buChar char="•"/>
            </a:pPr>
            <a:r>
              <a:rPr lang="en-US" dirty="0"/>
              <a:t>The prediction could be based on the difference between the home team’s average number of points per game (</a:t>
            </a:r>
            <a:r>
              <a:rPr lang="en-US" dirty="0" err="1"/>
              <a:t>apg</a:t>
            </a:r>
            <a:r>
              <a:rPr lang="en-US" dirty="0"/>
              <a:t>) and the visiting team’s </a:t>
            </a:r>
            <a:r>
              <a:rPr lang="en-US" dirty="0">
                <a:solidFill>
                  <a:srgbClr val="FF0000"/>
                </a:solidFill>
              </a:rPr>
              <a:t>‘</a:t>
            </a:r>
            <a:r>
              <a:rPr lang="en-US" dirty="0" err="1">
                <a:solidFill>
                  <a:srgbClr val="FF0000"/>
                </a:solidFill>
              </a:rPr>
              <a:t>apg</a:t>
            </a:r>
            <a:r>
              <a:rPr lang="en-US" dirty="0">
                <a:solidFill>
                  <a:srgbClr val="FF0000"/>
                </a:solidFill>
              </a:rPr>
              <a:t>’ </a:t>
            </a:r>
            <a:r>
              <a:rPr lang="en-US" dirty="0"/>
              <a:t>for previous games.</a:t>
            </a:r>
            <a:endParaRPr dirty="0"/>
          </a:p>
          <a:p>
            <a:pPr marL="217805" indent="-217805" algn="just">
              <a:spcBef>
                <a:spcPts val="405"/>
              </a:spcBef>
              <a:buClr>
                <a:schemeClr val="dk1"/>
              </a:buClr>
              <a:buSzPts val="3200"/>
              <a:buChar char="•"/>
            </a:pPr>
            <a:r>
              <a:rPr lang="en-US" dirty="0"/>
              <a:t>The training set consists of scores of previously played games, with each home team is classified as winner or loser</a:t>
            </a:r>
            <a:endParaRPr dirty="0"/>
          </a:p>
          <a:p>
            <a:pPr marL="217805" indent="-217805" algn="just">
              <a:spcBef>
                <a:spcPts val="405"/>
              </a:spcBef>
              <a:buClr>
                <a:schemeClr val="dk1"/>
              </a:buClr>
              <a:buSzPts val="3200"/>
              <a:buChar char="•"/>
            </a:pPr>
            <a:r>
              <a:rPr lang="en-US" dirty="0"/>
              <a:t>Now the prediction problem is : given a game to be played, predict  the home team to be a winner or loser using the feature </a:t>
            </a:r>
            <a:r>
              <a:rPr lang="en-US" dirty="0">
                <a:solidFill>
                  <a:srgbClr val="FF0000"/>
                </a:solidFill>
              </a:rPr>
              <a:t>‘</a:t>
            </a:r>
            <a:r>
              <a:rPr lang="en-US" dirty="0" err="1">
                <a:solidFill>
                  <a:srgbClr val="FF0000"/>
                </a:solidFill>
              </a:rPr>
              <a:t>dapg</a:t>
            </a:r>
            <a:r>
              <a:rPr lang="en-US" dirty="0">
                <a:solidFill>
                  <a:srgbClr val="FF0000"/>
                </a:solidFill>
              </a:rPr>
              <a:t>’,</a:t>
            </a:r>
            <a:endParaRPr dirty="0"/>
          </a:p>
          <a:p>
            <a:pPr marL="217805" indent="-217805" algn="just">
              <a:spcBef>
                <a:spcPts val="405"/>
              </a:spcBef>
              <a:buClr>
                <a:schemeClr val="dk1"/>
              </a:buClr>
              <a:buSzPts val="3200"/>
              <a:buChar char="•"/>
            </a:pPr>
            <a:r>
              <a:rPr lang="en-US" dirty="0"/>
              <a:t>Where </a:t>
            </a:r>
            <a:r>
              <a:rPr lang="en-US" dirty="0" err="1">
                <a:solidFill>
                  <a:srgbClr val="FF0000"/>
                </a:solidFill>
              </a:rPr>
              <a:t>dapg</a:t>
            </a:r>
            <a:r>
              <a:rPr lang="en-US" dirty="0">
                <a:solidFill>
                  <a:srgbClr val="FF0000"/>
                </a:solidFill>
              </a:rPr>
              <a:t> = Home team </a:t>
            </a:r>
            <a:r>
              <a:rPr lang="en-US" dirty="0" err="1">
                <a:solidFill>
                  <a:srgbClr val="FF0000"/>
                </a:solidFill>
              </a:rPr>
              <a:t>apg</a:t>
            </a:r>
            <a:r>
              <a:rPr lang="en-US" dirty="0">
                <a:solidFill>
                  <a:srgbClr val="FF0000"/>
                </a:solidFill>
              </a:rPr>
              <a:t> – Visiting team </a:t>
            </a:r>
            <a:r>
              <a:rPr lang="en-US" dirty="0" err="1">
                <a:solidFill>
                  <a:srgbClr val="FF0000"/>
                </a:solidFill>
              </a:rPr>
              <a:t>apg</a:t>
            </a:r>
            <a:endParaRPr dirty="0">
              <a:solidFill>
                <a:srgbClr val="FF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2"/>
          <p:cNvSpPr txBox="1">
            <a:spLocks noGrp="1"/>
          </p:cNvSpPr>
          <p:nvPr>
            <p:ph type="title"/>
          </p:nvPr>
        </p:nvSpPr>
        <p:spPr>
          <a:xfrm>
            <a:off x="457202" y="1426231"/>
            <a:ext cx="8229600" cy="725714"/>
          </a:xfrm>
          <a:prstGeom prst="rect">
            <a:avLst/>
          </a:prstGeom>
          <a:noFill/>
          <a:ln>
            <a:noFill/>
          </a:ln>
        </p:spPr>
        <p:txBody>
          <a:bodyPr spcFirstLastPara="1" vert="horz" wrap="square" lIns="58048" tIns="29016" rIns="58048" bIns="29016" anchor="ctr" anchorCtr="0">
            <a:normAutofit fontScale="90000"/>
          </a:bodyPr>
          <a:lstStyle/>
          <a:p>
            <a:pPr algn="ctr">
              <a:spcBef>
                <a:spcPts val="0"/>
              </a:spcBef>
              <a:buClr>
                <a:schemeClr val="dk1"/>
              </a:buClr>
              <a:buSzPts val="4400"/>
            </a:pPr>
          </a:p>
        </p:txBody>
      </p:sp>
      <p:sp>
        <p:nvSpPr>
          <p:cNvPr id="341" name="Google Shape;341;p32"/>
          <p:cNvSpPr txBox="1"/>
          <p:nvPr/>
        </p:nvSpPr>
        <p:spPr>
          <a:xfrm>
            <a:off x="457202" y="5589240"/>
            <a:ext cx="8065377" cy="489486"/>
          </a:xfrm>
          <a:prstGeom prst="rect">
            <a:avLst/>
          </a:prstGeom>
          <a:noFill/>
          <a:ln>
            <a:noFill/>
          </a:ln>
        </p:spPr>
        <p:txBody>
          <a:bodyPr spcFirstLastPara="1" wrap="square" lIns="58048" tIns="29016" rIns="58048" bIns="29016" anchor="t" anchorCtr="0">
            <a:spAutoFit/>
          </a:bodyPr>
          <a:lstStyle/>
          <a:p>
            <a:pPr>
              <a:spcBef>
                <a:spcPts val="0"/>
              </a:spcBef>
              <a:spcAft>
                <a:spcPts val="0"/>
              </a:spcAft>
              <a:buClr>
                <a:srgbClr val="000000"/>
              </a:buClr>
              <a:buSzPts val="1800"/>
            </a:pPr>
            <a:r>
              <a:rPr lang="en-US" sz="1400" dirty="0">
                <a:solidFill>
                  <a:schemeClr val="dk1"/>
                </a:solidFill>
                <a:latin typeface="Calibri" panose="020F0502020204030204"/>
                <a:ea typeface="Calibri" panose="020F0502020204030204"/>
                <a:cs typeface="Calibri" panose="020F0502020204030204"/>
                <a:sym typeface="Calibri" panose="020F0502020204030204"/>
              </a:rPr>
              <a:t>Data set of games showing outcomes, differences between average numbers of points scored and differences between winning percentages for the participating teams in previous games</a:t>
            </a:r>
            <a:endParaRPr sz="1400"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342" name="Google Shape;342;p32"/>
          <p:cNvPicPr preferRelativeResize="0"/>
          <p:nvPr/>
        </p:nvPicPr>
        <p:blipFill rotWithShape="1">
          <a:blip r:embed="rId1"/>
          <a:srcRect/>
          <a:stretch>
            <a:fillRect/>
          </a:stretch>
        </p:blipFill>
        <p:spPr>
          <a:xfrm>
            <a:off x="539554" y="1312288"/>
            <a:ext cx="7506403" cy="363803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3"/>
          <p:cNvSpPr txBox="1">
            <a:spLocks noGrp="1"/>
          </p:cNvSpPr>
          <p:nvPr>
            <p:ph type="body" idx="1"/>
          </p:nvPr>
        </p:nvSpPr>
        <p:spPr>
          <a:xfrm>
            <a:off x="215516" y="1916832"/>
            <a:ext cx="8712968" cy="4002689"/>
          </a:xfrm>
          <a:prstGeom prst="rect">
            <a:avLst/>
          </a:prstGeom>
          <a:noFill/>
          <a:ln>
            <a:noFill/>
          </a:ln>
        </p:spPr>
        <p:txBody>
          <a:bodyPr spcFirstLastPara="1" vert="horz" wrap="square" lIns="58048" tIns="29016" rIns="58048" bIns="29016" anchor="t" anchorCtr="0">
            <a:normAutofit fontScale="70000" lnSpcReduction="20000"/>
          </a:bodyPr>
          <a:lstStyle/>
          <a:p>
            <a:pPr marL="217805" indent="-217805" algn="just">
              <a:spcBef>
                <a:spcPts val="0"/>
              </a:spcBef>
              <a:buClr>
                <a:schemeClr val="dk1"/>
              </a:buClr>
              <a:buSzPct val="100000"/>
              <a:buChar char="•"/>
            </a:pPr>
            <a:r>
              <a:rPr lang="en-US" dirty="0"/>
              <a:t> </a:t>
            </a:r>
            <a:r>
              <a:rPr lang="en-US" dirty="0">
                <a:solidFill>
                  <a:srgbClr val="FF0000"/>
                </a:solidFill>
              </a:rPr>
              <a:t>The figure shown in the previous slide, lists 30 games and  gives the value of </a:t>
            </a:r>
            <a:r>
              <a:rPr lang="en-US" dirty="0" err="1">
                <a:solidFill>
                  <a:srgbClr val="FF0000"/>
                </a:solidFill>
              </a:rPr>
              <a:t>dapg</a:t>
            </a:r>
            <a:r>
              <a:rPr lang="en-US" dirty="0">
                <a:solidFill>
                  <a:srgbClr val="FF0000"/>
                </a:solidFill>
              </a:rPr>
              <a:t> for each game and tells whether the home team won or lost.</a:t>
            </a:r>
            <a:endParaRPr dirty="0"/>
          </a:p>
          <a:p>
            <a:pPr marL="217805" indent="-217805" algn="just">
              <a:spcBef>
                <a:spcPts val="375"/>
              </a:spcBef>
              <a:buClr>
                <a:srgbClr val="FF0000"/>
              </a:buClr>
              <a:buSzPct val="100000"/>
              <a:buChar char="•"/>
            </a:pPr>
            <a:r>
              <a:rPr lang="en-US" dirty="0">
                <a:solidFill>
                  <a:srgbClr val="FF0000"/>
                </a:solidFill>
              </a:rPr>
              <a:t>Notice that in this data set the team with the </a:t>
            </a:r>
            <a:r>
              <a:rPr lang="en-US" b="1" dirty="0">
                <a:solidFill>
                  <a:srgbClr val="FF0000"/>
                </a:solidFill>
              </a:rPr>
              <a:t>higher </a:t>
            </a:r>
            <a:r>
              <a:rPr lang="en-US" b="1" dirty="0" err="1">
                <a:solidFill>
                  <a:srgbClr val="FF0000"/>
                </a:solidFill>
              </a:rPr>
              <a:t>apg</a:t>
            </a:r>
            <a:r>
              <a:rPr lang="en-US" b="1" dirty="0">
                <a:solidFill>
                  <a:srgbClr val="FF0000"/>
                </a:solidFill>
              </a:rPr>
              <a:t> </a:t>
            </a:r>
            <a:r>
              <a:rPr lang="en-US" dirty="0">
                <a:solidFill>
                  <a:srgbClr val="FF0000"/>
                </a:solidFill>
              </a:rPr>
              <a:t>usually wins.</a:t>
            </a:r>
            <a:endParaRPr dirty="0"/>
          </a:p>
          <a:p>
            <a:pPr marL="217805" indent="-98425" algn="just">
              <a:spcBef>
                <a:spcPts val="375"/>
              </a:spcBef>
              <a:buClr>
                <a:schemeClr val="dk1"/>
              </a:buClr>
              <a:buSzPct val="100000"/>
              <a:buNone/>
            </a:pPr>
            <a:endParaRPr dirty="0"/>
          </a:p>
          <a:p>
            <a:pPr marL="217805" indent="-217805" algn="just">
              <a:spcBef>
                <a:spcPts val="375"/>
              </a:spcBef>
              <a:buClr>
                <a:schemeClr val="dk1"/>
              </a:buClr>
              <a:buSzPct val="100000"/>
              <a:buChar char="•"/>
            </a:pPr>
            <a:r>
              <a:rPr lang="en-US" dirty="0"/>
              <a:t>For example in the 9</a:t>
            </a:r>
            <a:r>
              <a:rPr lang="en-US" baseline="30000" dirty="0"/>
              <a:t>th</a:t>
            </a:r>
            <a:r>
              <a:rPr lang="en-US" dirty="0"/>
              <a:t>  game the home team on average, scored 10.8 fewer points in previous games than the visiting team, on average and also the home team lost.</a:t>
            </a:r>
            <a:endParaRPr dirty="0"/>
          </a:p>
          <a:p>
            <a:pPr marL="217805" indent="-98425" algn="just">
              <a:spcBef>
                <a:spcPts val="375"/>
              </a:spcBef>
              <a:buClr>
                <a:schemeClr val="dk1"/>
              </a:buClr>
              <a:buSzPct val="100000"/>
              <a:buNone/>
            </a:pPr>
            <a:endParaRPr dirty="0"/>
          </a:p>
          <a:p>
            <a:pPr marL="217805" indent="-217805" algn="just">
              <a:spcBef>
                <a:spcPts val="375"/>
              </a:spcBef>
              <a:buClr>
                <a:srgbClr val="FF0000"/>
              </a:buClr>
              <a:buSzPct val="100000"/>
              <a:buChar char="•"/>
            </a:pPr>
            <a:r>
              <a:rPr lang="en-US" dirty="0">
                <a:solidFill>
                  <a:srgbClr val="FF0000"/>
                </a:solidFill>
              </a:rPr>
              <a:t>When the teams have about the same </a:t>
            </a:r>
            <a:r>
              <a:rPr lang="en-US" dirty="0" err="1">
                <a:solidFill>
                  <a:srgbClr val="FF0000"/>
                </a:solidFill>
              </a:rPr>
              <a:t>apg</a:t>
            </a:r>
            <a:r>
              <a:rPr lang="en-US" sz="1650" dirty="0" err="1">
                <a:solidFill>
                  <a:srgbClr val="FF0000"/>
                </a:solidFill>
              </a:rPr>
              <a:t>s</a:t>
            </a:r>
            <a:r>
              <a:rPr lang="en-US" sz="1650" dirty="0">
                <a:solidFill>
                  <a:srgbClr val="FF0000"/>
                </a:solidFill>
              </a:rPr>
              <a:t>,</a:t>
            </a:r>
            <a:r>
              <a:rPr lang="en-US" dirty="0">
                <a:solidFill>
                  <a:srgbClr val="FF0000"/>
                </a:solidFill>
              </a:rPr>
              <a:t> the outcome is less certain. For example, in the 10</a:t>
            </a:r>
            <a:r>
              <a:rPr lang="en-US" baseline="30000" dirty="0">
                <a:solidFill>
                  <a:srgbClr val="FF0000"/>
                </a:solidFill>
              </a:rPr>
              <a:t>th</a:t>
            </a:r>
            <a:r>
              <a:rPr lang="en-US" dirty="0">
                <a:solidFill>
                  <a:srgbClr val="FF0000"/>
                </a:solidFill>
              </a:rPr>
              <a:t> game , the home team on average scored 0.4 fewer points than the visiting team, on average, but the home team won the match.</a:t>
            </a:r>
            <a:endParaRPr dirty="0"/>
          </a:p>
          <a:p>
            <a:pPr marL="217805" indent="-98425" algn="just">
              <a:spcBef>
                <a:spcPts val="375"/>
              </a:spcBef>
              <a:buClr>
                <a:schemeClr val="dk1"/>
              </a:buClr>
              <a:buSzPct val="100000"/>
              <a:buNone/>
            </a:pPr>
            <a:endParaRPr dirty="0"/>
          </a:p>
          <a:p>
            <a:pPr marL="217805" indent="-217805" algn="just">
              <a:spcBef>
                <a:spcPts val="375"/>
              </a:spcBef>
              <a:buClr>
                <a:schemeClr val="dk1"/>
              </a:buClr>
              <a:buSzPct val="100000"/>
              <a:buChar char="•"/>
            </a:pPr>
            <a:r>
              <a:rPr lang="en-US" dirty="0"/>
              <a:t>Similarly 12</a:t>
            </a:r>
            <a:r>
              <a:rPr lang="en-US" baseline="30000" dirty="0"/>
              <a:t>th</a:t>
            </a:r>
            <a:r>
              <a:rPr lang="en-US" dirty="0"/>
              <a:t> game, the home team had an </a:t>
            </a:r>
            <a:r>
              <a:rPr lang="en-US" dirty="0" err="1"/>
              <a:t>apg</a:t>
            </a:r>
            <a:r>
              <a:rPr lang="en-US" dirty="0"/>
              <a:t> 1.1. less than the visiting team on average and the team lost.</a:t>
            </a:r>
            <a:endParaRPr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4"/>
          <p:cNvSpPr txBox="1">
            <a:spLocks noGrp="1"/>
          </p:cNvSpPr>
          <p:nvPr>
            <p:ph type="title"/>
          </p:nvPr>
        </p:nvSpPr>
        <p:spPr>
          <a:xfrm>
            <a:off x="457202" y="548680"/>
            <a:ext cx="8229600" cy="725714"/>
          </a:xfrm>
          <a:prstGeom prst="rect">
            <a:avLst/>
          </a:prstGeom>
          <a:noFill/>
          <a:ln>
            <a:noFill/>
          </a:ln>
        </p:spPr>
        <p:txBody>
          <a:bodyPr spcFirstLastPara="1" vert="horz" wrap="square" lIns="58048" tIns="29016" rIns="58048" bIns="29016" anchor="ctr" anchorCtr="0">
            <a:normAutofit fontScale="90000"/>
          </a:bodyPr>
          <a:lstStyle/>
          <a:p>
            <a:pPr algn="ctr">
              <a:spcBef>
                <a:spcPts val="0"/>
              </a:spcBef>
              <a:buClr>
                <a:schemeClr val="dk1"/>
              </a:buClr>
              <a:buSzPts val="4400"/>
            </a:pPr>
            <a:r>
              <a:rPr lang="en-US" dirty="0"/>
              <a:t>Histogram of </a:t>
            </a:r>
            <a:r>
              <a:rPr lang="en-US" dirty="0" err="1"/>
              <a:t>dapg</a:t>
            </a:r>
            <a:endParaRPr dirty="0"/>
          </a:p>
        </p:txBody>
      </p:sp>
      <p:sp>
        <p:nvSpPr>
          <p:cNvPr id="353" name="Google Shape;353;p34"/>
          <p:cNvSpPr txBox="1">
            <a:spLocks noGrp="1"/>
          </p:cNvSpPr>
          <p:nvPr>
            <p:ph type="body" idx="1"/>
          </p:nvPr>
        </p:nvSpPr>
        <p:spPr>
          <a:xfrm>
            <a:off x="457202" y="2103139"/>
            <a:ext cx="8229600" cy="3200356"/>
          </a:xfrm>
          <a:prstGeom prst="rect">
            <a:avLst/>
          </a:prstGeom>
          <a:noFill/>
          <a:ln>
            <a:noFill/>
          </a:ln>
        </p:spPr>
        <p:txBody>
          <a:bodyPr spcFirstLastPara="1" vert="horz" wrap="square" lIns="58048" tIns="29016" rIns="58048" bIns="29016" anchor="t" anchorCtr="0">
            <a:normAutofit fontScale="92500" lnSpcReduction="20000"/>
          </a:bodyPr>
          <a:lstStyle/>
          <a:p>
            <a:pPr marL="217805" indent="-217805">
              <a:spcBef>
                <a:spcPts val="0"/>
              </a:spcBef>
              <a:buClr>
                <a:schemeClr val="dk1"/>
              </a:buClr>
              <a:buSzPts val="3200"/>
              <a:buChar char="•"/>
            </a:pPr>
            <a:r>
              <a:rPr lang="en-US"/>
              <a:t>Histogram is a convenient way to describe the data.</a:t>
            </a:r>
            <a:endParaRPr lang="en-US"/>
          </a:p>
          <a:p>
            <a:pPr marL="217805" indent="-217805">
              <a:spcBef>
                <a:spcPts val="405"/>
              </a:spcBef>
              <a:buClr>
                <a:schemeClr val="dk1"/>
              </a:buClr>
              <a:buSzPts val="3200"/>
              <a:buChar char="•"/>
            </a:pPr>
            <a:r>
              <a:rPr lang="en-US"/>
              <a:t>To form a histogram, the data from a single class are grouped into intervals. </a:t>
            </a:r>
            <a:endParaRPr lang="en-US"/>
          </a:p>
          <a:p>
            <a:pPr marL="217805" indent="-217805">
              <a:spcBef>
                <a:spcPts val="405"/>
              </a:spcBef>
              <a:buClr>
                <a:srgbClr val="FF0000"/>
              </a:buClr>
              <a:buSzPts val="3200"/>
              <a:buChar char="•"/>
            </a:pPr>
            <a:r>
              <a:rPr lang="en-US">
                <a:solidFill>
                  <a:srgbClr val="FF0000"/>
                </a:solidFill>
              </a:rPr>
              <a:t>Over each interval rectangle is drawn, with height proportional to number of data points falling in that interval. In the example interval is chosen to have width of two units.</a:t>
            </a:r>
            <a:endParaRPr lang="en-US">
              <a:solidFill>
                <a:srgbClr val="FF0000"/>
              </a:solidFill>
            </a:endParaRPr>
          </a:p>
          <a:p>
            <a:pPr marL="217805" indent="-217805">
              <a:spcBef>
                <a:spcPts val="405"/>
              </a:spcBef>
              <a:buClr>
                <a:schemeClr val="dk1"/>
              </a:buClr>
              <a:buSzPts val="3200"/>
              <a:buChar char="•"/>
            </a:pPr>
            <a:r>
              <a:rPr lang="en-US"/>
              <a:t>General observation is that, the prediction is not accurate with single feature ‘dapg’</a:t>
            </a:r>
            <a:endParaRPr lang="en-US"/>
          </a:p>
          <a:p>
            <a:pPr marL="217805" indent="-88900">
              <a:spcBef>
                <a:spcPts val="405"/>
              </a:spcBef>
              <a:buClr>
                <a:schemeClr val="dk1"/>
              </a:buClr>
              <a:buSzPts val="3200"/>
              <a:buNone/>
            </a:p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18234"/>
            <a:ext cx="8359080" cy="553988"/>
          </a:xfrm>
        </p:spPr>
        <p:txBody>
          <a:bodyPr>
            <a:normAutofit fontScale="90000"/>
          </a:bodyPr>
          <a:lstStyle/>
          <a:p>
            <a:r>
              <a:rPr lang="en-US" sz="3100" b="1" dirty="0">
                <a:effectLst/>
                <a:latin typeface="Times New Roman" panose="02020603050405020304" pitchFamily="18" charset="0"/>
                <a:ea typeface="Times New Roman" panose="02020603050405020304" pitchFamily="18" charset="0"/>
              </a:rPr>
              <a:t>UNIT – 1   Introduction &amp; Bayesian Decision Theory: </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3" name="Slide Number Placeholder 2"/>
          <p:cNvSpPr>
            <a:spLocks noGrp="1"/>
          </p:cNvSpPr>
          <p:nvPr>
            <p:ph type="sldNum" sz="quarter" idx="12"/>
          </p:nvPr>
        </p:nvSpPr>
        <p:spPr/>
        <p:txBody>
          <a:bodyPr>
            <a:normAutofit fontScale="40000" lnSpcReduction="20000"/>
          </a:bodyPr>
          <a:lstStyle/>
          <a:p>
            <a:r>
              <a:rPr lang="en-US" dirty="0"/>
              <a:t>1	</a:t>
            </a:r>
            <a:endParaRPr lang="tr-TR" dirty="0"/>
          </a:p>
        </p:txBody>
      </p:sp>
      <p:sp>
        <p:nvSpPr>
          <p:cNvPr id="4" name="Content Placeholder 3"/>
          <p:cNvSpPr>
            <a:spLocks noGrp="1"/>
          </p:cNvSpPr>
          <p:nvPr>
            <p:ph sz="quarter" idx="1"/>
          </p:nvPr>
        </p:nvSpPr>
        <p:spPr/>
        <p:txBody>
          <a:bodyPr>
            <a:normAutofit lnSpcReduction="10000"/>
          </a:bodyPr>
          <a:lstStyle/>
          <a:p>
            <a:pPr algn="just"/>
            <a:r>
              <a:rPr lang="en-US" b="1" dirty="0"/>
              <a:t>Introduction:</a:t>
            </a:r>
            <a:r>
              <a:rPr lang="en-US" dirty="0"/>
              <a:t> What Is Machine Learning? Applications of Machine Learning, Types of Machine Learning, Statistical Decision Theory and Analysis</a:t>
            </a:r>
            <a:endParaRPr lang="en-US" dirty="0"/>
          </a:p>
          <a:p>
            <a:pPr algn="just"/>
            <a:r>
              <a:rPr lang="en-US" b="1" dirty="0"/>
              <a:t>Probability: </a:t>
            </a:r>
            <a:r>
              <a:rPr lang="en-IN" dirty="0"/>
              <a:t>Introduction, Basics of Probability, Combination, Permutation, union, Intersection. Complement, Conditional Probability, Random Variables, Binomial Distribution, Normal distribution, Joint Distributions and Densities, Moments of Random Variables</a:t>
            </a:r>
            <a:endParaRPr lang="en-IN"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5"/>
          <p:cNvSpPr txBox="1">
            <a:spLocks noGrp="1"/>
          </p:cNvSpPr>
          <p:nvPr>
            <p:ph type="title"/>
          </p:nvPr>
        </p:nvSpPr>
        <p:spPr>
          <a:xfrm>
            <a:off x="457202" y="1426231"/>
            <a:ext cx="8229600" cy="725714"/>
          </a:xfrm>
          <a:prstGeom prst="rect">
            <a:avLst/>
          </a:prstGeom>
          <a:noFill/>
          <a:ln>
            <a:noFill/>
          </a:ln>
        </p:spPr>
        <p:txBody>
          <a:bodyPr spcFirstLastPara="1" vert="horz" wrap="square" lIns="58048" tIns="29016" rIns="58048" bIns="29016" anchor="ctr" anchorCtr="0">
            <a:normAutofit fontScale="90000"/>
          </a:bodyPr>
          <a:lstStyle/>
          <a:p>
            <a:pPr algn="ctr">
              <a:spcBef>
                <a:spcPts val="0"/>
              </a:spcBef>
              <a:buClr>
                <a:schemeClr val="dk1"/>
              </a:buClr>
              <a:buSzPts val="4400"/>
            </a:pPr>
          </a:p>
        </p:txBody>
      </p:sp>
      <p:pic>
        <p:nvPicPr>
          <p:cNvPr id="359" name="Google Shape;359;p35"/>
          <p:cNvPicPr preferRelativeResize="0">
            <a:picLocks noGrp="1"/>
          </p:cNvPicPr>
          <p:nvPr>
            <p:ph type="body" idx="1"/>
          </p:nvPr>
        </p:nvPicPr>
        <p:blipFill rotWithShape="1">
          <a:blip r:embed="rId1"/>
          <a:srcRect/>
          <a:stretch>
            <a:fillRect/>
          </a:stretch>
        </p:blipFill>
        <p:spPr>
          <a:xfrm>
            <a:off x="1639960" y="1521319"/>
            <a:ext cx="5247861" cy="4064781"/>
          </a:xfrm>
          <a:prstGeom prst="rect">
            <a:avLst/>
          </a:prstGeom>
          <a:noFill/>
          <a:ln>
            <a:noFill/>
          </a:ln>
        </p:spPr>
      </p:pic>
      <p:pic>
        <p:nvPicPr>
          <p:cNvPr id="360" name="Google Shape;360;p35"/>
          <p:cNvPicPr preferRelativeResize="0"/>
          <p:nvPr/>
        </p:nvPicPr>
        <p:blipFill rotWithShape="1">
          <a:blip r:embed="rId2"/>
          <a:srcRect/>
          <a:stretch>
            <a:fillRect/>
          </a:stretch>
        </p:blipFill>
        <p:spPr>
          <a:xfrm>
            <a:off x="7499055" y="2938470"/>
            <a:ext cx="285790" cy="223793"/>
          </a:xfrm>
          <a:prstGeom prst="rect">
            <a:avLst/>
          </a:prstGeom>
          <a:noFill/>
          <a:ln>
            <a:noFill/>
          </a:ln>
        </p:spPr>
      </p:pic>
      <p:pic>
        <p:nvPicPr>
          <p:cNvPr id="361" name="Google Shape;361;p35"/>
          <p:cNvPicPr preferRelativeResize="0"/>
          <p:nvPr/>
        </p:nvPicPr>
        <p:blipFill rotWithShape="1">
          <a:blip r:embed="rId3"/>
          <a:srcRect/>
          <a:stretch>
            <a:fillRect/>
          </a:stretch>
        </p:blipFill>
        <p:spPr>
          <a:xfrm>
            <a:off x="7565058" y="3924356"/>
            <a:ext cx="292935" cy="223793"/>
          </a:xfrm>
          <a:prstGeom prst="rect">
            <a:avLst/>
          </a:prstGeom>
          <a:noFill/>
          <a:ln>
            <a:noFill/>
          </a:ln>
        </p:spPr>
      </p:pic>
      <p:sp>
        <p:nvSpPr>
          <p:cNvPr id="362" name="Google Shape;362;p35"/>
          <p:cNvSpPr txBox="1"/>
          <p:nvPr/>
        </p:nvSpPr>
        <p:spPr>
          <a:xfrm>
            <a:off x="7857993" y="2927768"/>
            <a:ext cx="524289" cy="234481"/>
          </a:xfrm>
          <a:prstGeom prst="rect">
            <a:avLst/>
          </a:prstGeom>
          <a:noFill/>
          <a:ln>
            <a:noFill/>
          </a:ln>
        </p:spPr>
        <p:txBody>
          <a:bodyPr spcFirstLastPara="1" wrap="square" lIns="58048" tIns="29016" rIns="58048" bIns="29016" anchor="t" anchorCtr="0">
            <a:spAutoFit/>
          </a:bodyPr>
          <a:lstStyle/>
          <a:p>
            <a:pPr>
              <a:spcBef>
                <a:spcPts val="0"/>
              </a:spcBef>
              <a:spcAft>
                <a:spcPts val="0"/>
              </a:spcAft>
              <a:buClr>
                <a:srgbClr val="000000"/>
              </a:buClr>
              <a:buSzPts val="1800"/>
            </a:pPr>
            <a:r>
              <a:rPr lang="en-US" sz="1145">
                <a:solidFill>
                  <a:schemeClr val="dk1"/>
                </a:solidFill>
                <a:latin typeface="Calibri" panose="020F0502020204030204"/>
                <a:ea typeface="Calibri" panose="020F0502020204030204"/>
                <a:cs typeface="Calibri" panose="020F0502020204030204"/>
                <a:sym typeface="Calibri" panose="020F0502020204030204"/>
              </a:rPr>
              <a:t>Lost</a:t>
            </a: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3" name="Google Shape;363;p35"/>
          <p:cNvSpPr txBox="1"/>
          <p:nvPr/>
        </p:nvSpPr>
        <p:spPr>
          <a:xfrm>
            <a:off x="7942476" y="3913654"/>
            <a:ext cx="524289" cy="234481"/>
          </a:xfrm>
          <a:prstGeom prst="rect">
            <a:avLst/>
          </a:prstGeom>
          <a:noFill/>
          <a:ln>
            <a:noFill/>
          </a:ln>
        </p:spPr>
        <p:txBody>
          <a:bodyPr spcFirstLastPara="1" wrap="square" lIns="58048" tIns="29016" rIns="58048" bIns="29016" anchor="t" anchorCtr="0">
            <a:spAutoFit/>
          </a:bodyPr>
          <a:lstStyle/>
          <a:p>
            <a:pPr>
              <a:spcBef>
                <a:spcPts val="0"/>
              </a:spcBef>
              <a:spcAft>
                <a:spcPts val="0"/>
              </a:spcAft>
              <a:buClr>
                <a:srgbClr val="000000"/>
              </a:buClr>
              <a:buSzPts val="1800"/>
            </a:pPr>
            <a:r>
              <a:rPr lang="en-US" sz="1145">
                <a:solidFill>
                  <a:schemeClr val="dk1"/>
                </a:solidFill>
                <a:latin typeface="Calibri" panose="020F0502020204030204"/>
                <a:ea typeface="Calibri" panose="020F0502020204030204"/>
                <a:cs typeface="Calibri" panose="020F0502020204030204"/>
                <a:sym typeface="Calibri" panose="020F0502020204030204"/>
              </a:rPr>
              <a:t>Won</a:t>
            </a: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6"/>
          <p:cNvSpPr txBox="1">
            <a:spLocks noGrp="1"/>
          </p:cNvSpPr>
          <p:nvPr>
            <p:ph type="title"/>
          </p:nvPr>
        </p:nvSpPr>
        <p:spPr>
          <a:xfrm>
            <a:off x="623832" y="692696"/>
            <a:ext cx="7886700" cy="382403"/>
          </a:xfrm>
          <a:prstGeom prst="rect">
            <a:avLst/>
          </a:prstGeom>
          <a:noFill/>
          <a:ln>
            <a:noFill/>
          </a:ln>
        </p:spPr>
        <p:txBody>
          <a:bodyPr spcFirstLastPara="1" vert="horz" wrap="square" lIns="58048" tIns="29016" rIns="58048" bIns="29016" anchor="ctr" anchorCtr="0">
            <a:normAutofit fontScale="90000"/>
          </a:bodyPr>
          <a:lstStyle/>
          <a:p>
            <a:pPr algn="ctr">
              <a:spcBef>
                <a:spcPts val="0"/>
              </a:spcBef>
              <a:buClr>
                <a:schemeClr val="dk1"/>
              </a:buClr>
              <a:buSzPct val="100000"/>
            </a:pPr>
            <a:r>
              <a:rPr lang="en-US" dirty="0"/>
              <a:t>Prediction</a:t>
            </a:r>
            <a:endParaRPr dirty="0"/>
          </a:p>
        </p:txBody>
      </p:sp>
      <p:sp>
        <p:nvSpPr>
          <p:cNvPr id="369" name="Google Shape;369;p36"/>
          <p:cNvSpPr txBox="1">
            <a:spLocks noGrp="1"/>
          </p:cNvSpPr>
          <p:nvPr>
            <p:ph type="body" idx="1"/>
          </p:nvPr>
        </p:nvSpPr>
        <p:spPr>
          <a:xfrm>
            <a:off x="251520" y="1700809"/>
            <a:ext cx="8263832" cy="3905338"/>
          </a:xfrm>
          <a:prstGeom prst="rect">
            <a:avLst/>
          </a:prstGeom>
          <a:noFill/>
          <a:ln>
            <a:noFill/>
          </a:ln>
        </p:spPr>
        <p:txBody>
          <a:bodyPr spcFirstLastPara="1" vert="horz" wrap="square" lIns="58048" tIns="29016" rIns="58048" bIns="29016" anchor="t" anchorCtr="0">
            <a:normAutofit fontScale="55000" lnSpcReduction="20000"/>
          </a:bodyPr>
          <a:lstStyle/>
          <a:p>
            <a:pPr marL="217805" indent="-217805">
              <a:spcBef>
                <a:spcPts val="0"/>
              </a:spcBef>
              <a:buClr>
                <a:schemeClr val="dk1"/>
              </a:buClr>
              <a:buSzPct val="100000"/>
              <a:buChar char="•"/>
            </a:pPr>
            <a:r>
              <a:rPr lang="en-US" sz="3200" dirty="0"/>
              <a:t>To predict  normally a threshold value T is used.</a:t>
            </a:r>
            <a:endParaRPr sz="3200" dirty="0"/>
          </a:p>
          <a:p>
            <a:pPr marL="217805" indent="-217805">
              <a:spcBef>
                <a:spcPts val="345"/>
              </a:spcBef>
              <a:buClr>
                <a:schemeClr val="dk1"/>
              </a:buClr>
              <a:buSzPct val="100000"/>
              <a:buChar char="•"/>
            </a:pPr>
            <a:r>
              <a:rPr lang="en-US" sz="3200" dirty="0"/>
              <a:t>‘</a:t>
            </a:r>
            <a:r>
              <a:rPr lang="en-US" sz="3200" dirty="0" err="1"/>
              <a:t>dapg</a:t>
            </a:r>
            <a:r>
              <a:rPr lang="en-US" sz="3200" dirty="0"/>
              <a:t>’ &gt; T consider to be win</a:t>
            </a:r>
            <a:endParaRPr sz="3200" dirty="0"/>
          </a:p>
          <a:p>
            <a:pPr marL="217805" indent="-217805">
              <a:spcBef>
                <a:spcPts val="345"/>
              </a:spcBef>
              <a:buClr>
                <a:schemeClr val="dk1"/>
              </a:buClr>
              <a:buSzPct val="100000"/>
              <a:buChar char="•"/>
            </a:pPr>
            <a:r>
              <a:rPr lang="en-US" sz="3200" dirty="0"/>
              <a:t>‘</a:t>
            </a:r>
            <a:r>
              <a:rPr lang="en-US" sz="3200" dirty="0" err="1"/>
              <a:t>dapg</a:t>
            </a:r>
            <a:r>
              <a:rPr lang="en-US" sz="3200" dirty="0"/>
              <a:t>’ &lt; T consider to be lost</a:t>
            </a:r>
            <a:endParaRPr sz="3200" dirty="0"/>
          </a:p>
          <a:p>
            <a:pPr marL="217805" indent="-107950">
              <a:spcBef>
                <a:spcPts val="345"/>
              </a:spcBef>
              <a:buClr>
                <a:schemeClr val="dk1"/>
              </a:buClr>
              <a:buSzPct val="100000"/>
              <a:buNone/>
            </a:pPr>
            <a:endParaRPr sz="3200" dirty="0"/>
          </a:p>
          <a:p>
            <a:pPr marL="217805" indent="-217805">
              <a:spcBef>
                <a:spcPts val="345"/>
              </a:spcBef>
              <a:buClr>
                <a:schemeClr val="dk1"/>
              </a:buClr>
              <a:buSzPct val="100000"/>
              <a:buChar char="•"/>
            </a:pPr>
            <a:r>
              <a:rPr lang="en-US" sz="3200" dirty="0"/>
              <a:t>T is called decision boundary or threshold.</a:t>
            </a:r>
            <a:endParaRPr sz="3200" dirty="0"/>
          </a:p>
          <a:p>
            <a:pPr marL="217805" indent="-217805">
              <a:spcBef>
                <a:spcPts val="345"/>
              </a:spcBef>
              <a:buClr>
                <a:schemeClr val="dk1"/>
              </a:buClr>
              <a:buSzPct val="100000"/>
              <a:buChar char="•"/>
            </a:pPr>
            <a:r>
              <a:rPr lang="en-US" sz="3200" dirty="0"/>
              <a:t>If T=-1, four samples  in the original data are misclassified.</a:t>
            </a:r>
            <a:endParaRPr sz="3200" dirty="0"/>
          </a:p>
          <a:p>
            <a:pPr marL="471805" lvl="1" indent="-181610">
              <a:spcBef>
                <a:spcPts val="300"/>
              </a:spcBef>
              <a:buClr>
                <a:schemeClr val="dk1"/>
              </a:buClr>
              <a:buSzPct val="100000"/>
              <a:buChar char="–"/>
            </a:pPr>
            <a:r>
              <a:rPr lang="en-US" sz="3200" dirty="0"/>
              <a:t>Here 3 winners are called losers and one loser is called winner.</a:t>
            </a:r>
            <a:endParaRPr sz="3200" dirty="0"/>
          </a:p>
          <a:p>
            <a:pPr marL="217805" indent="-217805">
              <a:spcBef>
                <a:spcPts val="345"/>
              </a:spcBef>
              <a:buClr>
                <a:srgbClr val="FF0000"/>
              </a:buClr>
              <a:buSzPct val="100000"/>
              <a:buChar char="•"/>
            </a:pPr>
            <a:r>
              <a:rPr lang="en-US" sz="3200" dirty="0">
                <a:solidFill>
                  <a:srgbClr val="FF0000"/>
                </a:solidFill>
              </a:rPr>
              <a:t>If T=0.8, results in no samples from the loser class being misclassified as winner, but 5 samples from the winner class would be misclassified as loser.</a:t>
            </a:r>
            <a:endParaRPr sz="3200" dirty="0"/>
          </a:p>
          <a:p>
            <a:pPr marL="217805" indent="-217805">
              <a:spcBef>
                <a:spcPts val="345"/>
              </a:spcBef>
              <a:buClr>
                <a:schemeClr val="dk1"/>
              </a:buClr>
              <a:buSzPct val="100000"/>
              <a:buChar char="•"/>
            </a:pPr>
            <a:r>
              <a:rPr lang="en-US" sz="3200" dirty="0"/>
              <a:t>IF T=-6.5, results no samples from the winner class being misclassified as losers, but 7 samples from the loser would be misclassified as winners.</a:t>
            </a:r>
            <a:endParaRPr sz="3200" dirty="0"/>
          </a:p>
          <a:p>
            <a:pPr marL="217805" indent="-217805">
              <a:spcBef>
                <a:spcPts val="345"/>
              </a:spcBef>
              <a:buClr>
                <a:srgbClr val="FF0000"/>
              </a:buClr>
              <a:buSzPct val="100000"/>
              <a:buChar char="•"/>
            </a:pPr>
            <a:r>
              <a:rPr lang="en-US" sz="3200" dirty="0">
                <a:solidFill>
                  <a:srgbClr val="FF0000"/>
                </a:solidFill>
              </a:rPr>
              <a:t>By inspection, we see that when a decision boundary is used to classify the samples the minimum number of samples that are misclassified is four.</a:t>
            </a:r>
            <a:endParaRPr sz="3200" dirty="0"/>
          </a:p>
          <a:p>
            <a:pPr marL="217805" indent="-217805">
              <a:spcBef>
                <a:spcPts val="345"/>
              </a:spcBef>
              <a:buClr>
                <a:schemeClr val="dk1"/>
              </a:buClr>
              <a:buSzPct val="100000"/>
              <a:buChar char="•"/>
            </a:pPr>
            <a:r>
              <a:rPr lang="en-US" sz="3200" dirty="0"/>
              <a:t>In the above observations, the minimum number of samples misclassified is 4 when T=0.8</a:t>
            </a:r>
            <a:endParaRPr sz="3200" dirty="0"/>
          </a:p>
          <a:p>
            <a:pPr marL="217805" indent="-107950">
              <a:spcBef>
                <a:spcPts val="345"/>
              </a:spcBef>
              <a:buClr>
                <a:schemeClr val="dk1"/>
              </a:buClr>
              <a:buSzPct val="100000"/>
              <a:buNone/>
            </a:pPr>
            <a:endParaRPr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7"/>
          <p:cNvSpPr txBox="1">
            <a:spLocks noGrp="1"/>
          </p:cNvSpPr>
          <p:nvPr>
            <p:ph type="title"/>
          </p:nvPr>
        </p:nvSpPr>
        <p:spPr>
          <a:xfrm>
            <a:off x="539552" y="476672"/>
            <a:ext cx="8229600" cy="725714"/>
          </a:xfrm>
          <a:prstGeom prst="rect">
            <a:avLst/>
          </a:prstGeom>
          <a:noFill/>
          <a:ln>
            <a:noFill/>
          </a:ln>
        </p:spPr>
        <p:txBody>
          <a:bodyPr spcFirstLastPara="1" vert="horz" wrap="square" lIns="58048" tIns="29016" rIns="58048" bIns="29016" anchor="ctr" anchorCtr="0">
            <a:normAutofit/>
          </a:bodyPr>
          <a:lstStyle/>
          <a:p>
            <a:pPr algn="ctr">
              <a:spcBef>
                <a:spcPts val="0"/>
              </a:spcBef>
              <a:buClr>
                <a:schemeClr val="dk1"/>
              </a:buClr>
              <a:buSzPts val="3200"/>
            </a:pPr>
            <a:r>
              <a:rPr lang="en-US" sz="2800" b="1" dirty="0">
                <a:solidFill>
                  <a:srgbClr val="FF0000"/>
                </a:solidFill>
              </a:rPr>
              <a:t>Using Additional Feature </a:t>
            </a:r>
            <a:r>
              <a:rPr lang="en-US" sz="2800" b="1" dirty="0" err="1">
                <a:solidFill>
                  <a:srgbClr val="FF0000"/>
                </a:solidFill>
              </a:rPr>
              <a:t>dwp</a:t>
            </a:r>
            <a:r>
              <a:rPr lang="en-US" sz="2800" b="1" dirty="0">
                <a:solidFill>
                  <a:srgbClr val="FF0000"/>
                </a:solidFill>
              </a:rPr>
              <a:t>  </a:t>
            </a:r>
            <a:endParaRPr sz="2800" b="1" dirty="0">
              <a:solidFill>
                <a:srgbClr val="FF0000"/>
              </a:solidFill>
            </a:endParaRPr>
          </a:p>
        </p:txBody>
      </p:sp>
      <p:sp>
        <p:nvSpPr>
          <p:cNvPr id="375" name="Google Shape;375;p37"/>
          <p:cNvSpPr txBox="1">
            <a:spLocks noGrp="1"/>
          </p:cNvSpPr>
          <p:nvPr>
            <p:ph type="body" idx="1"/>
          </p:nvPr>
        </p:nvSpPr>
        <p:spPr>
          <a:xfrm>
            <a:off x="457202" y="2267860"/>
            <a:ext cx="8229600" cy="2873627"/>
          </a:xfrm>
          <a:prstGeom prst="rect">
            <a:avLst/>
          </a:prstGeom>
          <a:noFill/>
          <a:ln>
            <a:noFill/>
          </a:ln>
        </p:spPr>
        <p:txBody>
          <a:bodyPr spcFirstLastPara="1" vert="horz" wrap="square" lIns="58048" tIns="29016" rIns="58048" bIns="29016" anchor="t" anchorCtr="0">
            <a:normAutofit fontScale="85000" lnSpcReduction="20000"/>
          </a:bodyPr>
          <a:lstStyle/>
          <a:p>
            <a:pPr marL="217805" indent="-217805">
              <a:spcBef>
                <a:spcPts val="0"/>
              </a:spcBef>
              <a:buClr>
                <a:schemeClr val="dk1"/>
              </a:buClr>
              <a:buSzPts val="3200"/>
              <a:buChar char="•"/>
            </a:pPr>
            <a:r>
              <a:rPr lang="en-US"/>
              <a:t>To make it more accurate let us consider two features.</a:t>
            </a:r>
            <a:endParaRPr lang="en-US"/>
          </a:p>
          <a:p>
            <a:pPr marL="217805" indent="-217805">
              <a:spcBef>
                <a:spcPts val="405"/>
              </a:spcBef>
              <a:buClr>
                <a:schemeClr val="dk1"/>
              </a:buClr>
              <a:buSzPts val="3200"/>
              <a:buChar char="•"/>
            </a:pPr>
            <a:r>
              <a:rPr lang="en-US"/>
              <a:t>Additional features often increases the accuracy of classification.</a:t>
            </a:r>
            <a:endParaRPr lang="en-US"/>
          </a:p>
          <a:p>
            <a:pPr marL="217805" indent="-217805">
              <a:spcBef>
                <a:spcPts val="405"/>
              </a:spcBef>
              <a:buClr>
                <a:schemeClr val="dk1"/>
              </a:buClr>
              <a:buSzPts val="3200"/>
              <a:buChar char="•"/>
            </a:pPr>
            <a:r>
              <a:rPr lang="en-US"/>
              <a:t>Along with ‘dapg’ another feature ‘dwp’ is considered.</a:t>
            </a:r>
            <a:endParaRPr lang="en-US"/>
          </a:p>
          <a:p>
            <a:pPr marL="217805" indent="-88900">
              <a:spcBef>
                <a:spcPts val="405"/>
              </a:spcBef>
              <a:buClr>
                <a:schemeClr val="dk1"/>
              </a:buClr>
              <a:buSzPts val="3200"/>
              <a:buNone/>
            </a:pPr>
          </a:p>
          <a:p>
            <a:pPr marL="217805" indent="-217805">
              <a:spcBef>
                <a:spcPts val="405"/>
              </a:spcBef>
              <a:buClr>
                <a:schemeClr val="dk1"/>
              </a:buClr>
              <a:buSzPts val="3200"/>
              <a:buChar char="•"/>
            </a:pPr>
            <a:r>
              <a:rPr lang="en-US"/>
              <a:t>wp= winning percentage of a team in previous games</a:t>
            </a:r>
            <a:endParaRPr lang="en-US"/>
          </a:p>
          <a:p>
            <a:pPr marL="217805" indent="-217805">
              <a:spcBef>
                <a:spcPts val="405"/>
              </a:spcBef>
              <a:buClr>
                <a:schemeClr val="dk1"/>
              </a:buClr>
              <a:buSzPts val="3200"/>
              <a:buChar char="•"/>
            </a:pPr>
            <a:r>
              <a:rPr lang="en-US"/>
              <a:t>dwp = difference in winning percentage between teams</a:t>
            </a:r>
            <a:endParaRPr lang="en-US"/>
          </a:p>
          <a:p>
            <a:pPr marL="217805" indent="-217805">
              <a:spcBef>
                <a:spcPts val="405"/>
              </a:spcBef>
              <a:buClr>
                <a:schemeClr val="dk1"/>
              </a:buClr>
              <a:buSzPts val="3200"/>
              <a:buChar char="•"/>
            </a:pPr>
            <a:r>
              <a:rPr lang="en-US"/>
              <a:t>dwp = Home team wp – visiting team wp </a:t>
            </a: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8"/>
          <p:cNvSpPr txBox="1">
            <a:spLocks noGrp="1"/>
          </p:cNvSpPr>
          <p:nvPr>
            <p:ph type="title"/>
          </p:nvPr>
        </p:nvSpPr>
        <p:spPr>
          <a:xfrm>
            <a:off x="409990" y="4651145"/>
            <a:ext cx="7886700" cy="669577"/>
          </a:xfrm>
          <a:prstGeom prst="rect">
            <a:avLst/>
          </a:prstGeom>
          <a:noFill/>
          <a:ln>
            <a:noFill/>
          </a:ln>
        </p:spPr>
        <p:txBody>
          <a:bodyPr spcFirstLastPara="1" vert="horz" wrap="square" lIns="58048" tIns="29016" rIns="58048" bIns="29016" anchor="ctr" anchorCtr="0">
            <a:noAutofit/>
          </a:bodyPr>
          <a:lstStyle/>
          <a:p>
            <a:pPr algn="ctr">
              <a:spcBef>
                <a:spcPts val="0"/>
              </a:spcBef>
              <a:buClr>
                <a:schemeClr val="dk1"/>
              </a:buClr>
              <a:buSzPts val="2000"/>
            </a:pPr>
            <a:r>
              <a:rPr lang="en-US" sz="1270"/>
              <a:t>Data set of games showing outcomes, differences between average number of points scored and differences between winning percentages for the participating teams in previous games</a:t>
            </a:r>
            <a:endParaRPr sz="1270"/>
          </a:p>
        </p:txBody>
      </p:sp>
      <p:pic>
        <p:nvPicPr>
          <p:cNvPr id="381" name="Google Shape;381;p38"/>
          <p:cNvPicPr preferRelativeResize="0">
            <a:picLocks noGrp="1"/>
          </p:cNvPicPr>
          <p:nvPr>
            <p:ph type="body" idx="1"/>
          </p:nvPr>
        </p:nvPicPr>
        <p:blipFill rotWithShape="1">
          <a:blip r:embed="rId1"/>
          <a:srcRect/>
          <a:stretch>
            <a:fillRect/>
          </a:stretch>
        </p:blipFill>
        <p:spPr>
          <a:xfrm>
            <a:off x="184589" y="1378316"/>
            <a:ext cx="8330763" cy="317477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9"/>
          <p:cNvSpPr txBox="1">
            <a:spLocks noGrp="1"/>
          </p:cNvSpPr>
          <p:nvPr>
            <p:ph type="body" idx="1"/>
          </p:nvPr>
        </p:nvSpPr>
        <p:spPr>
          <a:xfrm>
            <a:off x="107504" y="2060848"/>
            <a:ext cx="8784976" cy="4179432"/>
          </a:xfrm>
          <a:prstGeom prst="rect">
            <a:avLst/>
          </a:prstGeom>
          <a:noFill/>
          <a:ln>
            <a:noFill/>
          </a:ln>
        </p:spPr>
        <p:txBody>
          <a:bodyPr spcFirstLastPara="1" vert="horz" wrap="square" lIns="58048" tIns="29016" rIns="58048" bIns="29016" anchor="t" anchorCtr="0">
            <a:normAutofit fontScale="55000" lnSpcReduction="20000"/>
          </a:bodyPr>
          <a:lstStyle/>
          <a:p>
            <a:pPr marL="217805" indent="-217805">
              <a:spcBef>
                <a:spcPts val="0"/>
              </a:spcBef>
              <a:buClr>
                <a:schemeClr val="dk1"/>
              </a:buClr>
              <a:buSzPct val="100000"/>
              <a:buChar char="•"/>
            </a:pPr>
            <a:r>
              <a:rPr lang="en-US" sz="2795" dirty="0"/>
              <a:t>Now observe the results on a </a:t>
            </a:r>
            <a:r>
              <a:rPr lang="en-US" sz="2795" dirty="0">
                <a:solidFill>
                  <a:srgbClr val="FF0000"/>
                </a:solidFill>
              </a:rPr>
              <a:t>scatterplot</a:t>
            </a:r>
            <a:endParaRPr dirty="0"/>
          </a:p>
          <a:p>
            <a:pPr marL="217805" indent="-146685">
              <a:spcBef>
                <a:spcPts val="225"/>
              </a:spcBef>
              <a:buClr>
                <a:schemeClr val="dk1"/>
              </a:buClr>
              <a:buSzPct val="100000"/>
              <a:buNone/>
            </a:pPr>
            <a:endParaRPr dirty="0">
              <a:solidFill>
                <a:srgbClr val="FF0000"/>
              </a:solidFill>
            </a:endParaRPr>
          </a:p>
          <a:p>
            <a:pPr marL="217805" indent="-146685">
              <a:spcBef>
                <a:spcPts val="225"/>
              </a:spcBef>
              <a:buClr>
                <a:schemeClr val="dk1"/>
              </a:buClr>
              <a:buSzPct val="100000"/>
              <a:buNone/>
            </a:pPr>
            <a:endParaRPr dirty="0">
              <a:solidFill>
                <a:srgbClr val="FF0000"/>
              </a:solidFill>
            </a:endParaRPr>
          </a:p>
          <a:p>
            <a:pPr marL="217805" indent="-146685">
              <a:spcBef>
                <a:spcPts val="225"/>
              </a:spcBef>
              <a:buClr>
                <a:schemeClr val="dk1"/>
              </a:buClr>
              <a:buSzPct val="100000"/>
              <a:buNone/>
            </a:pPr>
            <a:endParaRPr dirty="0">
              <a:solidFill>
                <a:srgbClr val="FF0000"/>
              </a:solidFill>
            </a:endParaRPr>
          </a:p>
          <a:p>
            <a:pPr marL="217805" indent="-146685">
              <a:spcBef>
                <a:spcPts val="225"/>
              </a:spcBef>
              <a:buClr>
                <a:schemeClr val="dk1"/>
              </a:buClr>
              <a:buSzPct val="100000"/>
              <a:buNone/>
            </a:pPr>
            <a:endParaRPr dirty="0">
              <a:solidFill>
                <a:srgbClr val="FF0000"/>
              </a:solidFill>
            </a:endParaRPr>
          </a:p>
          <a:p>
            <a:pPr marL="217805" indent="-146685">
              <a:spcBef>
                <a:spcPts val="225"/>
              </a:spcBef>
              <a:buClr>
                <a:schemeClr val="dk1"/>
              </a:buClr>
              <a:buSzPct val="100000"/>
              <a:buNone/>
            </a:pPr>
            <a:endParaRPr dirty="0">
              <a:solidFill>
                <a:srgbClr val="FF0000"/>
              </a:solidFill>
            </a:endParaRPr>
          </a:p>
          <a:p>
            <a:pPr marL="217805" indent="-146685">
              <a:spcBef>
                <a:spcPts val="225"/>
              </a:spcBef>
              <a:buClr>
                <a:schemeClr val="dk1"/>
              </a:buClr>
              <a:buSzPct val="100000"/>
              <a:buNone/>
            </a:pPr>
            <a:endParaRPr dirty="0">
              <a:solidFill>
                <a:srgbClr val="FF0000"/>
              </a:solidFill>
            </a:endParaRPr>
          </a:p>
          <a:p>
            <a:pPr marL="217805" indent="-146685">
              <a:spcBef>
                <a:spcPts val="225"/>
              </a:spcBef>
              <a:buClr>
                <a:schemeClr val="dk1"/>
              </a:buClr>
              <a:buSzPct val="100000"/>
              <a:buNone/>
            </a:pPr>
            <a:endParaRPr dirty="0">
              <a:solidFill>
                <a:srgbClr val="FF0000"/>
              </a:solidFill>
            </a:endParaRPr>
          </a:p>
          <a:p>
            <a:pPr marL="217805" indent="-146685">
              <a:spcBef>
                <a:spcPts val="225"/>
              </a:spcBef>
              <a:buClr>
                <a:schemeClr val="dk1"/>
              </a:buClr>
              <a:buSzPct val="100000"/>
              <a:buNone/>
            </a:pPr>
            <a:endParaRPr dirty="0">
              <a:solidFill>
                <a:srgbClr val="FF0000"/>
              </a:solidFill>
            </a:endParaRPr>
          </a:p>
          <a:p>
            <a:pPr marL="217805" indent="-146685">
              <a:spcBef>
                <a:spcPts val="225"/>
              </a:spcBef>
              <a:buClr>
                <a:schemeClr val="dk1"/>
              </a:buClr>
              <a:buSzPct val="100000"/>
              <a:buNone/>
            </a:pPr>
            <a:endParaRPr dirty="0">
              <a:solidFill>
                <a:srgbClr val="FF0000"/>
              </a:solidFill>
            </a:endParaRPr>
          </a:p>
          <a:p>
            <a:pPr marL="217805" indent="-146685">
              <a:spcBef>
                <a:spcPts val="225"/>
              </a:spcBef>
              <a:buClr>
                <a:schemeClr val="dk1"/>
              </a:buClr>
              <a:buSzPct val="100000"/>
              <a:buNone/>
            </a:pPr>
            <a:endParaRPr dirty="0">
              <a:solidFill>
                <a:srgbClr val="FF0000"/>
              </a:solidFill>
            </a:endParaRPr>
          </a:p>
          <a:p>
            <a:pPr marL="217805" indent="-142240">
              <a:spcBef>
                <a:spcPts val="235"/>
              </a:spcBef>
              <a:buClr>
                <a:schemeClr val="dk1"/>
              </a:buClr>
              <a:buSzPct val="100000"/>
              <a:buNone/>
            </a:pPr>
            <a:endParaRPr sz="2160" dirty="0"/>
          </a:p>
          <a:p>
            <a:pPr marL="217805" indent="-118110">
              <a:spcBef>
                <a:spcPts val="315"/>
              </a:spcBef>
              <a:buClr>
                <a:schemeClr val="dk1"/>
              </a:buClr>
              <a:buSzPct val="100000"/>
              <a:buNone/>
            </a:pPr>
            <a:endParaRPr sz="2855" dirty="0"/>
          </a:p>
          <a:p>
            <a:pPr marL="217805" indent="-217805">
              <a:spcBef>
                <a:spcPts val="315"/>
              </a:spcBef>
              <a:buClr>
                <a:schemeClr val="dk1"/>
              </a:buClr>
              <a:buSzPct val="100000"/>
              <a:buChar char="•"/>
            </a:pPr>
            <a:r>
              <a:rPr lang="en-US" sz="2855" dirty="0"/>
              <a:t>Each sample has a corresponding feature vector (</a:t>
            </a:r>
            <a:r>
              <a:rPr lang="en-US" sz="2855" dirty="0" err="1"/>
              <a:t>dapg,dwp</a:t>
            </a:r>
            <a:r>
              <a:rPr lang="en-US" sz="2855" dirty="0"/>
              <a:t>), which determines its position in the plot.</a:t>
            </a:r>
            <a:endParaRPr dirty="0"/>
          </a:p>
          <a:p>
            <a:pPr marL="217805" indent="-217805">
              <a:spcBef>
                <a:spcPts val="315"/>
              </a:spcBef>
              <a:buClr>
                <a:schemeClr val="dk1"/>
              </a:buClr>
              <a:buSzPct val="100000"/>
              <a:buChar char="•"/>
            </a:pPr>
            <a:r>
              <a:rPr lang="en-US" sz="2855" dirty="0"/>
              <a:t>Note that the feature space can be classified into two decision regions by a straight line, called a </a:t>
            </a:r>
            <a:r>
              <a:rPr lang="en-US" sz="2855" dirty="0">
                <a:solidFill>
                  <a:srgbClr val="FF0000"/>
                </a:solidFill>
              </a:rPr>
              <a:t>linear decision boundary. (refer line equation). Prediction of this line is logistic regression.</a:t>
            </a:r>
            <a:endParaRPr dirty="0"/>
          </a:p>
          <a:p>
            <a:pPr marL="217805" indent="-217805">
              <a:spcBef>
                <a:spcPts val="315"/>
              </a:spcBef>
              <a:buClr>
                <a:schemeClr val="dk1"/>
              </a:buClr>
              <a:buSzPct val="100000"/>
              <a:buChar char="•"/>
            </a:pPr>
            <a:r>
              <a:rPr lang="en-US" sz="2855" dirty="0"/>
              <a:t>If the sample lies above the decision boundary, the home team would be classified as  the winner and it is below the decision boundary it is classified as loser.</a:t>
            </a:r>
            <a:endParaRPr sz="2855" dirty="0"/>
          </a:p>
        </p:txBody>
      </p:sp>
      <p:pic>
        <p:nvPicPr>
          <p:cNvPr id="387" name="Google Shape;387;p39"/>
          <p:cNvPicPr preferRelativeResize="0"/>
          <p:nvPr/>
        </p:nvPicPr>
        <p:blipFill rotWithShape="1">
          <a:blip r:embed="rId1"/>
          <a:srcRect/>
          <a:stretch>
            <a:fillRect/>
          </a:stretch>
        </p:blipFill>
        <p:spPr>
          <a:xfrm>
            <a:off x="1619672" y="2399436"/>
            <a:ext cx="3960440" cy="205912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0"/>
          <p:cNvSpPr txBox="1">
            <a:spLocks noGrp="1"/>
          </p:cNvSpPr>
          <p:nvPr>
            <p:ph type="title"/>
          </p:nvPr>
        </p:nvSpPr>
        <p:spPr>
          <a:xfrm>
            <a:off x="457202" y="353702"/>
            <a:ext cx="8229600" cy="725714"/>
          </a:xfrm>
          <a:prstGeom prst="rect">
            <a:avLst/>
          </a:prstGeom>
          <a:noFill/>
          <a:ln>
            <a:noFill/>
          </a:ln>
        </p:spPr>
        <p:txBody>
          <a:bodyPr spcFirstLastPara="1" vert="horz" wrap="square" lIns="58048" tIns="29016" rIns="58048" bIns="29016" anchor="ctr" anchorCtr="0">
            <a:normAutofit fontScale="90000"/>
          </a:bodyPr>
          <a:lstStyle/>
          <a:p>
            <a:pPr algn="ctr">
              <a:spcBef>
                <a:spcPts val="0"/>
              </a:spcBef>
              <a:buClr>
                <a:schemeClr val="dk1"/>
              </a:buClr>
              <a:buSzPts val="4400"/>
            </a:pPr>
            <a:r>
              <a:rPr lang="en-US" dirty="0"/>
              <a:t>Prediction with two parameters.</a:t>
            </a:r>
            <a:endParaRPr dirty="0"/>
          </a:p>
        </p:txBody>
      </p:sp>
      <p:sp>
        <p:nvSpPr>
          <p:cNvPr id="393" name="Google Shape;393;p40"/>
          <p:cNvSpPr txBox="1">
            <a:spLocks noGrp="1"/>
          </p:cNvSpPr>
          <p:nvPr>
            <p:ph type="body" idx="1"/>
          </p:nvPr>
        </p:nvSpPr>
        <p:spPr>
          <a:xfrm>
            <a:off x="457200" y="1962959"/>
            <a:ext cx="8229600" cy="3218514"/>
          </a:xfrm>
          <a:prstGeom prst="rect">
            <a:avLst/>
          </a:prstGeom>
          <a:noFill/>
          <a:ln>
            <a:noFill/>
          </a:ln>
        </p:spPr>
        <p:txBody>
          <a:bodyPr spcFirstLastPara="1" vert="horz" wrap="square" lIns="58048" tIns="29016" rIns="58048" bIns="29016" anchor="t" anchorCtr="0">
            <a:normAutofit fontScale="77500" lnSpcReduction="20000"/>
          </a:bodyPr>
          <a:lstStyle/>
          <a:p>
            <a:pPr marL="217805" indent="-217805">
              <a:spcBef>
                <a:spcPts val="0"/>
              </a:spcBef>
              <a:buClr>
                <a:schemeClr val="dk1"/>
              </a:buClr>
              <a:buSzPct val="100000"/>
              <a:buChar char="•"/>
            </a:pPr>
            <a:r>
              <a:rPr lang="en-US" dirty="0"/>
              <a:t>Consider the following : </a:t>
            </a:r>
            <a:r>
              <a:rPr lang="en-US" dirty="0" err="1"/>
              <a:t>springfield</a:t>
            </a:r>
            <a:r>
              <a:rPr lang="en-US" dirty="0"/>
              <a:t> (Home team)</a:t>
            </a:r>
            <a:endParaRPr dirty="0"/>
          </a:p>
          <a:p>
            <a:pPr marL="217805" indent="-98425">
              <a:spcBef>
                <a:spcPts val="375"/>
              </a:spcBef>
              <a:buClr>
                <a:schemeClr val="dk1"/>
              </a:buClr>
              <a:buSzPct val="100000"/>
              <a:buNone/>
            </a:pPr>
            <a:endParaRPr dirty="0"/>
          </a:p>
          <a:p>
            <a:pPr marL="217805" indent="-98425">
              <a:spcBef>
                <a:spcPts val="375"/>
              </a:spcBef>
              <a:buClr>
                <a:schemeClr val="dk1"/>
              </a:buClr>
              <a:buSzPct val="100000"/>
              <a:buNone/>
            </a:pPr>
            <a:endParaRPr dirty="0"/>
          </a:p>
          <a:p>
            <a:pPr marL="217805" indent="-98425">
              <a:spcBef>
                <a:spcPts val="375"/>
              </a:spcBef>
              <a:buClr>
                <a:schemeClr val="dk1"/>
              </a:buClr>
              <a:buSzPct val="100000"/>
              <a:buNone/>
            </a:pPr>
            <a:endParaRPr dirty="0"/>
          </a:p>
          <a:p>
            <a:pPr marL="217805" indent="-98425">
              <a:spcBef>
                <a:spcPts val="375"/>
              </a:spcBef>
              <a:buClr>
                <a:schemeClr val="dk1"/>
              </a:buClr>
              <a:buSzPct val="100000"/>
              <a:buNone/>
            </a:pPr>
            <a:endParaRPr dirty="0"/>
          </a:p>
          <a:p>
            <a:pPr marL="217805" indent="-217805">
              <a:spcBef>
                <a:spcPts val="375"/>
              </a:spcBef>
              <a:buClr>
                <a:schemeClr val="dk1"/>
              </a:buClr>
              <a:buSzPct val="100000"/>
              <a:buChar char="•"/>
            </a:pPr>
            <a:r>
              <a:rPr lang="en-US" dirty="0" err="1"/>
              <a:t>dapg</a:t>
            </a:r>
            <a:r>
              <a:rPr lang="en-US" dirty="0"/>
              <a:t>= home team </a:t>
            </a:r>
            <a:r>
              <a:rPr lang="en-US" dirty="0" err="1"/>
              <a:t>apg</a:t>
            </a:r>
            <a:r>
              <a:rPr lang="en-US" dirty="0"/>
              <a:t> – visiting team </a:t>
            </a:r>
            <a:r>
              <a:rPr lang="en-US" dirty="0" err="1"/>
              <a:t>apg</a:t>
            </a:r>
            <a:r>
              <a:rPr lang="en-US" dirty="0"/>
              <a:t> = 98.3-102.9 = -4.6</a:t>
            </a:r>
            <a:endParaRPr dirty="0"/>
          </a:p>
          <a:p>
            <a:pPr marL="217805" indent="-217805">
              <a:spcBef>
                <a:spcPts val="375"/>
              </a:spcBef>
              <a:buClr>
                <a:schemeClr val="dk1"/>
              </a:buClr>
              <a:buSzPct val="100000"/>
              <a:buChar char="•"/>
            </a:pPr>
            <a:r>
              <a:rPr lang="en-US" dirty="0" err="1"/>
              <a:t>dwp</a:t>
            </a:r>
            <a:r>
              <a:rPr lang="en-US" dirty="0"/>
              <a:t> = Home team wp – visiting team wp = -21.4-58.1 = -36.7</a:t>
            </a:r>
            <a:endParaRPr dirty="0"/>
          </a:p>
          <a:p>
            <a:pPr marL="217805" indent="-98425">
              <a:spcBef>
                <a:spcPts val="375"/>
              </a:spcBef>
              <a:buClr>
                <a:schemeClr val="dk1"/>
              </a:buClr>
              <a:buSzPct val="100000"/>
              <a:buNone/>
            </a:pPr>
            <a:endParaRPr dirty="0"/>
          </a:p>
          <a:p>
            <a:pPr marL="217805" indent="-217805">
              <a:spcBef>
                <a:spcPts val="375"/>
              </a:spcBef>
              <a:buClr>
                <a:schemeClr val="dk1"/>
              </a:buClr>
              <a:buSzPct val="100000"/>
              <a:buChar char="•"/>
            </a:pPr>
            <a:r>
              <a:rPr lang="en-US" dirty="0"/>
              <a:t>Since the point (</a:t>
            </a:r>
            <a:r>
              <a:rPr lang="en-US" dirty="0" err="1"/>
              <a:t>dapg</a:t>
            </a:r>
            <a:r>
              <a:rPr lang="en-US" dirty="0"/>
              <a:t>, </a:t>
            </a:r>
            <a:r>
              <a:rPr lang="en-US" dirty="0" err="1"/>
              <a:t>dwp</a:t>
            </a:r>
            <a:r>
              <a:rPr lang="en-US" dirty="0"/>
              <a:t>) = (-4.6,-36.7) lies below the decision boundary, we predict that the home team will lose the game.</a:t>
            </a:r>
            <a:endParaRPr dirty="0"/>
          </a:p>
          <a:p>
            <a:pPr marL="217805" indent="-98425">
              <a:spcBef>
                <a:spcPts val="375"/>
              </a:spcBef>
              <a:buClr>
                <a:schemeClr val="dk1"/>
              </a:buClr>
              <a:buSzPct val="100000"/>
              <a:buNone/>
            </a:pPr>
            <a:endParaRPr dirty="0"/>
          </a:p>
          <a:p>
            <a:pPr marL="471805" lvl="1" indent="-76835">
              <a:spcBef>
                <a:spcPts val="330"/>
              </a:spcBef>
              <a:buClr>
                <a:schemeClr val="dk1"/>
              </a:buClr>
              <a:buSzPct val="100000"/>
              <a:buNone/>
            </a:pPr>
            <a:endParaRPr dirty="0"/>
          </a:p>
        </p:txBody>
      </p:sp>
      <p:pic>
        <p:nvPicPr>
          <p:cNvPr id="394" name="Google Shape;394;p40"/>
          <p:cNvPicPr preferRelativeResize="0"/>
          <p:nvPr/>
        </p:nvPicPr>
        <p:blipFill rotWithShape="1">
          <a:blip r:embed="rId1"/>
          <a:srcRect/>
          <a:stretch>
            <a:fillRect/>
          </a:stretch>
        </p:blipFill>
        <p:spPr>
          <a:xfrm>
            <a:off x="2282134" y="2514615"/>
            <a:ext cx="2904259" cy="105760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772816"/>
            <a:ext cx="7886700" cy="4036375"/>
          </a:xfrm>
        </p:spPr>
        <p:txBody>
          <a:bodyPr>
            <a:normAutofit fontScale="77500" lnSpcReduction="20000"/>
          </a:bodyPr>
          <a:lstStyle/>
          <a:p>
            <a:r>
              <a:rPr lang="en-US" dirty="0"/>
              <a:t>If the feature s</a:t>
            </a:r>
            <a:r>
              <a:rPr lang="en-US" dirty="0">
                <a:highlight>
                  <a:srgbClr val="FFFF00"/>
                </a:highlight>
              </a:rPr>
              <a:t>pace cannot be perfectly separated by a straight </a:t>
            </a:r>
            <a:r>
              <a:rPr lang="en-US" dirty="0"/>
              <a:t>li</a:t>
            </a:r>
            <a:r>
              <a:rPr lang="en-US" dirty="0">
                <a:highlight>
                  <a:srgbClr val="FFFF00"/>
                </a:highlight>
              </a:rPr>
              <a:t>ne, a </a:t>
            </a:r>
            <a:r>
              <a:rPr lang="en-US" dirty="0">
                <a:solidFill>
                  <a:srgbClr val="FF0000"/>
                </a:solidFill>
                <a:highlight>
                  <a:srgbClr val="FFFF00"/>
                </a:highlight>
              </a:rPr>
              <a:t>more complex boundary might be used</a:t>
            </a:r>
            <a:r>
              <a:rPr lang="en-US" dirty="0">
                <a:highlight>
                  <a:srgbClr val="FFFF00"/>
                </a:highlight>
              </a:rPr>
              <a:t>. </a:t>
            </a:r>
            <a:r>
              <a:rPr lang="en-US" dirty="0"/>
              <a:t>(non-linear)</a:t>
            </a:r>
            <a:endParaRPr lang="en-US" dirty="0"/>
          </a:p>
          <a:p>
            <a:endParaRPr lang="en-US" dirty="0"/>
          </a:p>
          <a:p>
            <a:endParaRPr lang="en-US" dirty="0"/>
          </a:p>
          <a:p>
            <a:endParaRPr lang="en-US" dirty="0"/>
          </a:p>
          <a:p>
            <a:endParaRPr lang="en-US" dirty="0"/>
          </a:p>
          <a:p>
            <a:endParaRPr lang="en-US" dirty="0"/>
          </a:p>
          <a:p>
            <a:endParaRPr lang="en-US" dirty="0"/>
          </a:p>
          <a:p>
            <a:r>
              <a:rPr lang="en-US" dirty="0"/>
              <a:t>Alternatively a s</a:t>
            </a:r>
            <a:r>
              <a:rPr lang="en-US" dirty="0">
                <a:highlight>
                  <a:srgbClr val="FFFF00"/>
                </a:highlight>
              </a:rPr>
              <a:t>imple decision boundary</a:t>
            </a:r>
            <a:r>
              <a:rPr lang="en-US" dirty="0"/>
              <a:t>  such as straight line  might be used </a:t>
            </a:r>
            <a:r>
              <a:rPr lang="en-US" dirty="0">
                <a:highlight>
                  <a:srgbClr val="FFFF00"/>
                </a:highlight>
              </a:rPr>
              <a:t>even if it did not perfectly separate the classes</a:t>
            </a:r>
            <a:r>
              <a:rPr lang="en-US" dirty="0"/>
              <a:t>, provided that the er</a:t>
            </a:r>
            <a:r>
              <a:rPr lang="en-US" dirty="0">
                <a:highlight>
                  <a:srgbClr val="FFFF00"/>
                </a:highlight>
              </a:rPr>
              <a:t>ror rates were acceptably low.</a:t>
            </a:r>
            <a:endParaRPr lang="en-US" dirty="0"/>
          </a:p>
          <a:p>
            <a:endParaRPr lang="en-US" dirty="0"/>
          </a:p>
          <a:p>
            <a:endParaRPr lang="en-IN" dirty="0"/>
          </a:p>
        </p:txBody>
      </p:sp>
      <p:pic>
        <p:nvPicPr>
          <p:cNvPr id="5" name="Picture 4"/>
          <p:cNvPicPr>
            <a:picLocks noChangeAspect="1"/>
          </p:cNvPicPr>
          <p:nvPr/>
        </p:nvPicPr>
        <p:blipFill>
          <a:blip r:embed="rId1"/>
          <a:stretch>
            <a:fillRect/>
          </a:stretch>
        </p:blipFill>
        <p:spPr>
          <a:xfrm>
            <a:off x="2987824" y="2564904"/>
            <a:ext cx="2692982" cy="2046814"/>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Having the model shown in previous slide, we can use it for any type of recognition and classification.</a:t>
            </a:r>
            <a:endParaRPr lang="en-US" dirty="0"/>
          </a:p>
          <a:p>
            <a:r>
              <a:rPr lang="en-US" dirty="0"/>
              <a:t> It can be </a:t>
            </a:r>
            <a:endParaRPr lang="en-US" dirty="0"/>
          </a:p>
          <a:p>
            <a:pPr lvl="1"/>
            <a:r>
              <a:rPr lang="en-US" dirty="0"/>
              <a:t>speaker recognition</a:t>
            </a:r>
            <a:endParaRPr lang="en-US" dirty="0"/>
          </a:p>
          <a:p>
            <a:pPr lvl="1"/>
            <a:r>
              <a:rPr lang="en-US" dirty="0"/>
              <a:t>Speech recognition</a:t>
            </a:r>
            <a:endParaRPr lang="en-US" dirty="0"/>
          </a:p>
          <a:p>
            <a:pPr lvl="1"/>
            <a:r>
              <a:rPr lang="en-US" dirty="0"/>
              <a:t>Image classification</a:t>
            </a:r>
            <a:endParaRPr lang="en-US" dirty="0"/>
          </a:p>
          <a:p>
            <a:pPr lvl="1"/>
            <a:r>
              <a:rPr lang="en-US" dirty="0"/>
              <a:t>Video recognition and so on…</a:t>
            </a:r>
            <a:endParaRPr lang="en-US" dirty="0"/>
          </a:p>
          <a:p>
            <a:endParaRPr lang="en-IN"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It is now very important to learn:</a:t>
            </a:r>
            <a:endParaRPr lang="en-US" dirty="0"/>
          </a:p>
          <a:p>
            <a:pPr lvl="1"/>
            <a:r>
              <a:rPr lang="en-US" dirty="0">
                <a:solidFill>
                  <a:srgbClr val="FF0000"/>
                </a:solidFill>
              </a:rPr>
              <a:t>Different techniques to extract the features</a:t>
            </a:r>
            <a:endParaRPr lang="en-US" dirty="0">
              <a:solidFill>
                <a:srgbClr val="FF0000"/>
              </a:solidFill>
            </a:endParaRPr>
          </a:p>
          <a:p>
            <a:pPr lvl="1"/>
            <a:r>
              <a:rPr lang="en-IN" dirty="0"/>
              <a:t>Then in the second stage, different methods to recognize the pattern and classify</a:t>
            </a:r>
            <a:endParaRPr lang="en-IN" dirty="0"/>
          </a:p>
          <a:p>
            <a:pPr lvl="2"/>
            <a:r>
              <a:rPr lang="en-IN" dirty="0"/>
              <a:t>Some of them use statistical approach</a:t>
            </a:r>
            <a:endParaRPr lang="en-IN" dirty="0"/>
          </a:p>
          <a:p>
            <a:pPr lvl="2"/>
            <a:r>
              <a:rPr lang="en-IN" dirty="0"/>
              <a:t>Few uses probabilistic model using mean and variance etc. </a:t>
            </a:r>
            <a:endParaRPr lang="en-IN" dirty="0"/>
          </a:p>
          <a:p>
            <a:pPr lvl="2"/>
            <a:r>
              <a:rPr lang="en-IN" dirty="0"/>
              <a:t>Other methods are - neural network, deep neural networks</a:t>
            </a:r>
            <a:endParaRPr lang="en-IN" dirty="0"/>
          </a:p>
          <a:p>
            <a:pPr lvl="2"/>
            <a:r>
              <a:rPr lang="en-IN" dirty="0"/>
              <a:t>Hyper box classifier</a:t>
            </a:r>
            <a:endParaRPr lang="en-IN" dirty="0"/>
          </a:p>
          <a:p>
            <a:pPr lvl="2"/>
            <a:r>
              <a:rPr lang="en-IN" dirty="0"/>
              <a:t>Fuzzy measure</a:t>
            </a:r>
            <a:endParaRPr lang="en-IN" dirty="0"/>
          </a:p>
          <a:p>
            <a:pPr lvl="2"/>
            <a:r>
              <a:rPr lang="en-IN" dirty="0"/>
              <a:t>And mixture of some of the above</a:t>
            </a:r>
            <a:endParaRPr lang="en-IN" dirty="0"/>
          </a:p>
          <a:p>
            <a:pPr lvl="2"/>
            <a:endParaRPr lang="en-IN"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When do we use Machine Learning?</a:t>
            </a:r>
            <a:endParaRPr lang="en-IN" dirty="0"/>
          </a:p>
        </p:txBody>
      </p:sp>
      <p:sp>
        <p:nvSpPr>
          <p:cNvPr id="4" name="object 3"/>
          <p:cNvSpPr txBox="1">
            <a:spLocks noGrp="1"/>
          </p:cNvSpPr>
          <p:nvPr>
            <p:ph idx="1"/>
          </p:nvPr>
        </p:nvSpPr>
        <p:spPr>
          <a:xfrm>
            <a:off x="745998" y="1556792"/>
            <a:ext cx="7886700" cy="3481883"/>
          </a:xfrm>
          <a:prstGeom prst="rect">
            <a:avLst/>
          </a:prstGeom>
        </p:spPr>
        <p:txBody>
          <a:bodyPr vert="horz" wrap="square" lIns="0" tIns="47149" rIns="0" bIns="0" rtlCol="0">
            <a:spAutoFit/>
          </a:bodyPr>
          <a:lstStyle/>
          <a:p>
            <a:pPr marL="9525">
              <a:spcBef>
                <a:spcPts val="370"/>
              </a:spcBef>
            </a:pPr>
            <a:r>
              <a:rPr sz="2800" dirty="0">
                <a:solidFill>
                  <a:srgbClr val="FF0000"/>
                </a:solidFill>
              </a:rPr>
              <a:t>ML is used when:</a:t>
            </a:r>
            <a:endParaRPr sz="2800" dirty="0">
              <a:solidFill>
                <a:srgbClr val="FF0000"/>
              </a:solidFill>
            </a:endParaRPr>
          </a:p>
          <a:p>
            <a:pPr marL="266700" indent="-257175">
              <a:spcBef>
                <a:spcPts val="255"/>
              </a:spcBef>
              <a:buFont typeface="Arial" panose="020B0604020202020204"/>
              <a:buChar char="•"/>
              <a:tabLst>
                <a:tab pos="266065" algn="l"/>
                <a:tab pos="266700" algn="l"/>
              </a:tabLst>
            </a:pPr>
            <a:r>
              <a:rPr sz="2800" dirty="0">
                <a:highlight>
                  <a:srgbClr val="FFFF00"/>
                </a:highlight>
              </a:rPr>
              <a:t>Human expertise does not exist </a:t>
            </a:r>
            <a:r>
              <a:rPr sz="2800" dirty="0"/>
              <a:t>(navigating on Mars)</a:t>
            </a:r>
            <a:endParaRPr sz="2800" dirty="0"/>
          </a:p>
          <a:p>
            <a:pPr marL="266700" indent="-257175">
              <a:spcBef>
                <a:spcPts val="165"/>
              </a:spcBef>
              <a:buFont typeface="Arial" panose="020B0604020202020204"/>
              <a:buChar char="•"/>
              <a:tabLst>
                <a:tab pos="266065" algn="l"/>
                <a:tab pos="266700" algn="l"/>
              </a:tabLst>
            </a:pPr>
            <a:r>
              <a:rPr sz="2800" dirty="0"/>
              <a:t>Humans c</a:t>
            </a:r>
            <a:r>
              <a:rPr sz="2800" dirty="0">
                <a:highlight>
                  <a:srgbClr val="FFFF00"/>
                </a:highlight>
              </a:rPr>
              <a:t>an’t explain their expertise</a:t>
            </a:r>
            <a:r>
              <a:rPr sz="2800" dirty="0"/>
              <a:t> (speech recognition)</a:t>
            </a:r>
            <a:endParaRPr sz="2800" dirty="0"/>
          </a:p>
          <a:p>
            <a:pPr marL="266700" indent="-257175">
              <a:spcBef>
                <a:spcPts val="240"/>
              </a:spcBef>
              <a:buFont typeface="Arial" panose="020B0604020202020204"/>
              <a:buChar char="•"/>
              <a:tabLst>
                <a:tab pos="266065" algn="l"/>
                <a:tab pos="266700" algn="l"/>
              </a:tabLst>
            </a:pPr>
            <a:r>
              <a:rPr sz="2800" dirty="0">
                <a:highlight>
                  <a:srgbClr val="FFFF00"/>
                </a:highlight>
              </a:rPr>
              <a:t>Models must be customize</a:t>
            </a:r>
            <a:r>
              <a:rPr sz="2800" dirty="0"/>
              <a:t>d (personalized medicine)</a:t>
            </a:r>
            <a:endParaRPr sz="2800" dirty="0"/>
          </a:p>
          <a:p>
            <a:pPr marL="266700" indent="-257175">
              <a:spcBef>
                <a:spcPts val="240"/>
              </a:spcBef>
              <a:buFont typeface="Arial" panose="020B0604020202020204"/>
              <a:buChar char="•"/>
              <a:tabLst>
                <a:tab pos="266065" algn="l"/>
                <a:tab pos="266700" algn="l"/>
              </a:tabLst>
            </a:pPr>
            <a:r>
              <a:rPr sz="2800" dirty="0">
                <a:highlight>
                  <a:srgbClr val="FFFF00"/>
                </a:highlight>
              </a:rPr>
              <a:t>Models are based on huge amounts of data </a:t>
            </a:r>
            <a:r>
              <a:rPr sz="2800" dirty="0"/>
              <a:t>(genomics)</a:t>
            </a:r>
            <a:endParaRPr lang="en-US" sz="2800" dirty="0"/>
          </a:p>
          <a:p>
            <a:pPr marL="266700" indent="-257175">
              <a:spcBef>
                <a:spcPts val="240"/>
              </a:spcBef>
              <a:buFont typeface="Arial" panose="020B0604020202020204"/>
              <a:buChar char="•"/>
              <a:tabLst>
                <a:tab pos="266065" algn="l"/>
                <a:tab pos="266700" algn="l"/>
              </a:tabLst>
            </a:pPr>
            <a:endParaRPr sz="1800" dirty="0">
              <a:latin typeface="Carlito"/>
              <a:cs typeface="Carlito"/>
            </a:endParaRPr>
          </a:p>
        </p:txBody>
      </p:sp>
      <p:pic>
        <p:nvPicPr>
          <p:cNvPr id="6" name="Picture 5"/>
          <p:cNvPicPr>
            <a:picLocks noChangeAspect="1"/>
          </p:cNvPicPr>
          <p:nvPr/>
        </p:nvPicPr>
        <p:blipFill>
          <a:blip r:embed="rId1"/>
          <a:stretch>
            <a:fillRect/>
          </a:stretch>
        </p:blipFill>
        <p:spPr>
          <a:xfrm>
            <a:off x="612648" y="4729442"/>
            <a:ext cx="8020050" cy="212855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43000" y="1699022"/>
            <a:ext cx="6858000" cy="1036724"/>
          </a:xfrm>
        </p:spPr>
        <p:txBody>
          <a:bodyPr>
            <a:normAutofit fontScale="90000"/>
          </a:bodyPr>
          <a:lstStyle/>
          <a:p>
            <a:r>
              <a:rPr lang="en-US" dirty="0"/>
              <a:t>Machine Learning – Unit 1</a:t>
            </a:r>
            <a:endParaRPr lang="en-IN" dirty="0"/>
          </a:p>
        </p:txBody>
      </p:sp>
      <p:sp>
        <p:nvSpPr>
          <p:cNvPr id="3" name="Subtitle 2"/>
          <p:cNvSpPr>
            <a:spLocks noGrp="1"/>
          </p:cNvSpPr>
          <p:nvPr>
            <p:ph type="subTitle" idx="1"/>
          </p:nvPr>
        </p:nvSpPr>
        <p:spPr/>
        <p:txBody>
          <a:bodyPr/>
          <a:lstStyle/>
          <a:p>
            <a:endParaRPr lang="en-IN"/>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0" y="0"/>
            <a:ext cx="9144000" cy="68580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143000" y="2078850"/>
            <a:ext cx="7389440" cy="2281256"/>
          </a:xfrm>
        </p:spPr>
        <p:txBody>
          <a:bodyPr>
            <a:normAutofit fontScale="90000"/>
          </a:bodyPr>
          <a:lstStyle/>
          <a:p>
            <a:r>
              <a:rPr lang="en-US" sz="4500" b="1" dirty="0"/>
              <a:t>Probability: </a:t>
            </a:r>
            <a:br>
              <a:rPr lang="en-US" sz="4500" dirty="0"/>
            </a:br>
            <a:r>
              <a:rPr lang="en-US" sz="4500" dirty="0"/>
              <a:t>Introduction to probability</a:t>
            </a:r>
            <a:br>
              <a:rPr lang="en-US" sz="4500" dirty="0"/>
            </a:br>
            <a:r>
              <a:rPr lang="en-US" sz="4500" dirty="0"/>
              <a:t>Probabilities of Events</a:t>
            </a:r>
            <a:endParaRPr lang="en-IN"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covered?</a:t>
            </a:r>
            <a:endParaRPr lang="en-IN" dirty="0"/>
          </a:p>
        </p:txBody>
      </p:sp>
      <p:sp>
        <p:nvSpPr>
          <p:cNvPr id="3" name="Content Placeholder 2"/>
          <p:cNvSpPr>
            <a:spLocks noGrp="1"/>
          </p:cNvSpPr>
          <p:nvPr>
            <p:ph idx="1"/>
          </p:nvPr>
        </p:nvSpPr>
        <p:spPr/>
        <p:txBody>
          <a:bodyPr/>
          <a:lstStyle/>
          <a:p>
            <a:r>
              <a:rPr lang="en-US" dirty="0"/>
              <a:t>Basics of Probability</a:t>
            </a:r>
            <a:endParaRPr lang="en-US" dirty="0"/>
          </a:p>
          <a:p>
            <a:r>
              <a:rPr lang="en-US" dirty="0"/>
              <a:t>Combination</a:t>
            </a:r>
            <a:endParaRPr lang="en-US" dirty="0"/>
          </a:p>
          <a:p>
            <a:r>
              <a:rPr lang="en-US" dirty="0"/>
              <a:t>Permutation</a:t>
            </a:r>
            <a:endParaRPr lang="en-US" dirty="0"/>
          </a:p>
          <a:p>
            <a:r>
              <a:rPr lang="en-US" dirty="0"/>
              <a:t>Examples for the above</a:t>
            </a:r>
            <a:endParaRPr lang="en-US" dirty="0"/>
          </a:p>
          <a:p>
            <a:r>
              <a:rPr lang="en-US" dirty="0"/>
              <a:t>Union</a:t>
            </a:r>
            <a:endParaRPr lang="en-US" dirty="0"/>
          </a:p>
          <a:p>
            <a:r>
              <a:rPr lang="en-US" dirty="0"/>
              <a:t>Intersection</a:t>
            </a:r>
            <a:endParaRPr lang="en-US" dirty="0"/>
          </a:p>
          <a:p>
            <a:r>
              <a:rPr lang="en-IN" dirty="0"/>
              <a:t>Complement</a:t>
            </a:r>
            <a:endParaRPr lang="en-IN"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probability</a:t>
            </a:r>
            <a:endParaRPr lang="en-IN" dirty="0"/>
          </a:p>
        </p:txBody>
      </p:sp>
      <p:sp>
        <p:nvSpPr>
          <p:cNvPr id="3" name="Content Placeholder 2"/>
          <p:cNvSpPr>
            <a:spLocks noGrp="1"/>
          </p:cNvSpPr>
          <p:nvPr>
            <p:ph idx="1"/>
          </p:nvPr>
        </p:nvSpPr>
        <p:spPr>
          <a:xfrm>
            <a:off x="107504" y="1600200"/>
            <a:ext cx="8856984" cy="4495800"/>
          </a:xfrm>
        </p:spPr>
        <p:txBody>
          <a:bodyPr/>
          <a:lstStyle/>
          <a:p>
            <a:pPr algn="just"/>
            <a:r>
              <a:rPr lang="en-US" b="1" i="0" dirty="0">
                <a:solidFill>
                  <a:srgbClr val="202122"/>
                </a:solidFill>
                <a:effectLst/>
                <a:latin typeface="Arial" panose="020B0604020202020204" pitchFamily="34" charset="0"/>
              </a:rPr>
              <a:t>Probability</a:t>
            </a:r>
            <a:r>
              <a:rPr lang="en-US" b="0" i="0" dirty="0">
                <a:solidFill>
                  <a:srgbClr val="202122"/>
                </a:solidFill>
                <a:effectLst/>
                <a:latin typeface="Arial" panose="020B0604020202020204" pitchFamily="34" charset="0"/>
              </a:rPr>
              <a:t> is the branch of </a:t>
            </a:r>
            <a:r>
              <a:rPr lang="en-US" b="0" i="0" u="none" strike="noStrike" dirty="0">
                <a:solidFill>
                  <a:srgbClr val="0645AD"/>
                </a:solidFill>
                <a:effectLst/>
                <a:latin typeface="Arial" panose="020B0604020202020204" pitchFamily="34" charset="0"/>
                <a:hlinkClick r:id="rId1" tooltip="Mathematics"/>
              </a:rPr>
              <a:t>mathematics</a:t>
            </a:r>
            <a:r>
              <a:rPr lang="en-US" b="0" i="0" dirty="0">
                <a:solidFill>
                  <a:srgbClr val="202122"/>
                </a:solidFill>
                <a:effectLst/>
                <a:latin typeface="Arial" panose="020B0604020202020204" pitchFamily="34" charset="0"/>
              </a:rPr>
              <a:t> </a:t>
            </a:r>
            <a:r>
              <a:rPr lang="en-US" b="0" i="0" dirty="0">
                <a:solidFill>
                  <a:srgbClr val="202122"/>
                </a:solidFill>
                <a:effectLst/>
                <a:highlight>
                  <a:srgbClr val="FFFF00"/>
                </a:highlight>
                <a:latin typeface="Arial" panose="020B0604020202020204" pitchFamily="34" charset="0"/>
              </a:rPr>
              <a:t>concerning numerical descriptions of how likely an </a:t>
            </a:r>
            <a:r>
              <a:rPr lang="en-US" b="0" i="0" u="none" strike="noStrike" dirty="0">
                <a:solidFill>
                  <a:srgbClr val="0645AD"/>
                </a:solidFill>
                <a:effectLst/>
                <a:highlight>
                  <a:srgbClr val="FFFF00"/>
                </a:highlight>
                <a:latin typeface="Arial" panose="020B0604020202020204" pitchFamily="34" charset="0"/>
                <a:hlinkClick r:id="rId2" tooltip="Event (probability theory)"/>
              </a:rPr>
              <a:t>event</a:t>
            </a:r>
            <a:r>
              <a:rPr lang="en-US" b="0" i="0" dirty="0">
                <a:solidFill>
                  <a:srgbClr val="202122"/>
                </a:solidFill>
                <a:effectLst/>
                <a:highlight>
                  <a:srgbClr val="FFFF00"/>
                </a:highlight>
                <a:latin typeface="Arial" panose="020B0604020202020204" pitchFamily="34" charset="0"/>
              </a:rPr>
              <a:t> is to occur</a:t>
            </a:r>
            <a:endParaRPr lang="en-US" b="0" i="0" dirty="0">
              <a:solidFill>
                <a:srgbClr val="202122"/>
              </a:solidFill>
              <a:effectLst/>
              <a:latin typeface="Arial" panose="020B0604020202020204" pitchFamily="34" charset="0"/>
            </a:endParaRPr>
          </a:p>
          <a:p>
            <a:endParaRPr lang="en-US" dirty="0">
              <a:solidFill>
                <a:srgbClr val="202122"/>
              </a:solidFill>
              <a:latin typeface="Arial" panose="020B0604020202020204" pitchFamily="34" charset="0"/>
            </a:endParaRPr>
          </a:p>
          <a:p>
            <a:pPr algn="just"/>
            <a:r>
              <a:rPr lang="en-US" b="0" i="0" dirty="0">
                <a:solidFill>
                  <a:srgbClr val="4D5156"/>
                </a:solidFill>
                <a:effectLst/>
                <a:latin typeface="Arial" panose="020B0604020202020204" pitchFamily="34" charset="0"/>
              </a:rPr>
              <a:t>The probability of an event is a number between 0 and 1, where, roughly speaking, 0 indicates that the </a:t>
            </a:r>
            <a:r>
              <a:rPr lang="en-US" dirty="0">
                <a:solidFill>
                  <a:srgbClr val="4D5156"/>
                </a:solidFill>
                <a:latin typeface="Arial" panose="020B0604020202020204" pitchFamily="34" charset="0"/>
              </a:rPr>
              <a:t>event is not going to happen </a:t>
            </a:r>
            <a:r>
              <a:rPr lang="en-US" b="0" i="0" dirty="0">
                <a:solidFill>
                  <a:srgbClr val="4D5156"/>
                </a:solidFill>
                <a:effectLst/>
                <a:latin typeface="Arial" panose="020B0604020202020204" pitchFamily="34" charset="0"/>
              </a:rPr>
              <a:t>and 1 indicates event happens all the time.</a:t>
            </a:r>
            <a:endParaRPr lang="en-IN" dirty="0"/>
          </a:p>
        </p:txBody>
      </p:sp>
      <p:pic>
        <p:nvPicPr>
          <p:cNvPr id="5" name="Picture 4"/>
          <p:cNvPicPr>
            <a:picLocks noChangeAspect="1"/>
          </p:cNvPicPr>
          <p:nvPr/>
        </p:nvPicPr>
        <p:blipFill>
          <a:blip r:embed="rId3"/>
          <a:stretch>
            <a:fillRect/>
          </a:stretch>
        </p:blipFill>
        <p:spPr>
          <a:xfrm>
            <a:off x="892455" y="5517231"/>
            <a:ext cx="7359089" cy="1239657"/>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a:t>
            </a:r>
            <a:endParaRPr lang="en-IN" dirty="0"/>
          </a:p>
        </p:txBody>
      </p:sp>
      <p:sp>
        <p:nvSpPr>
          <p:cNvPr id="3" name="Content Placeholder 2"/>
          <p:cNvSpPr>
            <a:spLocks noGrp="1"/>
          </p:cNvSpPr>
          <p:nvPr>
            <p:ph idx="1"/>
          </p:nvPr>
        </p:nvSpPr>
        <p:spPr>
          <a:xfrm>
            <a:off x="107504" y="1772816"/>
            <a:ext cx="8928992" cy="5085184"/>
          </a:xfrm>
        </p:spPr>
        <p:txBody>
          <a:bodyPr>
            <a:normAutofit/>
          </a:bodyPr>
          <a:lstStyle/>
          <a:p>
            <a:r>
              <a:rPr lang="en-US" sz="3200" dirty="0"/>
              <a:t>The </a:t>
            </a:r>
            <a:r>
              <a:rPr lang="en-US" sz="3200" dirty="0">
                <a:solidFill>
                  <a:srgbClr val="FF0000"/>
                </a:solidFill>
              </a:rPr>
              <a:t>term experiment </a:t>
            </a:r>
            <a:r>
              <a:rPr lang="en-US" sz="3200" dirty="0"/>
              <a:t>is used in probability theory to describe a p</a:t>
            </a:r>
            <a:r>
              <a:rPr lang="en-US" sz="3200" dirty="0">
                <a:highlight>
                  <a:srgbClr val="FFFF00"/>
                </a:highlight>
              </a:rPr>
              <a:t>rocess for which the outcome is not known with certainty.</a:t>
            </a:r>
            <a:endParaRPr lang="en-US" sz="3200" dirty="0"/>
          </a:p>
          <a:p>
            <a:pPr marL="342900" lvl="1" indent="0">
              <a:buNone/>
            </a:pPr>
            <a:endParaRPr lang="en-US" sz="2800" dirty="0"/>
          </a:p>
          <a:p>
            <a:pPr marL="342900" lvl="1" indent="0">
              <a:buNone/>
            </a:pPr>
            <a:r>
              <a:rPr lang="en-US" sz="2800" dirty="0"/>
              <a:t>Example of experiments are:</a:t>
            </a:r>
            <a:endParaRPr lang="en-US" sz="2800" dirty="0"/>
          </a:p>
          <a:p>
            <a:pPr marL="342900" lvl="1" indent="0">
              <a:buNone/>
            </a:pPr>
            <a:r>
              <a:rPr lang="en-US" sz="2800" dirty="0"/>
              <a:t>	Rolling a fair six sided die.</a:t>
            </a:r>
            <a:endParaRPr lang="en-US" sz="2800" dirty="0"/>
          </a:p>
          <a:p>
            <a:pPr marL="342900" lvl="1" indent="0">
              <a:buNone/>
            </a:pPr>
            <a:r>
              <a:rPr lang="en-US" sz="2800" dirty="0"/>
              <a:t>	Randomly choosing 5 apples from a lot of 100 apples.</a:t>
            </a:r>
            <a:endParaRPr lang="en-US" sz="2800" dirty="0"/>
          </a:p>
          <a:p>
            <a:pPr marL="342900" lvl="1" indent="0">
              <a:buNone/>
            </a:pPr>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a:t>
            </a:r>
            <a:endParaRPr lang="en-IN" dirty="0"/>
          </a:p>
        </p:txBody>
      </p:sp>
      <p:sp>
        <p:nvSpPr>
          <p:cNvPr id="3" name="Content Placeholder 2"/>
          <p:cNvSpPr>
            <a:spLocks noGrp="1"/>
          </p:cNvSpPr>
          <p:nvPr>
            <p:ph idx="1"/>
          </p:nvPr>
        </p:nvSpPr>
        <p:spPr/>
        <p:txBody>
          <a:bodyPr/>
          <a:lstStyle/>
          <a:p>
            <a:r>
              <a:rPr lang="en-IN" dirty="0">
                <a:solidFill>
                  <a:srgbClr val="FF0000"/>
                </a:solidFill>
              </a:rPr>
              <a:t>An</a:t>
            </a:r>
            <a:r>
              <a:rPr lang="en-IN" dirty="0">
                <a:solidFill>
                  <a:srgbClr val="FF0000"/>
                </a:solidFill>
                <a:highlight>
                  <a:srgbClr val="FFFF00"/>
                </a:highlight>
              </a:rPr>
              <a:t> event is an </a:t>
            </a:r>
            <a:r>
              <a:rPr lang="en-IN" dirty="0">
                <a:solidFill>
                  <a:srgbClr val="0070C0"/>
                </a:solidFill>
                <a:highlight>
                  <a:srgbClr val="FFFF00"/>
                </a:highlight>
              </a:rPr>
              <a:t>outcome</a:t>
            </a:r>
            <a:r>
              <a:rPr lang="en-IN" dirty="0">
                <a:solidFill>
                  <a:srgbClr val="FF0000"/>
                </a:solidFill>
                <a:highlight>
                  <a:srgbClr val="FFFF00"/>
                </a:highlight>
              </a:rPr>
              <a:t> of an experiment</a:t>
            </a:r>
            <a:r>
              <a:rPr lang="en-IN" dirty="0">
                <a:solidFill>
                  <a:srgbClr val="FF0000"/>
                </a:solidFill>
              </a:rPr>
              <a:t>. It is denoted by capital letter. Say E1,E2… or A,B….and so on</a:t>
            </a:r>
            <a:endParaRPr lang="en-IN" dirty="0">
              <a:solidFill>
                <a:srgbClr val="FF0000"/>
              </a:solidFill>
            </a:endParaRPr>
          </a:p>
          <a:p>
            <a:endParaRPr lang="en-IN" dirty="0"/>
          </a:p>
          <a:p>
            <a:r>
              <a:rPr lang="en-IN" dirty="0">
                <a:solidFill>
                  <a:srgbClr val="FF0000"/>
                </a:solidFill>
              </a:rPr>
              <a:t>For example toss a coin, H and T are two events.</a:t>
            </a:r>
            <a:endParaRPr lang="en-IN" dirty="0"/>
          </a:p>
          <a:p>
            <a:endParaRPr lang="en-IN" dirty="0"/>
          </a:p>
          <a:p>
            <a:r>
              <a:rPr lang="en-IN" dirty="0"/>
              <a:t>The event consisting of all possible outcomes of a statistical experiment is called the </a:t>
            </a:r>
            <a:r>
              <a:rPr lang="en-IN" dirty="0">
                <a:solidFill>
                  <a:srgbClr val="FF0000"/>
                </a:solidFill>
              </a:rPr>
              <a:t>“Sample Space”. Ex: { E1,E2…}</a:t>
            </a:r>
            <a:endParaRPr lang="en-IN" dirty="0">
              <a:solidFill>
                <a:srgbClr val="FF0000"/>
              </a:solidFill>
            </a:endParaRPr>
          </a:p>
          <a:p>
            <a:endParaRPr lang="en-IN"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defRPr/>
            </a:pPr>
            <a:r>
              <a:rPr lang="en-US" b="1" dirty="0">
                <a:effectLst>
                  <a:outerShdw blurRad="38100" dist="38100" dir="2700000" algn="tl">
                    <a:srgbClr val="C0C0C0"/>
                  </a:outerShdw>
                </a:effectLst>
              </a:rPr>
              <a:t>Examples</a:t>
            </a:r>
            <a:endParaRPr lang="en-US" b="1" dirty="0">
              <a:effectLst>
                <a:outerShdw blurRad="38100" dist="38100" dir="2700000" algn="tl">
                  <a:srgbClr val="C0C0C0"/>
                </a:outerShdw>
              </a:effectLst>
            </a:endParaRPr>
          </a:p>
          <a:p>
            <a:pPr marL="0" indent="0">
              <a:buNone/>
            </a:pPr>
            <a:r>
              <a:rPr lang="en-IN" dirty="0"/>
              <a:t>	Sample Space of Tossing a coin = {H,T}</a:t>
            </a:r>
            <a:endParaRPr lang="en-IN" dirty="0"/>
          </a:p>
          <a:p>
            <a:pPr marL="0" indent="0">
              <a:buNone/>
            </a:pPr>
            <a:r>
              <a:rPr lang="en-IN" dirty="0"/>
              <a:t>	Tossing 2 Coins = {HH,HT,TH,TT}</a:t>
            </a:r>
            <a:endParaRPr lang="en-IN" dirty="0"/>
          </a:p>
          <a:p>
            <a:endParaRPr lang="en-IN"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6"/>
          <p:cNvSpPr/>
          <p:nvPr/>
        </p:nvSpPr>
        <p:spPr>
          <a:xfrm>
            <a:off x="152401" y="1542143"/>
            <a:ext cx="8077199" cy="1064381"/>
          </a:xfrm>
          <a:prstGeom prst="rect">
            <a:avLst/>
          </a:prstGeom>
          <a:noFill/>
          <a:ln>
            <a:noFill/>
          </a:ln>
        </p:spPr>
        <p:txBody>
          <a:bodyPr spcFirstLastPara="1" wrap="square" lIns="58048" tIns="29016" rIns="58048" bIns="29016" anchor="t" anchorCtr="0">
            <a:noAutofit/>
          </a:bodyPr>
          <a:lstStyle/>
          <a:p>
            <a:pPr marL="387350" indent="-387350">
              <a:spcBef>
                <a:spcPts val="0"/>
              </a:spcBef>
              <a:spcAft>
                <a:spcPts val="0"/>
              </a:spcAft>
              <a:buClr>
                <a:srgbClr val="000000"/>
              </a:buClr>
              <a:buSzPts val="3200"/>
            </a:pPr>
            <a:r>
              <a:rPr lang="en-US" sz="20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Random phenomena</a:t>
            </a:r>
            <a:endParaRPr sz="2000" dirty="0">
              <a:solidFill>
                <a:srgbClr val="000000"/>
              </a:solidFill>
              <a:latin typeface="Arial" panose="020B0604020202020204"/>
              <a:ea typeface="Arial" panose="020B0604020202020204"/>
              <a:cs typeface="Arial" panose="020B0604020202020204"/>
              <a:sym typeface="Arial" panose="020B0604020202020204"/>
            </a:endParaRPr>
          </a:p>
          <a:p>
            <a:pPr marL="628650" lvl="1" indent="-338455">
              <a:spcBef>
                <a:spcPts val="355"/>
              </a:spcBef>
              <a:spcAft>
                <a:spcPts val="0"/>
              </a:spcAft>
              <a:buClr>
                <a:schemeClr val="dk1"/>
              </a:buClr>
              <a:buSzPts val="2800"/>
              <a:buFont typeface="Times New Roman" panose="02020603050405020304"/>
              <a:buChar char="–"/>
            </a:pPr>
            <a:r>
              <a:rPr lang="en-US"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Unable to predict the outcomes, but in the long-run, the outcomes exhibit statistical regularity.</a:t>
            </a:r>
            <a:endParaRPr sz="2000"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429" name="Google Shape;429;p46"/>
          <p:cNvSpPr/>
          <p:nvPr/>
        </p:nvSpPr>
        <p:spPr>
          <a:xfrm>
            <a:off x="304801" y="2703286"/>
            <a:ext cx="8458199" cy="822476"/>
          </a:xfrm>
          <a:prstGeom prst="rect">
            <a:avLst/>
          </a:prstGeom>
          <a:noFill/>
          <a:ln>
            <a:noFill/>
          </a:ln>
        </p:spPr>
        <p:txBody>
          <a:bodyPr spcFirstLastPara="1" wrap="square" lIns="58048" tIns="29016" rIns="58048" bIns="29016" anchor="t" anchorCtr="0">
            <a:noAutofit/>
          </a:bodyPr>
          <a:lstStyle/>
          <a:p>
            <a:pPr marL="387350" indent="-387350">
              <a:spcBef>
                <a:spcPts val="0"/>
              </a:spcBef>
              <a:spcAft>
                <a:spcPts val="0"/>
              </a:spcAft>
              <a:buClr>
                <a:srgbClr val="000000"/>
              </a:buClr>
              <a:buSzPts val="3200"/>
            </a:pPr>
            <a:r>
              <a:rPr lang="en-US" sz="20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Examples</a:t>
            </a:r>
            <a:endParaRPr sz="2000" dirty="0">
              <a:solidFill>
                <a:srgbClr val="000000"/>
              </a:solidFill>
              <a:latin typeface="Arial" panose="020B0604020202020204"/>
              <a:ea typeface="Arial" panose="020B0604020202020204"/>
              <a:cs typeface="Arial" panose="020B0604020202020204"/>
              <a:sym typeface="Arial" panose="020B0604020202020204"/>
            </a:endParaRPr>
          </a:p>
          <a:p>
            <a:pPr marL="387350" indent="-387350">
              <a:spcBef>
                <a:spcPts val="405"/>
              </a:spcBef>
              <a:spcAft>
                <a:spcPts val="0"/>
              </a:spcAft>
              <a:buClr>
                <a:schemeClr val="dk1"/>
              </a:buClr>
              <a:buSzPts val="3200"/>
              <a:buFont typeface="Times New Roman" panose="02020603050405020304"/>
              <a:buAutoNum type="arabicPeriod"/>
            </a:pPr>
            <a:r>
              <a:rPr lang="en-US"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Tossing a coin – outcomes </a:t>
            </a:r>
            <a:r>
              <a:rPr lang="en-US" sz="2000" i="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 </a:t>
            </a:r>
            <a:r>
              <a:rPr lang="en-US"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20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Head, Tail</a:t>
            </a:r>
            <a:r>
              <a:rPr lang="en-US"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endParaRPr sz="2000"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430" name="Google Shape;430;p46"/>
          <p:cNvSpPr/>
          <p:nvPr/>
        </p:nvSpPr>
        <p:spPr>
          <a:xfrm>
            <a:off x="304801" y="3525762"/>
            <a:ext cx="8458199" cy="1693333"/>
          </a:xfrm>
          <a:prstGeom prst="rect">
            <a:avLst/>
          </a:prstGeom>
          <a:noFill/>
          <a:ln>
            <a:noFill/>
          </a:ln>
        </p:spPr>
        <p:txBody>
          <a:bodyPr spcFirstLastPara="1" wrap="square" lIns="58048" tIns="29016" rIns="58048" bIns="29016" anchor="t" anchorCtr="0">
            <a:noAutofit/>
          </a:bodyPr>
          <a:lstStyle/>
          <a:p>
            <a:pPr>
              <a:spcBef>
                <a:spcPts val="0"/>
              </a:spcBef>
              <a:spcAft>
                <a:spcPts val="0"/>
              </a:spcAft>
              <a:buClr>
                <a:srgbClr val="000000"/>
              </a:buClr>
              <a:buSzPts val="2800"/>
            </a:pPr>
            <a:endParaRPr sz="178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a:spcBef>
                <a:spcPts val="355"/>
              </a:spcBef>
              <a:spcAft>
                <a:spcPts val="0"/>
              </a:spcAft>
              <a:buClr>
                <a:srgbClr val="000000"/>
              </a:buClr>
              <a:buSzPts val="2800"/>
            </a:pPr>
            <a:r>
              <a:rPr lang="en-US"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Unable to predict on each toss whether is Head or Tail. </a:t>
            </a:r>
            <a:endParaRPr sz="2000" dirty="0">
              <a:solidFill>
                <a:srgbClr val="000000"/>
              </a:solidFill>
              <a:latin typeface="Arial" panose="020B0604020202020204"/>
              <a:ea typeface="Arial" panose="020B0604020202020204"/>
              <a:cs typeface="Arial" panose="020B0604020202020204"/>
              <a:sym typeface="Arial" panose="020B0604020202020204"/>
            </a:endParaRPr>
          </a:p>
          <a:p>
            <a:pPr>
              <a:spcBef>
                <a:spcPts val="355"/>
              </a:spcBef>
              <a:spcAft>
                <a:spcPts val="0"/>
              </a:spcAft>
              <a:buClr>
                <a:srgbClr val="000000"/>
              </a:buClr>
              <a:buSzPts val="2800"/>
            </a:pPr>
            <a:r>
              <a:rPr lang="en-US"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In the long run can predict that 50% of the time heads will occur and 50% of the time tails will occur</a:t>
            </a:r>
            <a:endParaRPr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7"/>
          <p:cNvSpPr/>
          <p:nvPr/>
        </p:nvSpPr>
        <p:spPr>
          <a:xfrm>
            <a:off x="304801" y="1493762"/>
            <a:ext cx="8458199" cy="822476"/>
          </a:xfrm>
          <a:prstGeom prst="rect">
            <a:avLst/>
          </a:prstGeom>
          <a:noFill/>
          <a:ln>
            <a:noFill/>
          </a:ln>
        </p:spPr>
        <p:txBody>
          <a:bodyPr spcFirstLastPara="1" wrap="square" lIns="58048" tIns="29016" rIns="58048" bIns="29016" anchor="t" anchorCtr="0">
            <a:noAutofit/>
          </a:bodyPr>
          <a:lstStyle/>
          <a:p>
            <a:pPr marL="387350" indent="-387350">
              <a:spcBef>
                <a:spcPts val="0"/>
              </a:spcBef>
              <a:spcAft>
                <a:spcPts val="0"/>
              </a:spcAft>
              <a:buClr>
                <a:schemeClr val="dk1"/>
              </a:buClr>
              <a:buSzPts val="3200"/>
              <a:buFont typeface="Times New Roman" panose="02020603050405020304"/>
              <a:buAutoNum type="arabicPeriod" startAt="2"/>
            </a:pPr>
            <a:r>
              <a:rPr lang="en-US"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Rolling a die – outcomes </a:t>
            </a:r>
            <a:endParaRPr sz="2000" dirty="0">
              <a:solidFill>
                <a:srgbClr val="000000"/>
              </a:solidFill>
              <a:latin typeface="Arial" panose="020B0604020202020204"/>
              <a:ea typeface="Arial" panose="020B0604020202020204"/>
              <a:cs typeface="Arial" panose="020B0604020202020204"/>
              <a:sym typeface="Arial" panose="020B0604020202020204"/>
            </a:endParaRPr>
          </a:p>
          <a:p>
            <a:pPr marL="387350" indent="-387350">
              <a:spcBef>
                <a:spcPts val="405"/>
              </a:spcBef>
              <a:spcAft>
                <a:spcPts val="0"/>
              </a:spcAft>
              <a:buClr>
                <a:srgbClr val="000000"/>
              </a:buClr>
              <a:buSzPts val="3200"/>
            </a:pPr>
            <a:r>
              <a:rPr lang="en-US" sz="2000" i="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2030" i="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S </a:t>
            </a:r>
            <a:r>
              <a:rPr lang="en-US" sz="203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203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     ,     ,     ,     ,     </a:t>
            </a:r>
            <a:r>
              <a:rPr lang="en-US" sz="203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endParaRPr sz="890"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437" name="Google Shape;437;p47"/>
          <p:cNvSpPr/>
          <p:nvPr/>
        </p:nvSpPr>
        <p:spPr>
          <a:xfrm>
            <a:off x="381001" y="2509762"/>
            <a:ext cx="7772401" cy="2322286"/>
          </a:xfrm>
          <a:prstGeom prst="rect">
            <a:avLst/>
          </a:prstGeom>
          <a:noFill/>
          <a:ln>
            <a:noFill/>
          </a:ln>
        </p:spPr>
        <p:txBody>
          <a:bodyPr spcFirstLastPara="1" wrap="square" lIns="58048" tIns="29016" rIns="58048" bIns="29016" anchor="t" anchorCtr="0">
            <a:noAutofit/>
          </a:bodyPr>
          <a:lstStyle/>
          <a:p>
            <a:pPr>
              <a:spcBef>
                <a:spcPts val="0"/>
              </a:spcBef>
              <a:spcAft>
                <a:spcPts val="0"/>
              </a:spcAft>
              <a:buClr>
                <a:srgbClr val="000000"/>
              </a:buClr>
              <a:buSzPts val="2800"/>
            </a:pPr>
            <a:r>
              <a:rPr lang="en-US"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Unable to predict outcome but in the long run can one can determine that each outcome will occur 1/6 of the time.</a:t>
            </a:r>
            <a:endParaRPr sz="2000" dirty="0">
              <a:solidFill>
                <a:srgbClr val="000000"/>
              </a:solidFill>
              <a:latin typeface="Arial" panose="020B0604020202020204"/>
              <a:ea typeface="Arial" panose="020B0604020202020204"/>
              <a:cs typeface="Arial" panose="020B0604020202020204"/>
              <a:sym typeface="Arial" panose="020B0604020202020204"/>
            </a:endParaRPr>
          </a:p>
          <a:p>
            <a:pPr>
              <a:spcBef>
                <a:spcPts val="355"/>
              </a:spcBef>
              <a:spcAft>
                <a:spcPts val="0"/>
              </a:spcAft>
              <a:buClr>
                <a:srgbClr val="000000"/>
              </a:buClr>
              <a:buSzPts val="2800"/>
            </a:pPr>
            <a:r>
              <a:rPr lang="en-US"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Use symmetry. Each side is the same. One side should not occur more frequently than another side in the long run. If the die is not balanced this may not be true.</a:t>
            </a:r>
            <a:endParaRPr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438" name="Google Shape;438;p47"/>
          <p:cNvGrpSpPr/>
          <p:nvPr/>
        </p:nvGrpSpPr>
        <p:grpSpPr>
          <a:xfrm>
            <a:off x="2057402" y="1929193"/>
            <a:ext cx="430213" cy="273151"/>
            <a:chOff x="1344" y="336"/>
            <a:chExt cx="672" cy="672"/>
          </a:xfrm>
        </p:grpSpPr>
        <p:sp>
          <p:nvSpPr>
            <p:cNvPr id="439" name="Google Shape;439;p47"/>
            <p:cNvSpPr/>
            <p:nvPr/>
          </p:nvSpPr>
          <p:spPr>
            <a:xfrm>
              <a:off x="1344" y="336"/>
              <a:ext cx="672" cy="672"/>
            </a:xfrm>
            <a:prstGeom prst="rect">
              <a:avLst/>
            </a:prstGeom>
            <a:noFill/>
            <a:ln w="9525" cap="flat" cmpd="sng">
              <a:solidFill>
                <a:schemeClr val="dk1"/>
              </a:solidFill>
              <a:prstDash val="solid"/>
              <a:miter lim="800000"/>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40" name="Google Shape;440;p47"/>
            <p:cNvSpPr/>
            <p:nvPr/>
          </p:nvSpPr>
          <p:spPr>
            <a:xfrm>
              <a:off x="1632" y="624"/>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41" name="Google Shape;441;p47"/>
          <p:cNvGrpSpPr/>
          <p:nvPr/>
        </p:nvGrpSpPr>
        <p:grpSpPr>
          <a:xfrm>
            <a:off x="4495801" y="1929193"/>
            <a:ext cx="430213" cy="273151"/>
            <a:chOff x="2352" y="336"/>
            <a:chExt cx="672" cy="672"/>
          </a:xfrm>
        </p:grpSpPr>
        <p:sp>
          <p:nvSpPr>
            <p:cNvPr id="442" name="Google Shape;442;p47"/>
            <p:cNvSpPr/>
            <p:nvPr/>
          </p:nvSpPr>
          <p:spPr>
            <a:xfrm>
              <a:off x="2352" y="336"/>
              <a:ext cx="672" cy="672"/>
            </a:xfrm>
            <a:prstGeom prst="rect">
              <a:avLst/>
            </a:prstGeom>
            <a:noFill/>
            <a:ln w="9525" cap="flat" cmpd="sng">
              <a:solidFill>
                <a:schemeClr val="dk1"/>
              </a:solidFill>
              <a:prstDash val="solid"/>
              <a:miter lim="800000"/>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43" name="Google Shape;443;p47"/>
            <p:cNvSpPr/>
            <p:nvPr/>
          </p:nvSpPr>
          <p:spPr>
            <a:xfrm>
              <a:off x="2640" y="624"/>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44" name="Google Shape;444;p47"/>
            <p:cNvSpPr/>
            <p:nvPr/>
          </p:nvSpPr>
          <p:spPr>
            <a:xfrm>
              <a:off x="2448" y="432"/>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45" name="Google Shape;445;p47"/>
            <p:cNvSpPr/>
            <p:nvPr/>
          </p:nvSpPr>
          <p:spPr>
            <a:xfrm>
              <a:off x="2832" y="816"/>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46" name="Google Shape;446;p47"/>
            <p:cNvSpPr/>
            <p:nvPr/>
          </p:nvSpPr>
          <p:spPr>
            <a:xfrm>
              <a:off x="2832" y="432"/>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47" name="Google Shape;447;p47"/>
            <p:cNvSpPr/>
            <p:nvPr/>
          </p:nvSpPr>
          <p:spPr>
            <a:xfrm>
              <a:off x="2448" y="816"/>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48" name="Google Shape;448;p47"/>
          <p:cNvGrpSpPr/>
          <p:nvPr/>
        </p:nvGrpSpPr>
        <p:grpSpPr>
          <a:xfrm>
            <a:off x="3276601" y="1929193"/>
            <a:ext cx="430213" cy="273151"/>
            <a:chOff x="3168" y="336"/>
            <a:chExt cx="672" cy="672"/>
          </a:xfrm>
        </p:grpSpPr>
        <p:sp>
          <p:nvSpPr>
            <p:cNvPr id="449" name="Google Shape;449;p47"/>
            <p:cNvSpPr/>
            <p:nvPr/>
          </p:nvSpPr>
          <p:spPr>
            <a:xfrm>
              <a:off x="3168" y="336"/>
              <a:ext cx="672" cy="672"/>
            </a:xfrm>
            <a:prstGeom prst="rect">
              <a:avLst/>
            </a:prstGeom>
            <a:noFill/>
            <a:ln w="9525" cap="flat" cmpd="sng">
              <a:solidFill>
                <a:schemeClr val="dk1"/>
              </a:solidFill>
              <a:prstDash val="solid"/>
              <a:miter lim="800000"/>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0" name="Google Shape;450;p47"/>
            <p:cNvSpPr/>
            <p:nvPr/>
          </p:nvSpPr>
          <p:spPr>
            <a:xfrm>
              <a:off x="3456" y="624"/>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1" name="Google Shape;451;p47"/>
            <p:cNvSpPr/>
            <p:nvPr/>
          </p:nvSpPr>
          <p:spPr>
            <a:xfrm>
              <a:off x="3264" y="432"/>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2" name="Google Shape;452;p47"/>
            <p:cNvSpPr/>
            <p:nvPr/>
          </p:nvSpPr>
          <p:spPr>
            <a:xfrm>
              <a:off x="3648" y="816"/>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53" name="Google Shape;453;p47"/>
          <p:cNvGrpSpPr/>
          <p:nvPr/>
        </p:nvGrpSpPr>
        <p:grpSpPr>
          <a:xfrm>
            <a:off x="3886202" y="1929193"/>
            <a:ext cx="430213" cy="273151"/>
            <a:chOff x="3984" y="336"/>
            <a:chExt cx="672" cy="672"/>
          </a:xfrm>
        </p:grpSpPr>
        <p:sp>
          <p:nvSpPr>
            <p:cNvPr id="454" name="Google Shape;454;p47"/>
            <p:cNvSpPr/>
            <p:nvPr/>
          </p:nvSpPr>
          <p:spPr>
            <a:xfrm>
              <a:off x="3984" y="336"/>
              <a:ext cx="672" cy="672"/>
            </a:xfrm>
            <a:prstGeom prst="rect">
              <a:avLst/>
            </a:prstGeom>
            <a:noFill/>
            <a:ln w="9525" cap="flat" cmpd="sng">
              <a:solidFill>
                <a:schemeClr val="dk1"/>
              </a:solidFill>
              <a:prstDash val="solid"/>
              <a:miter lim="800000"/>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5" name="Google Shape;455;p47"/>
            <p:cNvSpPr/>
            <p:nvPr/>
          </p:nvSpPr>
          <p:spPr>
            <a:xfrm>
              <a:off x="4080" y="432"/>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6" name="Google Shape;456;p47"/>
            <p:cNvSpPr/>
            <p:nvPr/>
          </p:nvSpPr>
          <p:spPr>
            <a:xfrm>
              <a:off x="4464" y="816"/>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7" name="Google Shape;457;p47"/>
            <p:cNvSpPr/>
            <p:nvPr/>
          </p:nvSpPr>
          <p:spPr>
            <a:xfrm>
              <a:off x="4464" y="432"/>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8" name="Google Shape;458;p47"/>
            <p:cNvSpPr/>
            <p:nvPr/>
          </p:nvSpPr>
          <p:spPr>
            <a:xfrm>
              <a:off x="4080" y="816"/>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59" name="Google Shape;459;p47"/>
          <p:cNvGrpSpPr/>
          <p:nvPr/>
        </p:nvGrpSpPr>
        <p:grpSpPr>
          <a:xfrm>
            <a:off x="2667001" y="1929193"/>
            <a:ext cx="430213" cy="273151"/>
            <a:chOff x="3744" y="1200"/>
            <a:chExt cx="672" cy="672"/>
          </a:xfrm>
        </p:grpSpPr>
        <p:sp>
          <p:nvSpPr>
            <p:cNvPr id="460" name="Google Shape;460;p47"/>
            <p:cNvSpPr/>
            <p:nvPr/>
          </p:nvSpPr>
          <p:spPr>
            <a:xfrm>
              <a:off x="3744" y="1200"/>
              <a:ext cx="672" cy="672"/>
            </a:xfrm>
            <a:prstGeom prst="rect">
              <a:avLst/>
            </a:prstGeom>
            <a:noFill/>
            <a:ln w="9525" cap="flat" cmpd="sng">
              <a:solidFill>
                <a:schemeClr val="dk1"/>
              </a:solidFill>
              <a:prstDash val="solid"/>
              <a:miter lim="800000"/>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61" name="Google Shape;461;p47"/>
            <p:cNvSpPr/>
            <p:nvPr/>
          </p:nvSpPr>
          <p:spPr>
            <a:xfrm>
              <a:off x="3840" y="1296"/>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62" name="Google Shape;462;p47"/>
            <p:cNvSpPr/>
            <p:nvPr/>
          </p:nvSpPr>
          <p:spPr>
            <a:xfrm>
              <a:off x="4224" y="1680"/>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63" name="Google Shape;463;p47"/>
          <p:cNvGrpSpPr/>
          <p:nvPr/>
        </p:nvGrpSpPr>
        <p:grpSpPr>
          <a:xfrm>
            <a:off x="5105401" y="1929193"/>
            <a:ext cx="430213" cy="273151"/>
            <a:chOff x="4800" y="1248"/>
            <a:chExt cx="672" cy="672"/>
          </a:xfrm>
        </p:grpSpPr>
        <p:sp>
          <p:nvSpPr>
            <p:cNvPr id="464" name="Google Shape;464;p47"/>
            <p:cNvSpPr/>
            <p:nvPr/>
          </p:nvSpPr>
          <p:spPr>
            <a:xfrm>
              <a:off x="4800" y="1248"/>
              <a:ext cx="672" cy="672"/>
            </a:xfrm>
            <a:prstGeom prst="rect">
              <a:avLst/>
            </a:prstGeom>
            <a:noFill/>
            <a:ln w="9525" cap="flat" cmpd="sng">
              <a:solidFill>
                <a:schemeClr val="dk1"/>
              </a:solidFill>
              <a:prstDash val="solid"/>
              <a:miter lim="800000"/>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65" name="Google Shape;465;p47"/>
            <p:cNvSpPr/>
            <p:nvPr/>
          </p:nvSpPr>
          <p:spPr>
            <a:xfrm>
              <a:off x="4896" y="1344"/>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66" name="Google Shape;466;p47"/>
            <p:cNvSpPr/>
            <p:nvPr/>
          </p:nvSpPr>
          <p:spPr>
            <a:xfrm>
              <a:off x="5280" y="1728"/>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67" name="Google Shape;467;p47"/>
            <p:cNvSpPr/>
            <p:nvPr/>
          </p:nvSpPr>
          <p:spPr>
            <a:xfrm>
              <a:off x="5280" y="1344"/>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68" name="Google Shape;468;p47"/>
            <p:cNvSpPr/>
            <p:nvPr/>
          </p:nvSpPr>
          <p:spPr>
            <a:xfrm>
              <a:off x="4896" y="1728"/>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69" name="Google Shape;469;p47"/>
            <p:cNvSpPr/>
            <p:nvPr/>
          </p:nvSpPr>
          <p:spPr>
            <a:xfrm>
              <a:off x="4896" y="1536"/>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70" name="Google Shape;470;p47"/>
            <p:cNvSpPr/>
            <p:nvPr/>
          </p:nvSpPr>
          <p:spPr>
            <a:xfrm>
              <a:off x="5280" y="1536"/>
              <a:ext cx="144" cy="144"/>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58048" tIns="29016" rIns="58048" bIns="29016" anchor="ctr" anchorCtr="0">
              <a:noAutofit/>
            </a:bodyPr>
            <a:lstStyle/>
            <a:p>
              <a:pPr>
                <a:spcBef>
                  <a:spcPts val="0"/>
                </a:spcBef>
                <a:spcAft>
                  <a:spcPts val="0"/>
                </a:spcAft>
                <a:buClr>
                  <a:srgbClr val="000000"/>
                </a:buClr>
                <a:buSzPts val="1800"/>
              </a:pPr>
              <a:endParaRPr sz="1145">
                <a:solidFill>
                  <a:schemeClr val="dk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956989" y="336352"/>
            <a:ext cx="6286500" cy="857250"/>
          </a:xfrm>
        </p:spPr>
        <p:txBody>
          <a:bodyPr/>
          <a:lstStyle/>
          <a:p>
            <a:pPr eaLnBrk="1" hangingPunct="1">
              <a:defRPr/>
            </a:pPr>
            <a:r>
              <a:rPr lang="en-US" sz="3600" b="1" dirty="0"/>
              <a:t>Example</a:t>
            </a:r>
            <a:endParaRPr lang="en-US" sz="3600" b="1" dirty="0"/>
          </a:p>
        </p:txBody>
      </p:sp>
      <p:sp>
        <p:nvSpPr>
          <p:cNvPr id="82948" name="Rectangle 4"/>
          <p:cNvSpPr>
            <a:spLocks noGrp="1" noChangeArrowheads="1"/>
          </p:cNvSpPr>
          <p:nvPr>
            <p:ph idx="1"/>
          </p:nvPr>
        </p:nvSpPr>
        <p:spPr>
          <a:xfrm>
            <a:off x="1657350" y="1600200"/>
            <a:ext cx="6172200" cy="1085850"/>
          </a:xfrm>
        </p:spPr>
        <p:txBody>
          <a:bodyPr>
            <a:normAutofit lnSpcReduction="10000"/>
          </a:bodyPr>
          <a:lstStyle/>
          <a:p>
            <a:pPr eaLnBrk="1" hangingPunct="1">
              <a:defRPr/>
            </a:pPr>
            <a:r>
              <a:rPr lang="en-US" sz="3000" b="1">
                <a:solidFill>
                  <a:srgbClr val="333333"/>
                </a:solidFill>
                <a:effectLst>
                  <a:outerShdw blurRad="38100" dist="38100" dir="2700000" algn="tl">
                    <a:srgbClr val="C0C0C0"/>
                  </a:outerShdw>
                </a:effectLst>
              </a:rPr>
              <a:t>The die toss:</a:t>
            </a:r>
            <a:endParaRPr lang="en-US" sz="3000" b="1">
              <a:solidFill>
                <a:srgbClr val="333333"/>
              </a:solidFill>
              <a:effectLst>
                <a:outerShdw blurRad="38100" dist="38100" dir="2700000" algn="tl">
                  <a:srgbClr val="C0C0C0"/>
                </a:outerShdw>
              </a:effectLst>
            </a:endParaRPr>
          </a:p>
          <a:p>
            <a:pPr eaLnBrk="1" hangingPunct="1">
              <a:defRPr/>
            </a:pPr>
            <a:r>
              <a:rPr lang="en-US" sz="3000"/>
              <a:t>Simple events:		Sample space:</a:t>
            </a:r>
            <a:r>
              <a:rPr lang="en-US" sz="3000" b="1">
                <a:solidFill>
                  <a:srgbClr val="CC0066"/>
                </a:solidFill>
              </a:rPr>
              <a:t> </a:t>
            </a:r>
            <a:endParaRPr lang="en-US" sz="3000" b="1">
              <a:solidFill>
                <a:srgbClr val="CC0066"/>
              </a:solidFill>
            </a:endParaRPr>
          </a:p>
        </p:txBody>
      </p:sp>
      <p:grpSp>
        <p:nvGrpSpPr>
          <p:cNvPr id="34821" name="Group 44"/>
          <p:cNvGrpSpPr/>
          <p:nvPr/>
        </p:nvGrpSpPr>
        <p:grpSpPr bwMode="auto">
          <a:xfrm>
            <a:off x="1854298" y="3794238"/>
            <a:ext cx="457200" cy="457200"/>
            <a:chOff x="576" y="2448"/>
            <a:chExt cx="384" cy="384"/>
          </a:xfrm>
        </p:grpSpPr>
        <p:sp>
          <p:nvSpPr>
            <p:cNvPr id="82953" name="Rectangle 9"/>
            <p:cNvSpPr>
              <a:spLocks noChangeArrowheads="1"/>
            </p:cNvSpPr>
            <p:nvPr/>
          </p:nvSpPr>
          <p:spPr bwMode="auto">
            <a:xfrm>
              <a:off x="576" y="2448"/>
              <a:ext cx="384" cy="384"/>
            </a:xfrm>
            <a:prstGeom prst="rect">
              <a:avLst/>
            </a:prstGeom>
            <a:solidFill>
              <a:srgbClr val="F4ECC6"/>
            </a:solidFill>
            <a:ln w="28575">
              <a:solidFill>
                <a:srgbClr val="CC0066"/>
              </a:solidFill>
              <a:miter lim="800000"/>
            </a:ln>
            <a:effectLst>
              <a:outerShdw dist="107763" dir="2700000" algn="ctr" rotWithShape="0">
                <a:schemeClr val="bg2"/>
              </a:outerShdw>
            </a:effectLst>
          </p:spPr>
          <p:txBody>
            <a:bodyPr wrap="none" anchor="ctr"/>
            <a:lstStyle/>
            <a:p>
              <a:pPr>
                <a:defRPr/>
              </a:pPr>
              <a:endParaRPr lang="en-IN" sz="2400"/>
            </a:p>
          </p:txBody>
        </p:sp>
        <p:pic>
          <p:nvPicPr>
            <p:cNvPr id="34855" name="Picture 8" descr="onedie"/>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2" y="2496"/>
              <a:ext cx="260"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38"/>
          <p:cNvGrpSpPr/>
          <p:nvPr/>
        </p:nvGrpSpPr>
        <p:grpSpPr bwMode="auto">
          <a:xfrm>
            <a:off x="2311004" y="2686051"/>
            <a:ext cx="889397" cy="1337072"/>
            <a:chOff x="981" y="1536"/>
            <a:chExt cx="747" cy="1123"/>
          </a:xfrm>
        </p:grpSpPr>
        <p:sp>
          <p:nvSpPr>
            <p:cNvPr id="82957" name="Text Box 13"/>
            <p:cNvSpPr txBox="1">
              <a:spLocks noChangeArrowheads="1"/>
            </p:cNvSpPr>
            <p:nvPr/>
          </p:nvSpPr>
          <p:spPr bwMode="auto">
            <a:xfrm>
              <a:off x="1392" y="1536"/>
              <a:ext cx="336" cy="388"/>
            </a:xfrm>
            <a:prstGeom prst="rect">
              <a:avLst/>
            </a:prstGeom>
            <a:solidFill>
              <a:srgbClr val="F4ECC6"/>
            </a:solidFill>
            <a:ln w="28575">
              <a:solidFill>
                <a:srgbClr val="CC0066"/>
              </a:solidFill>
              <a:miter lim="800000"/>
            </a:ln>
            <a:effectLst>
              <a:outerShdw dist="107763" dir="2700000" algn="ctr" rotWithShape="0">
                <a:schemeClr val="bg2"/>
              </a:outerShdw>
            </a:effectLst>
          </p:spPr>
          <p:txBody>
            <a:bodyPr>
              <a:spAutoFit/>
            </a:bodyPr>
            <a:lstStyle/>
            <a:p>
              <a:pPr algn="ctr">
                <a:spcBef>
                  <a:spcPct val="50000"/>
                </a:spcBef>
                <a:defRPr/>
              </a:pPr>
              <a:r>
                <a:rPr lang="en-US" sz="2400" b="1">
                  <a:solidFill>
                    <a:srgbClr val="333333"/>
                  </a:solidFill>
                </a:rPr>
                <a:t>1</a:t>
              </a:r>
              <a:endParaRPr lang="en-US" sz="2400" b="1">
                <a:solidFill>
                  <a:srgbClr val="333333"/>
                </a:solidFill>
              </a:endParaRPr>
            </a:p>
          </p:txBody>
        </p:sp>
        <p:cxnSp>
          <p:nvCxnSpPr>
            <p:cNvPr id="34853" name="AutoShape 19"/>
            <p:cNvCxnSpPr>
              <a:cxnSpLocks noChangeShapeType="1"/>
              <a:stCxn id="82953" idx="3"/>
              <a:endCxn id="82957" idx="1"/>
            </p:cNvCxnSpPr>
            <p:nvPr/>
          </p:nvCxnSpPr>
          <p:spPr bwMode="auto">
            <a:xfrm flipV="1">
              <a:off x="981" y="1730"/>
              <a:ext cx="411" cy="929"/>
            </a:xfrm>
            <a:prstGeom prst="straightConnector1">
              <a:avLst/>
            </a:prstGeom>
            <a:noFill/>
            <a:ln w="28575">
              <a:solidFill>
                <a:srgbClr val="CC0066"/>
              </a:solidFill>
              <a:round/>
            </a:ln>
            <a:extLst>
              <a:ext uri="{909E8E84-426E-40DD-AFC4-6F175D3DCCD1}">
                <a14:hiddenFill xmlns:a14="http://schemas.microsoft.com/office/drawing/2010/main">
                  <a:noFill/>
                </a14:hiddenFill>
              </a:ext>
            </a:extLst>
          </p:spPr>
        </p:cxnSp>
      </p:grpSp>
      <p:grpSp>
        <p:nvGrpSpPr>
          <p:cNvPr id="4" name="Group 39"/>
          <p:cNvGrpSpPr/>
          <p:nvPr/>
        </p:nvGrpSpPr>
        <p:grpSpPr bwMode="auto">
          <a:xfrm>
            <a:off x="2311004" y="3143251"/>
            <a:ext cx="889397" cy="879872"/>
            <a:chOff x="981" y="1920"/>
            <a:chExt cx="747" cy="739"/>
          </a:xfrm>
        </p:grpSpPr>
        <p:sp>
          <p:nvSpPr>
            <p:cNvPr id="82958" name="Text Box 14"/>
            <p:cNvSpPr txBox="1">
              <a:spLocks noChangeArrowheads="1"/>
            </p:cNvSpPr>
            <p:nvPr/>
          </p:nvSpPr>
          <p:spPr bwMode="auto">
            <a:xfrm>
              <a:off x="1392" y="1920"/>
              <a:ext cx="336" cy="388"/>
            </a:xfrm>
            <a:prstGeom prst="rect">
              <a:avLst/>
            </a:prstGeom>
            <a:solidFill>
              <a:srgbClr val="F4ECC6"/>
            </a:solidFill>
            <a:ln w="28575">
              <a:solidFill>
                <a:srgbClr val="CC0066"/>
              </a:solidFill>
              <a:miter lim="800000"/>
            </a:ln>
            <a:effectLst>
              <a:outerShdw dist="107763" dir="2700000" algn="ctr" rotWithShape="0">
                <a:schemeClr val="bg2"/>
              </a:outerShdw>
            </a:effectLst>
          </p:spPr>
          <p:txBody>
            <a:bodyPr>
              <a:spAutoFit/>
            </a:bodyPr>
            <a:lstStyle/>
            <a:p>
              <a:pPr algn="ctr">
                <a:spcBef>
                  <a:spcPct val="50000"/>
                </a:spcBef>
                <a:defRPr/>
              </a:pPr>
              <a:r>
                <a:rPr lang="en-US" sz="2400" b="1">
                  <a:solidFill>
                    <a:srgbClr val="333333"/>
                  </a:solidFill>
                </a:rPr>
                <a:t>2</a:t>
              </a:r>
              <a:endParaRPr lang="en-US" sz="2400" b="1">
                <a:solidFill>
                  <a:srgbClr val="333333"/>
                </a:solidFill>
              </a:endParaRPr>
            </a:p>
          </p:txBody>
        </p:sp>
        <p:cxnSp>
          <p:nvCxnSpPr>
            <p:cNvPr id="34851" name="AutoShape 20"/>
            <p:cNvCxnSpPr>
              <a:cxnSpLocks noChangeShapeType="1"/>
              <a:stCxn id="82953" idx="3"/>
              <a:endCxn id="82958" idx="1"/>
            </p:cNvCxnSpPr>
            <p:nvPr/>
          </p:nvCxnSpPr>
          <p:spPr bwMode="auto">
            <a:xfrm flipV="1">
              <a:off x="981" y="2114"/>
              <a:ext cx="411" cy="545"/>
            </a:xfrm>
            <a:prstGeom prst="straightConnector1">
              <a:avLst/>
            </a:prstGeom>
            <a:noFill/>
            <a:ln w="28575">
              <a:solidFill>
                <a:srgbClr val="CC0066"/>
              </a:solidFill>
              <a:round/>
            </a:ln>
            <a:extLst>
              <a:ext uri="{909E8E84-426E-40DD-AFC4-6F175D3DCCD1}">
                <a14:hiddenFill xmlns:a14="http://schemas.microsoft.com/office/drawing/2010/main">
                  <a:noFill/>
                </a14:hiddenFill>
              </a:ext>
            </a:extLst>
          </p:spPr>
        </p:cxnSp>
      </p:grpSp>
      <p:grpSp>
        <p:nvGrpSpPr>
          <p:cNvPr id="5" name="Group 40"/>
          <p:cNvGrpSpPr/>
          <p:nvPr/>
        </p:nvGrpSpPr>
        <p:grpSpPr bwMode="auto">
          <a:xfrm>
            <a:off x="2311004" y="3657606"/>
            <a:ext cx="889397" cy="461963"/>
            <a:chOff x="981" y="2352"/>
            <a:chExt cx="747" cy="388"/>
          </a:xfrm>
        </p:grpSpPr>
        <p:sp>
          <p:nvSpPr>
            <p:cNvPr id="82959" name="Text Box 15"/>
            <p:cNvSpPr txBox="1">
              <a:spLocks noChangeArrowheads="1"/>
            </p:cNvSpPr>
            <p:nvPr/>
          </p:nvSpPr>
          <p:spPr bwMode="auto">
            <a:xfrm>
              <a:off x="1392" y="2352"/>
              <a:ext cx="336" cy="388"/>
            </a:xfrm>
            <a:prstGeom prst="rect">
              <a:avLst/>
            </a:prstGeom>
            <a:solidFill>
              <a:srgbClr val="F4ECC6"/>
            </a:solidFill>
            <a:ln w="28575">
              <a:solidFill>
                <a:srgbClr val="CC0066"/>
              </a:solidFill>
              <a:miter lim="800000"/>
            </a:ln>
            <a:effectLst>
              <a:outerShdw dist="107763" dir="2700000" algn="ctr" rotWithShape="0">
                <a:schemeClr val="bg2"/>
              </a:outerShdw>
            </a:effectLst>
          </p:spPr>
          <p:txBody>
            <a:bodyPr>
              <a:spAutoFit/>
            </a:bodyPr>
            <a:lstStyle/>
            <a:p>
              <a:pPr algn="ctr">
                <a:spcBef>
                  <a:spcPct val="50000"/>
                </a:spcBef>
                <a:defRPr/>
              </a:pPr>
              <a:r>
                <a:rPr lang="en-US" sz="2400" b="1">
                  <a:solidFill>
                    <a:srgbClr val="333333"/>
                  </a:solidFill>
                </a:rPr>
                <a:t>3</a:t>
              </a:r>
              <a:endParaRPr lang="en-US" sz="2400" b="1">
                <a:solidFill>
                  <a:srgbClr val="333333"/>
                </a:solidFill>
              </a:endParaRPr>
            </a:p>
          </p:txBody>
        </p:sp>
        <p:cxnSp>
          <p:nvCxnSpPr>
            <p:cNvPr id="34849" name="AutoShape 21"/>
            <p:cNvCxnSpPr>
              <a:cxnSpLocks noChangeShapeType="1"/>
              <a:stCxn id="82953" idx="3"/>
              <a:endCxn id="82959" idx="1"/>
            </p:cNvCxnSpPr>
            <p:nvPr/>
          </p:nvCxnSpPr>
          <p:spPr bwMode="auto">
            <a:xfrm flipV="1">
              <a:off x="981" y="2546"/>
              <a:ext cx="411" cy="113"/>
            </a:xfrm>
            <a:prstGeom prst="straightConnector1">
              <a:avLst/>
            </a:prstGeom>
            <a:noFill/>
            <a:ln w="28575">
              <a:solidFill>
                <a:srgbClr val="CC0066"/>
              </a:solidFill>
              <a:round/>
            </a:ln>
            <a:extLst>
              <a:ext uri="{909E8E84-426E-40DD-AFC4-6F175D3DCCD1}">
                <a14:hiddenFill xmlns:a14="http://schemas.microsoft.com/office/drawing/2010/main">
                  <a:noFill/>
                </a14:hiddenFill>
              </a:ext>
            </a:extLst>
          </p:spPr>
        </p:cxnSp>
      </p:grpSp>
      <p:grpSp>
        <p:nvGrpSpPr>
          <p:cNvPr id="6" name="Group 41"/>
          <p:cNvGrpSpPr/>
          <p:nvPr/>
        </p:nvGrpSpPr>
        <p:grpSpPr bwMode="auto">
          <a:xfrm>
            <a:off x="2311004" y="4023124"/>
            <a:ext cx="889397" cy="553641"/>
            <a:chOff x="981" y="2659"/>
            <a:chExt cx="747" cy="465"/>
          </a:xfrm>
        </p:grpSpPr>
        <p:sp>
          <p:nvSpPr>
            <p:cNvPr id="82960" name="Text Box 16"/>
            <p:cNvSpPr txBox="1">
              <a:spLocks noChangeArrowheads="1"/>
            </p:cNvSpPr>
            <p:nvPr/>
          </p:nvSpPr>
          <p:spPr bwMode="auto">
            <a:xfrm>
              <a:off x="1392" y="2736"/>
              <a:ext cx="336" cy="388"/>
            </a:xfrm>
            <a:prstGeom prst="rect">
              <a:avLst/>
            </a:prstGeom>
            <a:solidFill>
              <a:srgbClr val="F4ECC6"/>
            </a:solidFill>
            <a:ln w="28575">
              <a:solidFill>
                <a:srgbClr val="CC0066"/>
              </a:solidFill>
              <a:miter lim="800000"/>
            </a:ln>
            <a:effectLst>
              <a:outerShdw dist="107763" dir="2700000" algn="ctr" rotWithShape="0">
                <a:schemeClr val="bg2"/>
              </a:outerShdw>
            </a:effectLst>
          </p:spPr>
          <p:txBody>
            <a:bodyPr>
              <a:spAutoFit/>
            </a:bodyPr>
            <a:lstStyle/>
            <a:p>
              <a:pPr algn="ctr">
                <a:spcBef>
                  <a:spcPct val="50000"/>
                </a:spcBef>
                <a:defRPr/>
              </a:pPr>
              <a:r>
                <a:rPr lang="en-US" sz="2400" b="1">
                  <a:solidFill>
                    <a:srgbClr val="333333"/>
                  </a:solidFill>
                </a:rPr>
                <a:t>4</a:t>
              </a:r>
              <a:endParaRPr lang="en-US" sz="2400" b="1">
                <a:solidFill>
                  <a:srgbClr val="333333"/>
                </a:solidFill>
              </a:endParaRPr>
            </a:p>
          </p:txBody>
        </p:sp>
        <p:cxnSp>
          <p:nvCxnSpPr>
            <p:cNvPr id="34847" name="AutoShape 22"/>
            <p:cNvCxnSpPr>
              <a:cxnSpLocks noChangeShapeType="1"/>
              <a:stCxn id="82953" idx="3"/>
              <a:endCxn id="82960" idx="1"/>
            </p:cNvCxnSpPr>
            <p:nvPr/>
          </p:nvCxnSpPr>
          <p:spPr bwMode="auto">
            <a:xfrm>
              <a:off x="981" y="2659"/>
              <a:ext cx="411" cy="271"/>
            </a:xfrm>
            <a:prstGeom prst="straightConnector1">
              <a:avLst/>
            </a:prstGeom>
            <a:noFill/>
            <a:ln w="28575">
              <a:solidFill>
                <a:srgbClr val="CC0066"/>
              </a:solidFill>
              <a:round/>
            </a:ln>
            <a:extLst>
              <a:ext uri="{909E8E84-426E-40DD-AFC4-6F175D3DCCD1}">
                <a14:hiddenFill xmlns:a14="http://schemas.microsoft.com/office/drawing/2010/main">
                  <a:noFill/>
                </a14:hiddenFill>
              </a:ext>
            </a:extLst>
          </p:spPr>
        </p:cxnSp>
      </p:grpSp>
      <p:grpSp>
        <p:nvGrpSpPr>
          <p:cNvPr id="7" name="Group 42"/>
          <p:cNvGrpSpPr/>
          <p:nvPr/>
        </p:nvGrpSpPr>
        <p:grpSpPr bwMode="auto">
          <a:xfrm>
            <a:off x="2311004" y="4023123"/>
            <a:ext cx="889397" cy="1010841"/>
            <a:chOff x="981" y="2659"/>
            <a:chExt cx="747" cy="849"/>
          </a:xfrm>
        </p:grpSpPr>
        <p:sp>
          <p:nvSpPr>
            <p:cNvPr id="82961" name="Text Box 17"/>
            <p:cNvSpPr txBox="1">
              <a:spLocks noChangeArrowheads="1"/>
            </p:cNvSpPr>
            <p:nvPr/>
          </p:nvSpPr>
          <p:spPr bwMode="auto">
            <a:xfrm>
              <a:off x="1392" y="3120"/>
              <a:ext cx="336" cy="388"/>
            </a:xfrm>
            <a:prstGeom prst="rect">
              <a:avLst/>
            </a:prstGeom>
            <a:solidFill>
              <a:srgbClr val="F4ECC6"/>
            </a:solidFill>
            <a:ln w="28575">
              <a:solidFill>
                <a:srgbClr val="CC0066"/>
              </a:solidFill>
              <a:miter lim="800000"/>
            </a:ln>
            <a:effectLst>
              <a:outerShdw dist="107763" dir="2700000" algn="ctr" rotWithShape="0">
                <a:schemeClr val="bg2"/>
              </a:outerShdw>
            </a:effectLst>
          </p:spPr>
          <p:txBody>
            <a:bodyPr>
              <a:spAutoFit/>
            </a:bodyPr>
            <a:lstStyle/>
            <a:p>
              <a:pPr algn="ctr">
                <a:spcBef>
                  <a:spcPct val="50000"/>
                </a:spcBef>
                <a:defRPr/>
              </a:pPr>
              <a:r>
                <a:rPr lang="en-US" sz="2400" b="1">
                  <a:solidFill>
                    <a:srgbClr val="333333"/>
                  </a:solidFill>
                </a:rPr>
                <a:t>5</a:t>
              </a:r>
              <a:endParaRPr lang="en-US" sz="2400" b="1">
                <a:solidFill>
                  <a:srgbClr val="333333"/>
                </a:solidFill>
              </a:endParaRPr>
            </a:p>
          </p:txBody>
        </p:sp>
        <p:cxnSp>
          <p:nvCxnSpPr>
            <p:cNvPr id="34845" name="AutoShape 23"/>
            <p:cNvCxnSpPr>
              <a:cxnSpLocks noChangeShapeType="1"/>
              <a:stCxn id="82953" idx="3"/>
              <a:endCxn id="82961" idx="1"/>
            </p:cNvCxnSpPr>
            <p:nvPr/>
          </p:nvCxnSpPr>
          <p:spPr bwMode="auto">
            <a:xfrm>
              <a:off x="981" y="2659"/>
              <a:ext cx="411" cy="655"/>
            </a:xfrm>
            <a:prstGeom prst="straightConnector1">
              <a:avLst/>
            </a:prstGeom>
            <a:noFill/>
            <a:ln w="28575">
              <a:solidFill>
                <a:srgbClr val="CC0066"/>
              </a:solidFill>
              <a:round/>
            </a:ln>
            <a:extLst>
              <a:ext uri="{909E8E84-426E-40DD-AFC4-6F175D3DCCD1}">
                <a14:hiddenFill xmlns:a14="http://schemas.microsoft.com/office/drawing/2010/main">
                  <a:noFill/>
                </a14:hiddenFill>
              </a:ext>
            </a:extLst>
          </p:spPr>
        </p:cxnSp>
      </p:grpSp>
      <p:grpSp>
        <p:nvGrpSpPr>
          <p:cNvPr id="8" name="Group 43"/>
          <p:cNvGrpSpPr/>
          <p:nvPr/>
        </p:nvGrpSpPr>
        <p:grpSpPr bwMode="auto">
          <a:xfrm>
            <a:off x="2311004" y="4023123"/>
            <a:ext cx="889397" cy="1525191"/>
            <a:chOff x="981" y="2659"/>
            <a:chExt cx="747" cy="1281"/>
          </a:xfrm>
        </p:grpSpPr>
        <p:sp>
          <p:nvSpPr>
            <p:cNvPr id="82962" name="Text Box 18"/>
            <p:cNvSpPr txBox="1">
              <a:spLocks noChangeArrowheads="1"/>
            </p:cNvSpPr>
            <p:nvPr/>
          </p:nvSpPr>
          <p:spPr bwMode="auto">
            <a:xfrm>
              <a:off x="1392" y="3552"/>
              <a:ext cx="336" cy="388"/>
            </a:xfrm>
            <a:prstGeom prst="rect">
              <a:avLst/>
            </a:prstGeom>
            <a:solidFill>
              <a:srgbClr val="F4ECC6"/>
            </a:solidFill>
            <a:ln w="28575">
              <a:solidFill>
                <a:srgbClr val="CC0066"/>
              </a:solidFill>
              <a:miter lim="800000"/>
            </a:ln>
            <a:effectLst>
              <a:outerShdw dist="107763" dir="2700000" algn="ctr" rotWithShape="0">
                <a:schemeClr val="bg2"/>
              </a:outerShdw>
            </a:effectLst>
          </p:spPr>
          <p:txBody>
            <a:bodyPr>
              <a:spAutoFit/>
            </a:bodyPr>
            <a:lstStyle/>
            <a:p>
              <a:pPr algn="ctr">
                <a:spcBef>
                  <a:spcPct val="50000"/>
                </a:spcBef>
                <a:defRPr/>
              </a:pPr>
              <a:r>
                <a:rPr lang="en-US" sz="2400" b="1">
                  <a:solidFill>
                    <a:srgbClr val="333333"/>
                  </a:solidFill>
                </a:rPr>
                <a:t>6</a:t>
              </a:r>
              <a:endParaRPr lang="en-US" sz="2400" b="1">
                <a:solidFill>
                  <a:srgbClr val="333333"/>
                </a:solidFill>
              </a:endParaRPr>
            </a:p>
          </p:txBody>
        </p:sp>
        <p:cxnSp>
          <p:nvCxnSpPr>
            <p:cNvPr id="34843" name="AutoShape 24"/>
            <p:cNvCxnSpPr>
              <a:cxnSpLocks noChangeShapeType="1"/>
              <a:stCxn id="82953" idx="3"/>
              <a:endCxn id="82962" idx="1"/>
            </p:cNvCxnSpPr>
            <p:nvPr/>
          </p:nvCxnSpPr>
          <p:spPr bwMode="auto">
            <a:xfrm>
              <a:off x="981" y="2659"/>
              <a:ext cx="411" cy="1087"/>
            </a:xfrm>
            <a:prstGeom prst="straightConnector1">
              <a:avLst/>
            </a:prstGeom>
            <a:noFill/>
            <a:ln w="28575">
              <a:solidFill>
                <a:srgbClr val="CC0066"/>
              </a:solidFill>
              <a:round/>
            </a:ln>
            <a:extLst>
              <a:ext uri="{909E8E84-426E-40DD-AFC4-6F175D3DCCD1}">
                <a14:hiddenFill xmlns:a14="http://schemas.microsoft.com/office/drawing/2010/main">
                  <a:noFill/>
                </a14:hiddenFill>
              </a:ext>
            </a:extLst>
          </p:spPr>
        </p:cxnSp>
      </p:grpSp>
      <p:sp>
        <p:nvSpPr>
          <p:cNvPr id="82970" name="Text Box 26"/>
          <p:cNvSpPr txBox="1">
            <a:spLocks noChangeArrowheads="1"/>
          </p:cNvSpPr>
          <p:nvPr/>
        </p:nvSpPr>
        <p:spPr bwMode="auto">
          <a:xfrm>
            <a:off x="3429000" y="2668192"/>
            <a:ext cx="91440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2100">
                <a:solidFill>
                  <a:srgbClr val="339933"/>
                </a:solidFill>
              </a:rPr>
              <a:t>E</a:t>
            </a:r>
            <a:r>
              <a:rPr lang="en-US" sz="2100" baseline="-25000">
                <a:solidFill>
                  <a:srgbClr val="339933"/>
                </a:solidFill>
              </a:rPr>
              <a:t>1</a:t>
            </a:r>
            <a:endParaRPr lang="en-US" sz="2100" baseline="-25000">
              <a:solidFill>
                <a:srgbClr val="339933"/>
              </a:solidFill>
            </a:endParaRPr>
          </a:p>
          <a:p>
            <a:pPr eaLnBrk="1" hangingPunct="1">
              <a:spcBef>
                <a:spcPct val="50000"/>
              </a:spcBef>
            </a:pPr>
            <a:r>
              <a:rPr lang="en-US" sz="2100">
                <a:solidFill>
                  <a:srgbClr val="339933"/>
                </a:solidFill>
              </a:rPr>
              <a:t>E</a:t>
            </a:r>
            <a:r>
              <a:rPr lang="en-US" sz="2100" baseline="-25000">
                <a:solidFill>
                  <a:srgbClr val="339933"/>
                </a:solidFill>
              </a:rPr>
              <a:t>2</a:t>
            </a:r>
            <a:endParaRPr lang="en-US" sz="2100">
              <a:solidFill>
                <a:srgbClr val="339933"/>
              </a:solidFill>
            </a:endParaRPr>
          </a:p>
          <a:p>
            <a:pPr eaLnBrk="1" hangingPunct="1">
              <a:spcBef>
                <a:spcPct val="50000"/>
              </a:spcBef>
            </a:pPr>
            <a:r>
              <a:rPr lang="en-US" sz="2100">
                <a:solidFill>
                  <a:srgbClr val="339933"/>
                </a:solidFill>
              </a:rPr>
              <a:t>E</a:t>
            </a:r>
            <a:r>
              <a:rPr lang="en-US" sz="2100" baseline="-25000">
                <a:solidFill>
                  <a:srgbClr val="339933"/>
                </a:solidFill>
              </a:rPr>
              <a:t>3</a:t>
            </a:r>
            <a:endParaRPr lang="en-US" sz="2100">
              <a:solidFill>
                <a:srgbClr val="339933"/>
              </a:solidFill>
            </a:endParaRPr>
          </a:p>
          <a:p>
            <a:pPr eaLnBrk="1" hangingPunct="1">
              <a:spcBef>
                <a:spcPct val="50000"/>
              </a:spcBef>
            </a:pPr>
            <a:r>
              <a:rPr lang="en-US" sz="2100">
                <a:solidFill>
                  <a:srgbClr val="339933"/>
                </a:solidFill>
              </a:rPr>
              <a:t>E</a:t>
            </a:r>
            <a:r>
              <a:rPr lang="en-US" sz="2100" baseline="-25000">
                <a:solidFill>
                  <a:srgbClr val="339933"/>
                </a:solidFill>
              </a:rPr>
              <a:t>4</a:t>
            </a:r>
            <a:endParaRPr lang="en-US" sz="2100">
              <a:solidFill>
                <a:srgbClr val="339933"/>
              </a:solidFill>
            </a:endParaRPr>
          </a:p>
          <a:p>
            <a:pPr eaLnBrk="1" hangingPunct="1">
              <a:spcBef>
                <a:spcPct val="50000"/>
              </a:spcBef>
            </a:pPr>
            <a:r>
              <a:rPr lang="en-US" sz="2100">
                <a:solidFill>
                  <a:srgbClr val="339933"/>
                </a:solidFill>
              </a:rPr>
              <a:t>E</a:t>
            </a:r>
            <a:r>
              <a:rPr lang="en-US" sz="2100" baseline="-25000">
                <a:solidFill>
                  <a:srgbClr val="339933"/>
                </a:solidFill>
              </a:rPr>
              <a:t>5</a:t>
            </a:r>
            <a:endParaRPr lang="en-US" sz="2100">
              <a:solidFill>
                <a:srgbClr val="339933"/>
              </a:solidFill>
            </a:endParaRPr>
          </a:p>
          <a:p>
            <a:pPr eaLnBrk="1" hangingPunct="1">
              <a:spcBef>
                <a:spcPct val="50000"/>
              </a:spcBef>
            </a:pPr>
            <a:r>
              <a:rPr lang="en-US" sz="2100">
                <a:solidFill>
                  <a:srgbClr val="339933"/>
                </a:solidFill>
              </a:rPr>
              <a:t>E</a:t>
            </a:r>
            <a:r>
              <a:rPr lang="en-US" sz="2100" baseline="-25000">
                <a:solidFill>
                  <a:srgbClr val="339933"/>
                </a:solidFill>
              </a:rPr>
              <a:t>6</a:t>
            </a:r>
            <a:endParaRPr lang="en-US" sz="2100">
              <a:solidFill>
                <a:srgbClr val="339933"/>
              </a:solidFill>
            </a:endParaRPr>
          </a:p>
          <a:p>
            <a:pPr eaLnBrk="1" hangingPunct="1">
              <a:spcBef>
                <a:spcPct val="50000"/>
              </a:spcBef>
            </a:pPr>
            <a:endParaRPr lang="en-US" sz="2100">
              <a:solidFill>
                <a:srgbClr val="339933"/>
              </a:solidFill>
            </a:endParaRPr>
          </a:p>
        </p:txBody>
      </p:sp>
      <p:sp>
        <p:nvSpPr>
          <p:cNvPr id="82971" name="Text Box 27"/>
          <p:cNvSpPr txBox="1">
            <a:spLocks noChangeArrowheads="1"/>
          </p:cNvSpPr>
          <p:nvPr/>
        </p:nvSpPr>
        <p:spPr bwMode="auto">
          <a:xfrm>
            <a:off x="4343400" y="2880123"/>
            <a:ext cx="3543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b="1">
                <a:solidFill>
                  <a:srgbClr val="333333"/>
                </a:solidFill>
              </a:rPr>
              <a:t>S ={E</a:t>
            </a:r>
            <a:r>
              <a:rPr lang="en-US" b="1" baseline="-25000">
                <a:solidFill>
                  <a:srgbClr val="333333"/>
                </a:solidFill>
              </a:rPr>
              <a:t>1</a:t>
            </a:r>
            <a:r>
              <a:rPr lang="en-US" b="1">
                <a:solidFill>
                  <a:srgbClr val="333333"/>
                </a:solidFill>
              </a:rPr>
              <a:t>, E</a:t>
            </a:r>
            <a:r>
              <a:rPr lang="en-US" b="1" baseline="-25000">
                <a:solidFill>
                  <a:srgbClr val="333333"/>
                </a:solidFill>
              </a:rPr>
              <a:t>2</a:t>
            </a:r>
            <a:r>
              <a:rPr lang="en-US" b="1">
                <a:solidFill>
                  <a:srgbClr val="333333"/>
                </a:solidFill>
              </a:rPr>
              <a:t>, E</a:t>
            </a:r>
            <a:r>
              <a:rPr lang="en-US" b="1" baseline="-25000">
                <a:solidFill>
                  <a:srgbClr val="333333"/>
                </a:solidFill>
              </a:rPr>
              <a:t>3</a:t>
            </a:r>
            <a:r>
              <a:rPr lang="en-US" b="1">
                <a:solidFill>
                  <a:srgbClr val="333333"/>
                </a:solidFill>
              </a:rPr>
              <a:t>, E</a:t>
            </a:r>
            <a:r>
              <a:rPr lang="en-US" b="1" baseline="-25000">
                <a:solidFill>
                  <a:srgbClr val="333333"/>
                </a:solidFill>
              </a:rPr>
              <a:t>4</a:t>
            </a:r>
            <a:r>
              <a:rPr lang="en-US" b="1">
                <a:solidFill>
                  <a:srgbClr val="333333"/>
                </a:solidFill>
              </a:rPr>
              <a:t>, E</a:t>
            </a:r>
            <a:r>
              <a:rPr lang="en-US" b="1" baseline="-25000">
                <a:solidFill>
                  <a:srgbClr val="333333"/>
                </a:solidFill>
              </a:rPr>
              <a:t>5</a:t>
            </a:r>
            <a:r>
              <a:rPr lang="en-US" b="1">
                <a:solidFill>
                  <a:srgbClr val="333333"/>
                </a:solidFill>
              </a:rPr>
              <a:t>, E</a:t>
            </a:r>
            <a:r>
              <a:rPr lang="en-US" b="1" baseline="-25000">
                <a:solidFill>
                  <a:srgbClr val="333333"/>
                </a:solidFill>
              </a:rPr>
              <a:t>6</a:t>
            </a:r>
            <a:r>
              <a:rPr lang="en-US" b="1">
                <a:solidFill>
                  <a:srgbClr val="333333"/>
                </a:solidFill>
              </a:rPr>
              <a:t>}</a:t>
            </a:r>
            <a:endParaRPr lang="en-US" b="1">
              <a:solidFill>
                <a:srgbClr val="333333"/>
              </a:solidFill>
            </a:endParaRPr>
          </a:p>
        </p:txBody>
      </p:sp>
      <p:grpSp>
        <p:nvGrpSpPr>
          <p:cNvPr id="9" name="Group 37"/>
          <p:cNvGrpSpPr/>
          <p:nvPr/>
        </p:nvGrpSpPr>
        <p:grpSpPr bwMode="auto">
          <a:xfrm>
            <a:off x="4400550" y="3429000"/>
            <a:ext cx="3086100" cy="2000250"/>
            <a:chOff x="2736" y="2160"/>
            <a:chExt cx="2592" cy="1680"/>
          </a:xfrm>
        </p:grpSpPr>
        <p:sp>
          <p:nvSpPr>
            <p:cNvPr id="82972" name="Rectangle 28"/>
            <p:cNvSpPr>
              <a:spLocks noChangeArrowheads="1"/>
            </p:cNvSpPr>
            <p:nvPr/>
          </p:nvSpPr>
          <p:spPr bwMode="auto">
            <a:xfrm>
              <a:off x="2736" y="2160"/>
              <a:ext cx="2592" cy="1680"/>
            </a:xfrm>
            <a:prstGeom prst="rect">
              <a:avLst/>
            </a:prstGeom>
            <a:solidFill>
              <a:srgbClr val="F4ECC6"/>
            </a:solidFill>
            <a:ln w="28575">
              <a:solidFill>
                <a:srgbClr val="CC0066"/>
              </a:solidFill>
              <a:miter lim="800000"/>
            </a:ln>
            <a:effectLst>
              <a:outerShdw dist="107763" dir="2700000" algn="ctr" rotWithShape="0">
                <a:schemeClr val="bg2"/>
              </a:outerShdw>
            </a:effectLst>
          </p:spPr>
          <p:txBody>
            <a:bodyPr wrap="none" anchor="ctr"/>
            <a:lstStyle/>
            <a:p>
              <a:pPr>
                <a:defRPr/>
              </a:pPr>
              <a:endParaRPr lang="en-IN" sz="2400"/>
            </a:p>
          </p:txBody>
        </p:sp>
        <p:sp>
          <p:nvSpPr>
            <p:cNvPr id="82973" name="Text Box 29"/>
            <p:cNvSpPr txBox="1">
              <a:spLocks noChangeArrowheads="1"/>
            </p:cNvSpPr>
            <p:nvPr/>
          </p:nvSpPr>
          <p:spPr bwMode="auto">
            <a:xfrm>
              <a:off x="5088" y="2160"/>
              <a:ext cx="240" cy="349"/>
            </a:xfrm>
            <a:prstGeom prst="rect">
              <a:avLst/>
            </a:prstGeom>
            <a:noFill/>
            <a:ln w="9525">
              <a:noFill/>
              <a:miter lim="800000"/>
            </a:ln>
            <a:effectLst/>
          </p:spPr>
          <p:txBody>
            <a:bodyPr>
              <a:spAutoFit/>
            </a:bodyPr>
            <a:lstStyle/>
            <a:p>
              <a:pPr>
                <a:spcBef>
                  <a:spcPct val="50000"/>
                </a:spcBef>
                <a:defRPr/>
              </a:pPr>
              <a:r>
                <a:rPr lang="en-US" sz="2100" b="1">
                  <a:solidFill>
                    <a:srgbClr val="333333"/>
                  </a:solidFill>
                  <a:effectLst>
                    <a:outerShdw blurRad="38100" dist="38100" dir="2700000" algn="tl">
                      <a:srgbClr val="C0C0C0"/>
                    </a:outerShdw>
                  </a:effectLst>
                </a:rPr>
                <a:t>S</a:t>
              </a:r>
              <a:endParaRPr lang="en-US" sz="2100" b="1">
                <a:solidFill>
                  <a:srgbClr val="333333"/>
                </a:solidFill>
                <a:effectLst>
                  <a:outerShdw blurRad="38100" dist="38100" dir="2700000" algn="tl">
                    <a:srgbClr val="C0C0C0"/>
                  </a:outerShdw>
                </a:effectLst>
              </a:endParaRPr>
            </a:p>
          </p:txBody>
        </p:sp>
        <p:sp>
          <p:nvSpPr>
            <p:cNvPr id="34836" name="Text Box 31"/>
            <p:cNvSpPr txBox="1">
              <a:spLocks noChangeArrowheads="1"/>
            </p:cNvSpPr>
            <p:nvPr/>
          </p:nvSpPr>
          <p:spPr bwMode="auto">
            <a:xfrm>
              <a:off x="3024" y="2352"/>
              <a:ext cx="4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buFontTx/>
                <a:buChar char="•"/>
              </a:pPr>
              <a:r>
                <a:rPr lang="en-US" sz="2100" b="1">
                  <a:solidFill>
                    <a:srgbClr val="339933"/>
                  </a:solidFill>
                </a:rPr>
                <a:t>E</a:t>
              </a:r>
              <a:r>
                <a:rPr lang="en-US" sz="2100" b="1" baseline="-25000">
                  <a:solidFill>
                    <a:srgbClr val="339933"/>
                  </a:solidFill>
                </a:rPr>
                <a:t>1</a:t>
              </a:r>
              <a:endParaRPr lang="en-US" sz="2100" b="1" baseline="-25000">
                <a:solidFill>
                  <a:srgbClr val="339933"/>
                </a:solidFill>
              </a:endParaRPr>
            </a:p>
          </p:txBody>
        </p:sp>
        <p:sp>
          <p:nvSpPr>
            <p:cNvPr id="34837" name="Text Box 32"/>
            <p:cNvSpPr txBox="1">
              <a:spLocks noChangeArrowheads="1"/>
            </p:cNvSpPr>
            <p:nvPr/>
          </p:nvSpPr>
          <p:spPr bwMode="auto">
            <a:xfrm>
              <a:off x="4560" y="3168"/>
              <a:ext cx="4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buFontTx/>
                <a:buChar char="•"/>
              </a:pPr>
              <a:r>
                <a:rPr lang="en-US" sz="2100" b="1">
                  <a:solidFill>
                    <a:srgbClr val="339933"/>
                  </a:solidFill>
                </a:rPr>
                <a:t>E</a:t>
              </a:r>
              <a:r>
                <a:rPr lang="en-US" sz="2100" b="1" baseline="-25000">
                  <a:solidFill>
                    <a:srgbClr val="339933"/>
                  </a:solidFill>
                </a:rPr>
                <a:t>6</a:t>
              </a:r>
              <a:endParaRPr lang="en-US" sz="2100" b="1" baseline="-25000">
                <a:solidFill>
                  <a:srgbClr val="339933"/>
                </a:solidFill>
              </a:endParaRPr>
            </a:p>
          </p:txBody>
        </p:sp>
        <p:sp>
          <p:nvSpPr>
            <p:cNvPr id="34838" name="Text Box 33"/>
            <p:cNvSpPr txBox="1">
              <a:spLocks noChangeArrowheads="1"/>
            </p:cNvSpPr>
            <p:nvPr/>
          </p:nvSpPr>
          <p:spPr bwMode="auto">
            <a:xfrm>
              <a:off x="3024" y="3120"/>
              <a:ext cx="4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buFontTx/>
                <a:buChar char="•"/>
              </a:pPr>
              <a:r>
                <a:rPr lang="en-US" sz="2100" b="1">
                  <a:solidFill>
                    <a:srgbClr val="339933"/>
                  </a:solidFill>
                </a:rPr>
                <a:t>E</a:t>
              </a:r>
              <a:r>
                <a:rPr lang="en-US" sz="2100" b="1" baseline="-25000">
                  <a:solidFill>
                    <a:srgbClr val="339933"/>
                  </a:solidFill>
                </a:rPr>
                <a:t>2</a:t>
              </a:r>
              <a:endParaRPr lang="en-US" sz="2100" b="1" baseline="-25000">
                <a:solidFill>
                  <a:srgbClr val="339933"/>
                </a:solidFill>
              </a:endParaRPr>
            </a:p>
          </p:txBody>
        </p:sp>
        <p:sp>
          <p:nvSpPr>
            <p:cNvPr id="34839" name="Text Box 34"/>
            <p:cNvSpPr txBox="1">
              <a:spLocks noChangeArrowheads="1"/>
            </p:cNvSpPr>
            <p:nvPr/>
          </p:nvSpPr>
          <p:spPr bwMode="auto">
            <a:xfrm>
              <a:off x="3744" y="2400"/>
              <a:ext cx="4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buFontTx/>
                <a:buChar char="•"/>
              </a:pPr>
              <a:r>
                <a:rPr lang="en-US" sz="2100" b="1">
                  <a:solidFill>
                    <a:srgbClr val="339933"/>
                  </a:solidFill>
                </a:rPr>
                <a:t>E</a:t>
              </a:r>
              <a:r>
                <a:rPr lang="en-US" sz="2100" b="1" baseline="-25000">
                  <a:solidFill>
                    <a:srgbClr val="339933"/>
                  </a:solidFill>
                </a:rPr>
                <a:t>3</a:t>
              </a:r>
              <a:endParaRPr lang="en-US" sz="2100" b="1" baseline="-25000">
                <a:solidFill>
                  <a:srgbClr val="339933"/>
                </a:solidFill>
              </a:endParaRPr>
            </a:p>
          </p:txBody>
        </p:sp>
        <p:sp>
          <p:nvSpPr>
            <p:cNvPr id="34840" name="Text Box 35"/>
            <p:cNvSpPr txBox="1">
              <a:spLocks noChangeArrowheads="1"/>
            </p:cNvSpPr>
            <p:nvPr/>
          </p:nvSpPr>
          <p:spPr bwMode="auto">
            <a:xfrm>
              <a:off x="3840" y="3216"/>
              <a:ext cx="4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buFontTx/>
                <a:buChar char="•"/>
              </a:pPr>
              <a:r>
                <a:rPr lang="en-US" sz="2100" b="1">
                  <a:solidFill>
                    <a:srgbClr val="339933"/>
                  </a:solidFill>
                </a:rPr>
                <a:t>E</a:t>
              </a:r>
              <a:r>
                <a:rPr lang="en-US" sz="2100" b="1" baseline="-25000">
                  <a:solidFill>
                    <a:srgbClr val="339933"/>
                  </a:solidFill>
                </a:rPr>
                <a:t>4</a:t>
              </a:r>
              <a:endParaRPr lang="en-US" sz="2100" b="1" baseline="-25000">
                <a:solidFill>
                  <a:srgbClr val="339933"/>
                </a:solidFill>
              </a:endParaRPr>
            </a:p>
          </p:txBody>
        </p:sp>
        <p:sp>
          <p:nvSpPr>
            <p:cNvPr id="34841" name="Text Box 36"/>
            <p:cNvSpPr txBox="1">
              <a:spLocks noChangeArrowheads="1"/>
            </p:cNvSpPr>
            <p:nvPr/>
          </p:nvSpPr>
          <p:spPr bwMode="auto">
            <a:xfrm>
              <a:off x="4272" y="2688"/>
              <a:ext cx="4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buFontTx/>
                <a:buChar char="•"/>
              </a:pPr>
              <a:r>
                <a:rPr lang="en-US" sz="2100" b="1">
                  <a:solidFill>
                    <a:srgbClr val="339933"/>
                  </a:solidFill>
                </a:rPr>
                <a:t>E</a:t>
              </a:r>
              <a:r>
                <a:rPr lang="en-US" sz="2100" b="1" baseline="-25000">
                  <a:solidFill>
                    <a:srgbClr val="339933"/>
                  </a:solidFill>
                </a:rPr>
                <a:t>5</a:t>
              </a:r>
              <a:endParaRPr lang="en-US" sz="2100" b="1" baseline="-25000">
                <a:solidFill>
                  <a:srgbClr val="339933"/>
                </a:solidFill>
              </a:endParaRPr>
            </a:p>
          </p:txBody>
        </p:sp>
      </p:grpSp>
      <p:grpSp>
        <p:nvGrpSpPr>
          <p:cNvPr id="34831" name="Group 45"/>
          <p:cNvGrpSpPr/>
          <p:nvPr/>
        </p:nvGrpSpPr>
        <p:grpSpPr bwMode="auto">
          <a:xfrm>
            <a:off x="6572250" y="957263"/>
            <a:ext cx="1314450" cy="1143000"/>
            <a:chOff x="4512" y="96"/>
            <a:chExt cx="1104" cy="960"/>
          </a:xfrm>
        </p:grpSpPr>
        <p:sp>
          <p:nvSpPr>
            <p:cNvPr id="82990" name="Rectangle 46"/>
            <p:cNvSpPr>
              <a:spLocks noChangeArrowheads="1"/>
            </p:cNvSpPr>
            <p:nvPr/>
          </p:nvSpPr>
          <p:spPr bwMode="auto">
            <a:xfrm>
              <a:off x="4512" y="96"/>
              <a:ext cx="1104" cy="960"/>
            </a:xfrm>
            <a:prstGeom prst="rect">
              <a:avLst/>
            </a:prstGeom>
            <a:solidFill>
              <a:srgbClr val="F4ECC6"/>
            </a:solidFill>
            <a:ln w="28575">
              <a:noFill/>
              <a:miter lim="800000"/>
            </a:ln>
            <a:effectLst>
              <a:outerShdw dist="107763" dir="2700000" algn="ctr" rotWithShape="0">
                <a:schemeClr val="bg2"/>
              </a:outerShdw>
            </a:effectLst>
          </p:spPr>
          <p:txBody>
            <a:bodyPr wrap="none" anchor="ctr"/>
            <a:lstStyle/>
            <a:p>
              <a:pPr>
                <a:defRPr/>
              </a:pPr>
              <a:endParaRPr lang="en-IN" sz="2400"/>
            </a:p>
          </p:txBody>
        </p:sp>
        <p:pic>
          <p:nvPicPr>
            <p:cNvPr id="34833" name="Picture 47" descr="di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4" y="168"/>
              <a:ext cx="960" cy="818"/>
            </a:xfrm>
            <a:prstGeom prst="rect">
              <a:avLst/>
            </a:prstGeom>
            <a:noFill/>
            <a:ln w="9525">
              <a:solidFill>
                <a:srgbClr val="CC0066"/>
              </a:solidFill>
              <a:miter lim="800000"/>
              <a:headEnd/>
              <a:tailEnd/>
            </a:ln>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3500"/>
                            </p:stCondLst>
                            <p:childTnLst>
                              <p:par>
                                <p:cTn id="17" presetID="22" presetClass="entr" presetSubtype="8" fill="hold" nodeType="afterEffect">
                                  <p:stCondLst>
                                    <p:cond delay="100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5000"/>
                            </p:stCondLst>
                            <p:childTnLst>
                              <p:par>
                                <p:cTn id="21" presetID="22" presetClass="entr" presetSubtype="8" fill="hold" nodeType="afterEffect">
                                  <p:stCondLst>
                                    <p:cond delay="100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6500"/>
                            </p:stCondLst>
                            <p:childTnLst>
                              <p:par>
                                <p:cTn id="25" presetID="22" presetClass="entr" presetSubtype="8" fill="hold" nodeType="afterEffect">
                                  <p:stCondLst>
                                    <p:cond delay="100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8297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82971"/>
                                        </p:tgtEl>
                                        <p:attrNameLst>
                                          <p:attrName>style.visibility</p:attrName>
                                        </p:attrNameLst>
                                      </p:cBhvr>
                                      <p:to>
                                        <p:strVal val="visible"/>
                                      </p:to>
                                    </p:set>
                                    <p:animEffect transition="in" filter="wipe(up)">
                                      <p:cBhvr>
                                        <p:cTn id="36" dur="500"/>
                                        <p:tgtEl>
                                          <p:spTgt spid="8297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70" grpId="0" autoUpdateAnimBg="0"/>
      <p:bldP spid="82971"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IN" dirty="0"/>
          </a:p>
        </p:txBody>
      </p:sp>
      <p:sp>
        <p:nvSpPr>
          <p:cNvPr id="3" name="Content Placeholder 2"/>
          <p:cNvSpPr>
            <a:spLocks noGrp="1"/>
          </p:cNvSpPr>
          <p:nvPr>
            <p:ph idx="1"/>
          </p:nvPr>
        </p:nvSpPr>
        <p:spPr/>
        <p:txBody>
          <a:bodyPr/>
          <a:lstStyle/>
          <a:p>
            <a:r>
              <a:rPr lang="en-US" dirty="0"/>
              <a:t>Artificial Intelligence (AI)</a:t>
            </a:r>
            <a:endParaRPr lang="en-US" dirty="0"/>
          </a:p>
          <a:p>
            <a:r>
              <a:rPr lang="en-US" dirty="0"/>
              <a:t>Machine Learning (ML)</a:t>
            </a:r>
            <a:endParaRPr lang="en-US" dirty="0"/>
          </a:p>
          <a:p>
            <a:r>
              <a:rPr lang="en-US" dirty="0"/>
              <a:t>Deep Learning (DL)</a:t>
            </a:r>
            <a:endParaRPr lang="en-US" dirty="0"/>
          </a:p>
          <a:p>
            <a:r>
              <a:rPr lang="en-US" dirty="0"/>
              <a:t>Data Science</a:t>
            </a:r>
            <a:br>
              <a:rPr lang="en-US" dirty="0"/>
            </a:br>
            <a:endParaRPr lang="en-IN"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of an event</a:t>
            </a:r>
            <a:endParaRPr lang="en-IN" dirty="0"/>
          </a:p>
        </p:txBody>
      </p:sp>
      <p:sp>
        <p:nvSpPr>
          <p:cNvPr id="3" name="Slide Number Placeholder 2"/>
          <p:cNvSpPr>
            <a:spLocks noGrp="1"/>
          </p:cNvSpPr>
          <p:nvPr>
            <p:ph type="sldNum" sz="quarter" idx="12"/>
          </p:nvPr>
        </p:nvSpPr>
        <p:spPr/>
        <p:txBody>
          <a:bodyPr>
            <a:normAutofit fontScale="85000" lnSpcReduction="20000"/>
          </a:bodyPr>
          <a:lstStyle/>
          <a:p>
            <a:fld id="{6DF4C409-C017-451C-B236-E185BBA6E0E4}" type="slidenum">
              <a:rPr lang="tr-TR" smtClean="0"/>
            </a:fld>
            <a:endParaRPr lang="tr-TR" dirty="0"/>
          </a:p>
        </p:txBody>
      </p:sp>
      <p:sp>
        <p:nvSpPr>
          <p:cNvPr id="4" name="Content Placeholder 3"/>
          <p:cNvSpPr>
            <a:spLocks noGrp="1"/>
          </p:cNvSpPr>
          <p:nvPr>
            <p:ph sz="quarter" idx="1"/>
          </p:nvPr>
        </p:nvSpPr>
        <p:spPr/>
        <p:txBody>
          <a:bodyPr/>
          <a:lstStyle/>
          <a:p>
            <a:pPr eaLnBrk="1" hangingPunct="1">
              <a:lnSpc>
                <a:spcPct val="90000"/>
              </a:lnSpc>
              <a:defRPr/>
            </a:pPr>
            <a:r>
              <a:rPr lang="en-US" sz="3200" dirty="0"/>
              <a:t>Frequency of occurrence is measured by:</a:t>
            </a:r>
            <a:endParaRPr lang="en-US" sz="3200" dirty="0"/>
          </a:p>
          <a:p>
            <a:pPr algn="ctr" eaLnBrk="1" hangingPunct="1">
              <a:lnSpc>
                <a:spcPct val="90000"/>
              </a:lnSpc>
              <a:defRPr/>
            </a:pPr>
            <a:r>
              <a:rPr lang="en-US" sz="2800" dirty="0"/>
              <a:t>(after the event has occurred)</a:t>
            </a:r>
            <a:endParaRPr lang="en-US" sz="2800" dirty="0"/>
          </a:p>
          <a:p>
            <a:pPr algn="ctr" eaLnBrk="1" hangingPunct="1">
              <a:lnSpc>
                <a:spcPct val="90000"/>
              </a:lnSpc>
              <a:defRPr/>
            </a:pPr>
            <a:endParaRPr lang="en-US" sz="2800" dirty="0"/>
          </a:p>
          <a:p>
            <a:endParaRPr lang="en-IN" dirty="0"/>
          </a:p>
        </p:txBody>
      </p:sp>
      <p:graphicFrame>
        <p:nvGraphicFramePr>
          <p:cNvPr id="5" name="Object 8"/>
          <p:cNvGraphicFramePr>
            <a:graphicFrameLocks noChangeAspect="1"/>
          </p:cNvGraphicFramePr>
          <p:nvPr/>
        </p:nvGraphicFramePr>
        <p:xfrm>
          <a:off x="1835150" y="3213100"/>
          <a:ext cx="3925888" cy="763588"/>
        </p:xfrm>
        <a:graphic>
          <a:graphicData uri="http://schemas.openxmlformats.org/presentationml/2006/ole">
            <mc:AlternateContent xmlns:mc="http://schemas.openxmlformats.org/markup-compatibility/2006">
              <mc:Choice xmlns:v="urn:schemas-microsoft-com:vml" Requires="v">
                <p:oleObj spid="_x0000_s1025" name="Equation" r:id="rId1" imgW="1232535" imgH="269240" progId="Equation.3">
                  <p:embed/>
                </p:oleObj>
              </mc:Choice>
              <mc:Fallback>
                <p:oleObj name="Equation" r:id="rId1" imgW="1232535" imgH="269240" progId="Equation.3">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3213100"/>
                        <a:ext cx="3925888" cy="763588"/>
                      </a:xfrm>
                      <a:prstGeom prst="rect">
                        <a:avLst/>
                      </a:prstGeom>
                      <a:noFill/>
                      <a:ln>
                        <a:noFill/>
                      </a:ln>
                      <a:effectLst/>
                    </p:spPr>
                  </p:pic>
                </p:oleObj>
              </mc:Fallback>
            </mc:AlternateContent>
          </a:graphicData>
        </a:graphic>
      </p:graphicFrame>
      <p:sp>
        <p:nvSpPr>
          <p:cNvPr id="6" name="Text Box 10"/>
          <p:cNvSpPr txBox="1">
            <a:spLocks noChangeArrowheads="1"/>
          </p:cNvSpPr>
          <p:nvPr/>
        </p:nvSpPr>
        <p:spPr bwMode="auto">
          <a:xfrm>
            <a:off x="1619672" y="4400937"/>
            <a:ext cx="480060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90000"/>
              </a:lnSpc>
              <a:spcBef>
                <a:spcPct val="20000"/>
              </a:spcBef>
              <a:buFontTx/>
              <a:buChar char="•"/>
            </a:pPr>
            <a:r>
              <a:rPr lang="en-US" dirty="0"/>
              <a:t>  If we let </a:t>
            </a:r>
            <a:r>
              <a:rPr lang="en-US" i="1" dirty="0"/>
              <a:t>n </a:t>
            </a:r>
            <a:r>
              <a:rPr lang="en-US" dirty="0"/>
              <a:t>get infinitely large, </a:t>
            </a:r>
            <a:endParaRPr lang="en-US" sz="1800" dirty="0"/>
          </a:p>
        </p:txBody>
      </p:sp>
      <p:graphicFrame>
        <p:nvGraphicFramePr>
          <p:cNvPr id="7" name="Object 9"/>
          <p:cNvGraphicFramePr>
            <a:graphicFrameLocks noChangeAspect="1"/>
          </p:cNvGraphicFramePr>
          <p:nvPr/>
        </p:nvGraphicFramePr>
        <p:xfrm>
          <a:off x="3025802" y="5066142"/>
          <a:ext cx="1671638" cy="789385"/>
        </p:xfrm>
        <a:graphic>
          <a:graphicData uri="http://schemas.openxmlformats.org/presentationml/2006/ole">
            <mc:AlternateContent xmlns:mc="http://schemas.openxmlformats.org/markup-compatibility/2006">
              <mc:Choice xmlns:v="urn:schemas-microsoft-com:vml" Requires="v">
                <p:oleObj spid="_x0000_s1026" name="Equation" r:id="rId3" imgW="579755" imgH="269240" progId="Equation.3">
                  <p:embed/>
                </p:oleObj>
              </mc:Choice>
              <mc:Fallback>
                <p:oleObj name="Equation" r:id="rId3" imgW="579755" imgH="26924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5802" y="5066142"/>
                        <a:ext cx="1671638" cy="789385"/>
                      </a:xfrm>
                      <a:prstGeom prst="rect">
                        <a:avLst/>
                      </a:prstGeom>
                      <a:solidFill>
                        <a:srgbClr val="F4ECC6"/>
                      </a:solidFill>
                      <a:ln w="28575">
                        <a:solidFill>
                          <a:srgbClr val="CC0066"/>
                        </a:solidFill>
                        <a:miter lim="800000"/>
                        <a:headEnd/>
                        <a:tailEnd/>
                      </a:ln>
                      <a:effectLst>
                        <a:outerShdw dist="107763" dir="2700000" algn="ctr" rotWithShape="0">
                          <a:srgbClr val="808080"/>
                        </a:outerShdw>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043646" y="264100"/>
            <a:ext cx="6286500" cy="857250"/>
          </a:xfrm>
        </p:spPr>
        <p:txBody>
          <a:bodyPr>
            <a:normAutofit/>
          </a:bodyPr>
          <a:lstStyle/>
          <a:p>
            <a:pPr eaLnBrk="1" hangingPunct="1">
              <a:defRPr/>
            </a:pPr>
            <a:r>
              <a:rPr lang="en-US" sz="3600" b="1" dirty="0"/>
              <a:t>The Probability of an Event</a:t>
            </a:r>
            <a:endParaRPr lang="en-US" sz="3600" b="1" dirty="0"/>
          </a:p>
        </p:txBody>
      </p:sp>
      <p:sp>
        <p:nvSpPr>
          <p:cNvPr id="87044" name="Rectangle 4"/>
          <p:cNvSpPr>
            <a:spLocks noGrp="1" noChangeArrowheads="1"/>
          </p:cNvSpPr>
          <p:nvPr>
            <p:ph idx="1"/>
          </p:nvPr>
        </p:nvSpPr>
        <p:spPr>
          <a:xfrm>
            <a:off x="601393" y="1943100"/>
            <a:ext cx="8219079" cy="4650800"/>
          </a:xfrm>
        </p:spPr>
        <p:txBody>
          <a:bodyPr>
            <a:normAutofit fontScale="92500" lnSpcReduction="10000"/>
          </a:bodyPr>
          <a:lstStyle/>
          <a:p>
            <a:pPr>
              <a:lnSpc>
                <a:spcPct val="90000"/>
              </a:lnSpc>
              <a:defRPr/>
            </a:pPr>
            <a:r>
              <a:rPr lang="en-US" sz="3200" dirty="0">
                <a:solidFill>
                  <a:srgbClr val="FF0000"/>
                </a:solidFill>
              </a:rPr>
              <a:t>The probability of an event A measures “how often” A will occur. We write </a:t>
            </a:r>
            <a:r>
              <a:rPr lang="en-US" sz="3200" b="1" dirty="0">
                <a:solidFill>
                  <a:srgbClr val="FF0000"/>
                </a:solidFill>
                <a:effectLst>
                  <a:outerShdw blurRad="38100" dist="38100" dir="2700000" algn="tl">
                    <a:srgbClr val="C0C0C0"/>
                  </a:outerShdw>
                </a:effectLst>
              </a:rPr>
              <a:t>P(A). </a:t>
            </a:r>
            <a:endParaRPr lang="en-US" sz="3200" b="1" dirty="0">
              <a:solidFill>
                <a:srgbClr val="FF0000"/>
              </a:solidFill>
              <a:effectLst>
                <a:outerShdw blurRad="38100" dist="38100" dir="2700000" algn="tl">
                  <a:srgbClr val="C0C0C0"/>
                </a:outerShdw>
              </a:effectLst>
            </a:endParaRPr>
          </a:p>
          <a:p>
            <a:pPr eaLnBrk="1" hangingPunct="1">
              <a:lnSpc>
                <a:spcPct val="90000"/>
              </a:lnSpc>
              <a:defRPr/>
            </a:pPr>
            <a:endParaRPr lang="en-US" dirty="0">
              <a:solidFill>
                <a:srgbClr val="CC0066"/>
              </a:solidFill>
            </a:endParaRPr>
          </a:p>
          <a:p>
            <a:pPr eaLnBrk="1" hangingPunct="1">
              <a:lnSpc>
                <a:spcPct val="90000"/>
              </a:lnSpc>
              <a:defRPr/>
            </a:pPr>
            <a:r>
              <a:rPr lang="en-US" dirty="0">
                <a:solidFill>
                  <a:srgbClr val="CC0066"/>
                </a:solidFill>
              </a:rPr>
              <a:t>P(A) must be between 0 and 1.</a:t>
            </a:r>
            <a:r>
              <a:rPr lang="en-US" dirty="0"/>
              <a:t> </a:t>
            </a:r>
            <a:endParaRPr lang="en-US" dirty="0"/>
          </a:p>
          <a:p>
            <a:pPr lvl="1" eaLnBrk="1" hangingPunct="1">
              <a:lnSpc>
                <a:spcPct val="90000"/>
              </a:lnSpc>
              <a:defRPr/>
            </a:pPr>
            <a:r>
              <a:rPr lang="en-US" dirty="0">
                <a:solidFill>
                  <a:schemeClr val="tx1"/>
                </a:solidFill>
              </a:rPr>
              <a:t>If event A can never occur, P(A) = 0. If event A always occurs when the experiment is performed, P(A) =1.</a:t>
            </a:r>
            <a:endParaRPr lang="en-US" dirty="0">
              <a:solidFill>
                <a:schemeClr val="tx1"/>
              </a:solidFill>
            </a:endParaRPr>
          </a:p>
          <a:p>
            <a:pPr lvl="1" eaLnBrk="1" hangingPunct="1">
              <a:lnSpc>
                <a:spcPct val="90000"/>
              </a:lnSpc>
              <a:defRPr/>
            </a:pPr>
            <a:endParaRPr lang="en-US" dirty="0">
              <a:solidFill>
                <a:schemeClr val="tx1"/>
              </a:solidFill>
            </a:endParaRPr>
          </a:p>
          <a:p>
            <a:pPr lvl="1" eaLnBrk="1" hangingPunct="1">
              <a:lnSpc>
                <a:spcPct val="90000"/>
              </a:lnSpc>
              <a:defRPr/>
            </a:pPr>
            <a:r>
              <a:rPr lang="en-US" b="1" dirty="0">
                <a:solidFill>
                  <a:srgbClr val="FF0000"/>
                </a:solidFill>
                <a:effectLst>
                  <a:outerShdw blurRad="38100" dist="38100" dir="2700000" algn="tl">
                    <a:srgbClr val="C0C0C0"/>
                  </a:outerShdw>
                </a:effectLst>
              </a:rPr>
              <a:t>Then P(A) +  P(not A) = 1.</a:t>
            </a:r>
            <a:endParaRPr lang="en-US" b="1" dirty="0">
              <a:solidFill>
                <a:srgbClr val="FF0000"/>
              </a:solidFill>
              <a:effectLst>
                <a:outerShdw blurRad="38100" dist="38100" dir="2700000" algn="tl">
                  <a:srgbClr val="C0C0C0"/>
                </a:outerShdw>
              </a:effectLst>
            </a:endParaRPr>
          </a:p>
          <a:p>
            <a:pPr lvl="1" eaLnBrk="1" hangingPunct="1">
              <a:lnSpc>
                <a:spcPct val="90000"/>
              </a:lnSpc>
              <a:defRPr/>
            </a:pPr>
            <a:r>
              <a:rPr lang="en-US" dirty="0">
                <a:solidFill>
                  <a:schemeClr val="tx1"/>
                </a:solidFill>
                <a:effectLst>
                  <a:outerShdw blurRad="38100" dist="38100" dir="2700000" algn="tl">
                    <a:srgbClr val="C0C0C0"/>
                  </a:outerShdw>
                </a:effectLst>
              </a:rPr>
              <a:t>So P(not A) = 1-P(A)</a:t>
            </a:r>
            <a:endParaRPr lang="en-US" dirty="0">
              <a:solidFill>
                <a:schemeClr val="tx1"/>
              </a:solidFill>
              <a:effectLst>
                <a:outerShdw blurRad="38100" dist="38100" dir="2700000" algn="tl">
                  <a:srgbClr val="C0C0C0"/>
                </a:outerShdw>
              </a:effectLst>
            </a:endParaRPr>
          </a:p>
          <a:p>
            <a:pPr lvl="1" eaLnBrk="1" hangingPunct="1">
              <a:lnSpc>
                <a:spcPct val="90000"/>
              </a:lnSpc>
              <a:defRPr/>
            </a:pPr>
            <a:endParaRPr lang="en-US" dirty="0">
              <a:solidFill>
                <a:schemeClr val="tx1"/>
              </a:solidFill>
              <a:effectLst>
                <a:outerShdw blurRad="38100" dist="38100" dir="2700000" algn="tl">
                  <a:srgbClr val="C0C0C0"/>
                </a:outerShdw>
              </a:effectLst>
            </a:endParaRPr>
          </a:p>
          <a:p>
            <a:pPr eaLnBrk="1" hangingPunct="1">
              <a:lnSpc>
                <a:spcPct val="90000"/>
              </a:lnSpc>
              <a:defRPr/>
            </a:pPr>
            <a:r>
              <a:rPr lang="en-US" dirty="0">
                <a:solidFill>
                  <a:srgbClr val="CC0066"/>
                </a:solidFill>
              </a:rPr>
              <a:t>The sum of the probabilities for all simple events in S equals 1.</a:t>
            </a:r>
            <a:endParaRPr lang="en-US" dirty="0">
              <a:solidFill>
                <a:srgbClr val="CC0066"/>
              </a:solidFill>
            </a:endParaRPr>
          </a:p>
        </p:txBody>
      </p:sp>
      <p:grpSp>
        <p:nvGrpSpPr>
          <p:cNvPr id="36870" name="Group 14"/>
          <p:cNvGrpSpPr/>
          <p:nvPr/>
        </p:nvGrpSpPr>
        <p:grpSpPr bwMode="auto">
          <a:xfrm>
            <a:off x="7443129" y="-53314"/>
            <a:ext cx="1314450" cy="1143000"/>
            <a:chOff x="4512" y="96"/>
            <a:chExt cx="1104" cy="960"/>
          </a:xfrm>
        </p:grpSpPr>
        <p:sp>
          <p:nvSpPr>
            <p:cNvPr id="87055" name="Rectangle 15"/>
            <p:cNvSpPr>
              <a:spLocks noChangeArrowheads="1"/>
            </p:cNvSpPr>
            <p:nvPr/>
          </p:nvSpPr>
          <p:spPr bwMode="auto">
            <a:xfrm>
              <a:off x="4512" y="96"/>
              <a:ext cx="1104" cy="960"/>
            </a:xfrm>
            <a:prstGeom prst="rect">
              <a:avLst/>
            </a:prstGeom>
            <a:solidFill>
              <a:srgbClr val="F4ECC6"/>
            </a:solidFill>
            <a:ln w="28575">
              <a:noFill/>
              <a:miter lim="800000"/>
            </a:ln>
            <a:effectLst>
              <a:outerShdw dist="107763" dir="2700000" algn="ctr" rotWithShape="0">
                <a:schemeClr val="bg2"/>
              </a:outerShdw>
            </a:effectLst>
          </p:spPr>
          <p:txBody>
            <a:bodyPr wrap="none" anchor="ctr"/>
            <a:lstStyle/>
            <a:p>
              <a:pPr>
                <a:defRPr/>
              </a:pPr>
              <a:endParaRPr lang="en-IN" sz="2400"/>
            </a:p>
          </p:txBody>
        </p:sp>
        <p:pic>
          <p:nvPicPr>
            <p:cNvPr id="36872" name="Picture 16" descr="dice"/>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84" y="168"/>
              <a:ext cx="960" cy="818"/>
            </a:xfrm>
            <a:prstGeom prst="rect">
              <a:avLst/>
            </a:prstGeom>
            <a:noFill/>
            <a:ln w="9525">
              <a:solidFill>
                <a:srgbClr val="CC0066"/>
              </a:solidFill>
              <a:miter lim="800000"/>
              <a:headEnd/>
              <a:tailEnd/>
            </a:ln>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7044">
                                            <p:txEl>
                                              <p:pRg st="0" end="0"/>
                                            </p:txEl>
                                          </p:spTgt>
                                        </p:tgtEl>
                                        <p:attrNameLst>
                                          <p:attrName>style.visibility</p:attrName>
                                        </p:attrNameLst>
                                      </p:cBhvr>
                                      <p:to>
                                        <p:strVal val="visible"/>
                                      </p:to>
                                    </p:set>
                                    <p:animEffect transition="in" filter="dissolve">
                                      <p:cBhvr>
                                        <p:cTn id="7" dur="500"/>
                                        <p:tgtEl>
                                          <p:spTgt spid="870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7044">
                                            <p:txEl>
                                              <p:pRg st="2" end="2"/>
                                            </p:txEl>
                                          </p:spTgt>
                                        </p:tgtEl>
                                        <p:attrNameLst>
                                          <p:attrName>style.visibility</p:attrName>
                                        </p:attrNameLst>
                                      </p:cBhvr>
                                      <p:to>
                                        <p:strVal val="visible"/>
                                      </p:to>
                                    </p:set>
                                    <p:animEffect transition="in" filter="dissolve">
                                      <p:cBhvr>
                                        <p:cTn id="12" dur="500"/>
                                        <p:tgtEl>
                                          <p:spTgt spid="87044">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7044">
                                            <p:txEl>
                                              <p:pRg st="3" end="3"/>
                                            </p:txEl>
                                          </p:spTgt>
                                        </p:tgtEl>
                                        <p:attrNameLst>
                                          <p:attrName>style.visibility</p:attrName>
                                        </p:attrNameLst>
                                      </p:cBhvr>
                                      <p:to>
                                        <p:strVal val="visible"/>
                                      </p:to>
                                    </p:set>
                                    <p:animEffect transition="in" filter="dissolve">
                                      <p:cBhvr>
                                        <p:cTn id="15" dur="500"/>
                                        <p:tgtEl>
                                          <p:spTgt spid="87044">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7044">
                                            <p:txEl>
                                              <p:pRg st="5" end="5"/>
                                            </p:txEl>
                                          </p:spTgt>
                                        </p:tgtEl>
                                        <p:attrNameLst>
                                          <p:attrName>style.visibility</p:attrName>
                                        </p:attrNameLst>
                                      </p:cBhvr>
                                      <p:to>
                                        <p:strVal val="visible"/>
                                      </p:to>
                                    </p:set>
                                    <p:animEffect transition="in" filter="dissolve">
                                      <p:cBhvr>
                                        <p:cTn id="18" dur="500"/>
                                        <p:tgtEl>
                                          <p:spTgt spid="87044">
                                            <p:txEl>
                                              <p:pRg st="5" end="5"/>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7044">
                                            <p:txEl>
                                              <p:pRg st="6" end="6"/>
                                            </p:txEl>
                                          </p:spTgt>
                                        </p:tgtEl>
                                        <p:attrNameLst>
                                          <p:attrName>style.visibility</p:attrName>
                                        </p:attrNameLst>
                                      </p:cBhvr>
                                      <p:to>
                                        <p:strVal val="visible"/>
                                      </p:to>
                                    </p:set>
                                    <p:animEffect transition="in" filter="dissolve">
                                      <p:cBhvr>
                                        <p:cTn id="21" dur="500"/>
                                        <p:tgtEl>
                                          <p:spTgt spid="87044">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87044">
                                            <p:txEl>
                                              <p:pRg st="8" end="8"/>
                                            </p:txEl>
                                          </p:spTgt>
                                        </p:tgtEl>
                                        <p:attrNameLst>
                                          <p:attrName>style.visibility</p:attrName>
                                        </p:attrNameLst>
                                      </p:cBhvr>
                                      <p:to>
                                        <p:strVal val="visible"/>
                                      </p:to>
                                    </p:set>
                                    <p:animEffect transition="in" filter="dissolve">
                                      <p:cBhvr>
                                        <p:cTn id="26" dur="500"/>
                                        <p:tgtEl>
                                          <p:spTgt spid="8704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4" grpId="0" autoUpdateAnimBg="0" build="p"/>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683568" y="240511"/>
            <a:ext cx="6286500" cy="857250"/>
          </a:xfrm>
        </p:spPr>
        <p:txBody>
          <a:bodyPr/>
          <a:lstStyle/>
          <a:p>
            <a:pPr eaLnBrk="1" hangingPunct="1">
              <a:defRPr/>
            </a:pPr>
            <a:r>
              <a:rPr lang="en-US" b="1" dirty="0"/>
              <a:t>Example 1</a:t>
            </a:r>
            <a:endParaRPr lang="en-US" b="1" dirty="0"/>
          </a:p>
        </p:txBody>
      </p:sp>
      <p:sp>
        <p:nvSpPr>
          <p:cNvPr id="38916" name="Rectangle 4"/>
          <p:cNvSpPr>
            <a:spLocks noGrp="1" noChangeArrowheads="1"/>
          </p:cNvSpPr>
          <p:nvPr>
            <p:ph idx="1"/>
          </p:nvPr>
        </p:nvSpPr>
        <p:spPr>
          <a:xfrm>
            <a:off x="1657350" y="2171700"/>
            <a:ext cx="6172200" cy="857250"/>
          </a:xfrm>
          <a:noFill/>
        </p:spPr>
        <p:txBody>
          <a:bodyPr/>
          <a:lstStyle/>
          <a:p>
            <a:pPr eaLnBrk="1" hangingPunct="1">
              <a:buFontTx/>
              <a:buNone/>
            </a:pPr>
            <a:r>
              <a:rPr lang="en-US" sz="2400" dirty="0"/>
              <a:t>  Toss a fair coin twice. What is the probability of observing at least one head?</a:t>
            </a:r>
            <a:endParaRPr lang="en-US" sz="2400" dirty="0"/>
          </a:p>
        </p:txBody>
      </p:sp>
      <p:grpSp>
        <p:nvGrpSpPr>
          <p:cNvPr id="2" name="Group 34"/>
          <p:cNvGrpSpPr/>
          <p:nvPr/>
        </p:nvGrpSpPr>
        <p:grpSpPr bwMode="auto">
          <a:xfrm>
            <a:off x="2343151" y="3600450"/>
            <a:ext cx="1314449" cy="461963"/>
            <a:chOff x="1008" y="2304"/>
            <a:chExt cx="1104" cy="388"/>
          </a:xfrm>
        </p:grpSpPr>
        <p:sp>
          <p:nvSpPr>
            <p:cNvPr id="86031" name="Text Box 15"/>
            <p:cNvSpPr txBox="1">
              <a:spLocks noChangeArrowheads="1"/>
            </p:cNvSpPr>
            <p:nvPr/>
          </p:nvSpPr>
          <p:spPr bwMode="auto">
            <a:xfrm>
              <a:off x="1776" y="2304"/>
              <a:ext cx="336" cy="388"/>
            </a:xfrm>
            <a:prstGeom prst="rect">
              <a:avLst/>
            </a:prstGeom>
            <a:solidFill>
              <a:srgbClr val="F4ECC6"/>
            </a:solidFill>
            <a:ln w="28575">
              <a:solidFill>
                <a:srgbClr val="CC0066"/>
              </a:solidFill>
              <a:miter lim="800000"/>
            </a:ln>
            <a:effectLst>
              <a:outerShdw dist="107763" dir="2700000" algn="ctr" rotWithShape="0">
                <a:schemeClr val="bg2"/>
              </a:outerShdw>
            </a:effectLst>
          </p:spPr>
          <p:txBody>
            <a:bodyPr>
              <a:spAutoFit/>
            </a:bodyPr>
            <a:lstStyle/>
            <a:p>
              <a:pPr algn="ctr">
                <a:spcBef>
                  <a:spcPct val="50000"/>
                </a:spcBef>
                <a:defRPr/>
              </a:pPr>
              <a:r>
                <a:rPr lang="en-US" sz="2400" b="1">
                  <a:solidFill>
                    <a:srgbClr val="333333"/>
                  </a:solidFill>
                </a:rPr>
                <a:t>H</a:t>
              </a:r>
              <a:endParaRPr lang="en-US" sz="2400" b="1">
                <a:solidFill>
                  <a:srgbClr val="333333"/>
                </a:solidFill>
              </a:endParaRPr>
            </a:p>
          </p:txBody>
        </p:sp>
        <p:cxnSp>
          <p:nvCxnSpPr>
            <p:cNvPr id="38940" name="AutoShape 16"/>
            <p:cNvCxnSpPr>
              <a:cxnSpLocks noChangeShapeType="1"/>
              <a:stCxn id="86034" idx="3"/>
              <a:endCxn id="86031" idx="1"/>
            </p:cNvCxnSpPr>
            <p:nvPr/>
          </p:nvCxnSpPr>
          <p:spPr bwMode="auto">
            <a:xfrm flipV="1">
              <a:off x="1008" y="2498"/>
              <a:ext cx="768" cy="192"/>
            </a:xfrm>
            <a:prstGeom prst="straightConnector1">
              <a:avLst/>
            </a:prstGeom>
            <a:noFill/>
            <a:ln w="28575">
              <a:solidFill>
                <a:srgbClr val="CC0066"/>
              </a:solidFill>
              <a:round/>
            </a:ln>
            <a:extLst>
              <a:ext uri="{909E8E84-426E-40DD-AFC4-6F175D3DCCD1}">
                <a14:hiddenFill xmlns:a14="http://schemas.microsoft.com/office/drawing/2010/main">
                  <a:noFill/>
                </a14:hiddenFill>
              </a:ext>
            </a:extLst>
          </p:spPr>
        </p:cxnSp>
      </p:grpSp>
      <p:sp>
        <p:nvSpPr>
          <p:cNvPr id="38918" name="Text Box 17"/>
          <p:cNvSpPr txBox="1">
            <a:spLocks noChangeArrowheads="1"/>
          </p:cNvSpPr>
          <p:nvPr/>
        </p:nvSpPr>
        <p:spPr bwMode="auto">
          <a:xfrm>
            <a:off x="1828800" y="3257550"/>
            <a:ext cx="34861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800" u="sng">
                <a:solidFill>
                  <a:srgbClr val="339933"/>
                </a:solidFill>
              </a:rPr>
              <a:t>1st Coin     2nd Coin     E</a:t>
            </a:r>
            <a:r>
              <a:rPr lang="en-US" sz="1800" i="1" u="sng" baseline="-25000">
                <a:solidFill>
                  <a:srgbClr val="339933"/>
                </a:solidFill>
              </a:rPr>
              <a:t>i</a:t>
            </a:r>
            <a:r>
              <a:rPr lang="en-US" sz="1800" u="sng">
                <a:solidFill>
                  <a:srgbClr val="339933"/>
                </a:solidFill>
              </a:rPr>
              <a:t>         P(E</a:t>
            </a:r>
            <a:r>
              <a:rPr lang="en-US" sz="1800" i="1" u="sng" baseline="-25000">
                <a:solidFill>
                  <a:srgbClr val="339933"/>
                </a:solidFill>
              </a:rPr>
              <a:t>i</a:t>
            </a:r>
            <a:r>
              <a:rPr lang="en-US" sz="1800" u="sng">
                <a:solidFill>
                  <a:srgbClr val="339933"/>
                </a:solidFill>
              </a:rPr>
              <a:t>)</a:t>
            </a:r>
            <a:r>
              <a:rPr lang="en-US" sz="1800" baseline="-25000">
                <a:solidFill>
                  <a:srgbClr val="339933"/>
                </a:solidFill>
              </a:rPr>
              <a:t> </a:t>
            </a:r>
            <a:endParaRPr lang="en-US" sz="1800" baseline="-25000">
              <a:solidFill>
                <a:srgbClr val="339933"/>
              </a:solidFill>
            </a:endParaRPr>
          </a:p>
        </p:txBody>
      </p:sp>
      <p:sp>
        <p:nvSpPr>
          <p:cNvPr id="86034" name="Text Box 18"/>
          <p:cNvSpPr txBox="1">
            <a:spLocks noChangeArrowheads="1"/>
          </p:cNvSpPr>
          <p:nvPr/>
        </p:nvSpPr>
        <p:spPr bwMode="auto">
          <a:xfrm>
            <a:off x="1943100" y="3829050"/>
            <a:ext cx="400050" cy="461665"/>
          </a:xfrm>
          <a:prstGeom prst="rect">
            <a:avLst/>
          </a:prstGeom>
          <a:solidFill>
            <a:srgbClr val="F4ECC6"/>
          </a:solidFill>
          <a:ln w="28575">
            <a:solidFill>
              <a:srgbClr val="CC0066"/>
            </a:solidFill>
            <a:miter lim="800000"/>
          </a:ln>
          <a:effectLst>
            <a:outerShdw dist="107763" dir="2700000" algn="ctr" rotWithShape="0">
              <a:schemeClr val="bg2"/>
            </a:outerShdw>
          </a:effectLst>
        </p:spPr>
        <p:txBody>
          <a:bodyPr>
            <a:spAutoFit/>
          </a:bodyPr>
          <a:lstStyle/>
          <a:p>
            <a:pPr algn="ctr">
              <a:spcBef>
                <a:spcPct val="50000"/>
              </a:spcBef>
              <a:defRPr/>
            </a:pPr>
            <a:r>
              <a:rPr lang="en-US" sz="2400" b="1">
                <a:solidFill>
                  <a:srgbClr val="333333"/>
                </a:solidFill>
              </a:rPr>
              <a:t>H</a:t>
            </a:r>
            <a:endParaRPr lang="en-US" sz="2400" b="1">
              <a:solidFill>
                <a:srgbClr val="333333"/>
              </a:solidFill>
            </a:endParaRPr>
          </a:p>
        </p:txBody>
      </p:sp>
      <p:sp>
        <p:nvSpPr>
          <p:cNvPr id="86036" name="Text Box 20"/>
          <p:cNvSpPr txBox="1">
            <a:spLocks noChangeArrowheads="1"/>
          </p:cNvSpPr>
          <p:nvPr/>
        </p:nvSpPr>
        <p:spPr bwMode="auto">
          <a:xfrm>
            <a:off x="1943100" y="4779169"/>
            <a:ext cx="400050" cy="461665"/>
          </a:xfrm>
          <a:prstGeom prst="rect">
            <a:avLst/>
          </a:prstGeom>
          <a:solidFill>
            <a:srgbClr val="F4ECC6"/>
          </a:solidFill>
          <a:ln w="28575">
            <a:solidFill>
              <a:srgbClr val="CC0066"/>
            </a:solidFill>
            <a:miter lim="800000"/>
          </a:ln>
          <a:effectLst>
            <a:outerShdw dist="107763" dir="2700000" algn="ctr" rotWithShape="0">
              <a:schemeClr val="bg2"/>
            </a:outerShdw>
          </a:effectLst>
        </p:spPr>
        <p:txBody>
          <a:bodyPr>
            <a:spAutoFit/>
          </a:bodyPr>
          <a:lstStyle/>
          <a:p>
            <a:pPr algn="ctr">
              <a:spcBef>
                <a:spcPct val="50000"/>
              </a:spcBef>
              <a:defRPr/>
            </a:pPr>
            <a:r>
              <a:rPr lang="en-US" sz="2400" b="1" dirty="0">
                <a:solidFill>
                  <a:srgbClr val="333333"/>
                </a:solidFill>
              </a:rPr>
              <a:t>T</a:t>
            </a:r>
            <a:endParaRPr lang="en-US" sz="2400" b="1" dirty="0">
              <a:solidFill>
                <a:srgbClr val="333333"/>
              </a:solidFill>
            </a:endParaRPr>
          </a:p>
        </p:txBody>
      </p:sp>
      <p:grpSp>
        <p:nvGrpSpPr>
          <p:cNvPr id="3" name="Group 35"/>
          <p:cNvGrpSpPr/>
          <p:nvPr/>
        </p:nvGrpSpPr>
        <p:grpSpPr bwMode="auto">
          <a:xfrm>
            <a:off x="2343151" y="4057660"/>
            <a:ext cx="1314449" cy="461963"/>
            <a:chOff x="1008" y="2688"/>
            <a:chExt cx="1104" cy="388"/>
          </a:xfrm>
        </p:grpSpPr>
        <p:sp>
          <p:nvSpPr>
            <p:cNvPr id="86038" name="Text Box 22"/>
            <p:cNvSpPr txBox="1">
              <a:spLocks noChangeArrowheads="1"/>
            </p:cNvSpPr>
            <p:nvPr/>
          </p:nvSpPr>
          <p:spPr bwMode="auto">
            <a:xfrm>
              <a:off x="1776" y="2688"/>
              <a:ext cx="336" cy="388"/>
            </a:xfrm>
            <a:prstGeom prst="rect">
              <a:avLst/>
            </a:prstGeom>
            <a:solidFill>
              <a:srgbClr val="F4ECC6"/>
            </a:solidFill>
            <a:ln w="28575">
              <a:solidFill>
                <a:srgbClr val="CC0066"/>
              </a:solidFill>
              <a:miter lim="800000"/>
            </a:ln>
            <a:effectLst>
              <a:outerShdw dist="107763" dir="2700000" algn="ctr" rotWithShape="0">
                <a:schemeClr val="bg2"/>
              </a:outerShdw>
            </a:effectLst>
          </p:spPr>
          <p:txBody>
            <a:bodyPr>
              <a:spAutoFit/>
            </a:bodyPr>
            <a:lstStyle/>
            <a:p>
              <a:pPr algn="ctr">
                <a:spcBef>
                  <a:spcPct val="50000"/>
                </a:spcBef>
                <a:defRPr/>
              </a:pPr>
              <a:r>
                <a:rPr lang="en-US" sz="2400" b="1">
                  <a:solidFill>
                    <a:srgbClr val="333333"/>
                  </a:solidFill>
                </a:rPr>
                <a:t>T</a:t>
              </a:r>
              <a:endParaRPr lang="en-US" sz="2400" b="1">
                <a:solidFill>
                  <a:srgbClr val="333333"/>
                </a:solidFill>
              </a:endParaRPr>
            </a:p>
          </p:txBody>
        </p:sp>
        <p:cxnSp>
          <p:nvCxnSpPr>
            <p:cNvPr id="38938" name="AutoShape 23"/>
            <p:cNvCxnSpPr>
              <a:cxnSpLocks noChangeShapeType="1"/>
              <a:stCxn id="86034" idx="3"/>
              <a:endCxn id="86038" idx="1"/>
            </p:cNvCxnSpPr>
            <p:nvPr/>
          </p:nvCxnSpPr>
          <p:spPr bwMode="auto">
            <a:xfrm>
              <a:off x="1008" y="2690"/>
              <a:ext cx="768" cy="192"/>
            </a:xfrm>
            <a:prstGeom prst="straightConnector1">
              <a:avLst/>
            </a:prstGeom>
            <a:noFill/>
            <a:ln w="28575">
              <a:solidFill>
                <a:srgbClr val="CC0066"/>
              </a:solidFill>
              <a:round/>
            </a:ln>
            <a:extLst>
              <a:ext uri="{909E8E84-426E-40DD-AFC4-6F175D3DCCD1}">
                <a14:hiddenFill xmlns:a14="http://schemas.microsoft.com/office/drawing/2010/main">
                  <a:noFill/>
                </a14:hiddenFill>
              </a:ext>
            </a:extLst>
          </p:spPr>
        </p:cxnSp>
      </p:grpSp>
      <p:grpSp>
        <p:nvGrpSpPr>
          <p:cNvPr id="4" name="Group 36"/>
          <p:cNvGrpSpPr/>
          <p:nvPr/>
        </p:nvGrpSpPr>
        <p:grpSpPr bwMode="auto">
          <a:xfrm>
            <a:off x="2343151" y="4493422"/>
            <a:ext cx="1314449" cy="516732"/>
            <a:chOff x="1008" y="3054"/>
            <a:chExt cx="1104" cy="434"/>
          </a:xfrm>
        </p:grpSpPr>
        <p:sp>
          <p:nvSpPr>
            <p:cNvPr id="86035" name="Text Box 19"/>
            <p:cNvSpPr txBox="1">
              <a:spLocks noChangeArrowheads="1"/>
            </p:cNvSpPr>
            <p:nvPr/>
          </p:nvSpPr>
          <p:spPr bwMode="auto">
            <a:xfrm>
              <a:off x="1776" y="3054"/>
              <a:ext cx="336" cy="388"/>
            </a:xfrm>
            <a:prstGeom prst="rect">
              <a:avLst/>
            </a:prstGeom>
            <a:solidFill>
              <a:srgbClr val="F4ECC6"/>
            </a:solidFill>
            <a:ln w="28575">
              <a:solidFill>
                <a:srgbClr val="CC0066"/>
              </a:solidFill>
              <a:miter lim="800000"/>
            </a:ln>
            <a:effectLst>
              <a:outerShdw dist="107763" dir="2700000" algn="ctr" rotWithShape="0">
                <a:schemeClr val="bg2"/>
              </a:outerShdw>
            </a:effectLst>
          </p:spPr>
          <p:txBody>
            <a:bodyPr>
              <a:spAutoFit/>
            </a:bodyPr>
            <a:lstStyle/>
            <a:p>
              <a:pPr algn="ctr">
                <a:spcBef>
                  <a:spcPct val="50000"/>
                </a:spcBef>
                <a:defRPr/>
              </a:pPr>
              <a:r>
                <a:rPr lang="en-US" sz="2400" b="1">
                  <a:solidFill>
                    <a:srgbClr val="333333"/>
                  </a:solidFill>
                </a:rPr>
                <a:t>H</a:t>
              </a:r>
              <a:endParaRPr lang="en-US" sz="2400" b="1">
                <a:solidFill>
                  <a:srgbClr val="333333"/>
                </a:solidFill>
              </a:endParaRPr>
            </a:p>
          </p:txBody>
        </p:sp>
        <p:cxnSp>
          <p:nvCxnSpPr>
            <p:cNvPr id="38936" name="AutoShape 24"/>
            <p:cNvCxnSpPr>
              <a:cxnSpLocks noChangeShapeType="1"/>
              <a:stCxn id="86036" idx="3"/>
              <a:endCxn id="86035" idx="1"/>
            </p:cNvCxnSpPr>
            <p:nvPr/>
          </p:nvCxnSpPr>
          <p:spPr bwMode="auto">
            <a:xfrm flipV="1">
              <a:off x="1008" y="3248"/>
              <a:ext cx="768" cy="240"/>
            </a:xfrm>
            <a:prstGeom prst="straightConnector1">
              <a:avLst/>
            </a:prstGeom>
            <a:noFill/>
            <a:ln w="28575">
              <a:solidFill>
                <a:srgbClr val="CC0066"/>
              </a:solidFill>
              <a:round/>
            </a:ln>
            <a:extLst>
              <a:ext uri="{909E8E84-426E-40DD-AFC4-6F175D3DCCD1}">
                <a14:hiddenFill xmlns:a14="http://schemas.microsoft.com/office/drawing/2010/main">
                  <a:noFill/>
                </a14:hiddenFill>
              </a:ext>
            </a:extLst>
          </p:spPr>
        </p:cxnSp>
      </p:grpSp>
      <p:grpSp>
        <p:nvGrpSpPr>
          <p:cNvPr id="5" name="Group 37"/>
          <p:cNvGrpSpPr/>
          <p:nvPr/>
        </p:nvGrpSpPr>
        <p:grpSpPr bwMode="auto">
          <a:xfrm>
            <a:off x="2343151" y="5007781"/>
            <a:ext cx="1314449" cy="461963"/>
            <a:chOff x="1008" y="3486"/>
            <a:chExt cx="1104" cy="388"/>
          </a:xfrm>
        </p:grpSpPr>
        <p:sp>
          <p:nvSpPr>
            <p:cNvPr id="86037" name="Text Box 21"/>
            <p:cNvSpPr txBox="1">
              <a:spLocks noChangeArrowheads="1"/>
            </p:cNvSpPr>
            <p:nvPr/>
          </p:nvSpPr>
          <p:spPr bwMode="auto">
            <a:xfrm>
              <a:off x="1776" y="3486"/>
              <a:ext cx="336" cy="388"/>
            </a:xfrm>
            <a:prstGeom prst="rect">
              <a:avLst/>
            </a:prstGeom>
            <a:solidFill>
              <a:srgbClr val="F4ECC6"/>
            </a:solidFill>
            <a:ln w="28575">
              <a:solidFill>
                <a:srgbClr val="CC0066"/>
              </a:solidFill>
              <a:miter lim="800000"/>
            </a:ln>
            <a:effectLst>
              <a:outerShdw dist="107763" dir="2700000" algn="ctr" rotWithShape="0">
                <a:schemeClr val="bg2"/>
              </a:outerShdw>
            </a:effectLst>
          </p:spPr>
          <p:txBody>
            <a:bodyPr>
              <a:spAutoFit/>
            </a:bodyPr>
            <a:lstStyle/>
            <a:p>
              <a:pPr algn="ctr">
                <a:spcBef>
                  <a:spcPct val="50000"/>
                </a:spcBef>
                <a:defRPr/>
              </a:pPr>
              <a:r>
                <a:rPr lang="en-US" sz="2400" b="1" dirty="0">
                  <a:solidFill>
                    <a:srgbClr val="333333"/>
                  </a:solidFill>
                </a:rPr>
                <a:t>T</a:t>
              </a:r>
              <a:endParaRPr lang="en-US" sz="2400" b="1" dirty="0">
                <a:solidFill>
                  <a:srgbClr val="333333"/>
                </a:solidFill>
              </a:endParaRPr>
            </a:p>
          </p:txBody>
        </p:sp>
        <p:cxnSp>
          <p:nvCxnSpPr>
            <p:cNvPr id="38934" name="AutoShape 25"/>
            <p:cNvCxnSpPr>
              <a:cxnSpLocks noChangeShapeType="1"/>
              <a:stCxn id="86036" idx="3"/>
              <a:endCxn id="86037" idx="1"/>
            </p:cNvCxnSpPr>
            <p:nvPr/>
          </p:nvCxnSpPr>
          <p:spPr bwMode="auto">
            <a:xfrm>
              <a:off x="1008" y="3488"/>
              <a:ext cx="768" cy="192"/>
            </a:xfrm>
            <a:prstGeom prst="straightConnector1">
              <a:avLst/>
            </a:prstGeom>
            <a:noFill/>
            <a:ln w="28575">
              <a:solidFill>
                <a:srgbClr val="CC0066"/>
              </a:solidFill>
              <a:round/>
            </a:ln>
            <a:extLst>
              <a:ext uri="{909E8E84-426E-40DD-AFC4-6F175D3DCCD1}">
                <a14:hiddenFill xmlns:a14="http://schemas.microsoft.com/office/drawing/2010/main">
                  <a:noFill/>
                </a14:hiddenFill>
              </a:ext>
            </a:extLst>
          </p:spPr>
        </p:cxnSp>
      </p:grpSp>
      <p:sp>
        <p:nvSpPr>
          <p:cNvPr id="86042" name="Text Box 26"/>
          <p:cNvSpPr txBox="1">
            <a:spLocks noChangeArrowheads="1"/>
          </p:cNvSpPr>
          <p:nvPr/>
        </p:nvSpPr>
        <p:spPr bwMode="auto">
          <a:xfrm>
            <a:off x="4000500" y="3600450"/>
            <a:ext cx="571500" cy="830997"/>
          </a:xfrm>
          <a:prstGeom prst="rect">
            <a:avLst/>
          </a:prstGeom>
          <a:solidFill>
            <a:srgbClr val="F4ECC6"/>
          </a:solidFill>
          <a:ln w="28575">
            <a:solidFill>
              <a:srgbClr val="CC0066"/>
            </a:solidFill>
            <a:miter lim="800000"/>
          </a:ln>
          <a:effectLst>
            <a:outerShdw dist="107763" dir="2700000" algn="ctr" rotWithShape="0">
              <a:schemeClr val="bg2"/>
            </a:outerShdw>
          </a:effectLst>
        </p:spPr>
        <p:txBody>
          <a:bodyPr>
            <a:spAutoFit/>
          </a:bodyPr>
          <a:lstStyle/>
          <a:p>
            <a:pPr algn="ctr">
              <a:spcBef>
                <a:spcPct val="50000"/>
              </a:spcBef>
              <a:defRPr/>
            </a:pPr>
            <a:r>
              <a:rPr lang="en-US" sz="2400" b="1" dirty="0">
                <a:solidFill>
                  <a:srgbClr val="333333"/>
                </a:solidFill>
              </a:rPr>
              <a:t>HH</a:t>
            </a:r>
            <a:endParaRPr lang="en-US" sz="2400" b="1" dirty="0">
              <a:solidFill>
                <a:srgbClr val="333333"/>
              </a:solidFill>
            </a:endParaRPr>
          </a:p>
        </p:txBody>
      </p:sp>
      <p:sp>
        <p:nvSpPr>
          <p:cNvPr id="86044" name="Text Box 28"/>
          <p:cNvSpPr txBox="1">
            <a:spLocks noChangeArrowheads="1"/>
          </p:cNvSpPr>
          <p:nvPr/>
        </p:nvSpPr>
        <p:spPr bwMode="auto">
          <a:xfrm>
            <a:off x="4000500" y="4057650"/>
            <a:ext cx="571500" cy="830997"/>
          </a:xfrm>
          <a:prstGeom prst="rect">
            <a:avLst/>
          </a:prstGeom>
          <a:solidFill>
            <a:srgbClr val="F4ECC6"/>
          </a:solidFill>
          <a:ln w="28575">
            <a:solidFill>
              <a:srgbClr val="CC0066"/>
            </a:solidFill>
            <a:miter lim="800000"/>
          </a:ln>
          <a:effectLst>
            <a:outerShdw dist="107763" dir="2700000" algn="ctr" rotWithShape="0">
              <a:schemeClr val="bg2"/>
            </a:outerShdw>
          </a:effectLst>
        </p:spPr>
        <p:txBody>
          <a:bodyPr>
            <a:spAutoFit/>
          </a:bodyPr>
          <a:lstStyle/>
          <a:p>
            <a:pPr algn="ctr">
              <a:spcBef>
                <a:spcPct val="50000"/>
              </a:spcBef>
              <a:defRPr/>
            </a:pPr>
            <a:r>
              <a:rPr lang="en-US" sz="2400" b="1">
                <a:solidFill>
                  <a:srgbClr val="333333"/>
                </a:solidFill>
              </a:rPr>
              <a:t>HT</a:t>
            </a:r>
            <a:endParaRPr lang="en-US" sz="2400" b="1">
              <a:solidFill>
                <a:srgbClr val="333333"/>
              </a:solidFill>
            </a:endParaRPr>
          </a:p>
        </p:txBody>
      </p:sp>
      <p:sp>
        <p:nvSpPr>
          <p:cNvPr id="86046" name="Text Box 30"/>
          <p:cNvSpPr txBox="1">
            <a:spLocks noChangeArrowheads="1"/>
          </p:cNvSpPr>
          <p:nvPr/>
        </p:nvSpPr>
        <p:spPr bwMode="auto">
          <a:xfrm>
            <a:off x="4000500" y="4972050"/>
            <a:ext cx="571500" cy="1015663"/>
          </a:xfrm>
          <a:prstGeom prst="rect">
            <a:avLst/>
          </a:prstGeom>
          <a:solidFill>
            <a:srgbClr val="F4ECC6"/>
          </a:solidFill>
          <a:ln w="28575">
            <a:solidFill>
              <a:srgbClr val="CC0066"/>
            </a:solidFill>
            <a:miter lim="800000"/>
          </a:ln>
          <a:effectLst>
            <a:outerShdw dist="107763" dir="2700000" algn="ctr" rotWithShape="0">
              <a:schemeClr val="bg2"/>
            </a:outerShdw>
          </a:effectLst>
        </p:spPr>
        <p:txBody>
          <a:bodyPr>
            <a:spAutoFit/>
          </a:bodyPr>
          <a:lstStyle/>
          <a:p>
            <a:pPr algn="ctr">
              <a:spcBef>
                <a:spcPct val="50000"/>
              </a:spcBef>
              <a:defRPr/>
            </a:pPr>
            <a:r>
              <a:rPr lang="en-US" sz="2400" b="1" dirty="0">
                <a:solidFill>
                  <a:srgbClr val="333333"/>
                </a:solidFill>
              </a:rPr>
              <a:t>H</a:t>
            </a:r>
            <a:endParaRPr lang="en-US" sz="2400" b="1" dirty="0">
              <a:solidFill>
                <a:srgbClr val="333333"/>
              </a:solidFill>
            </a:endParaRPr>
          </a:p>
          <a:p>
            <a:pPr algn="ctr">
              <a:spcBef>
                <a:spcPct val="50000"/>
              </a:spcBef>
              <a:defRPr/>
            </a:pPr>
            <a:r>
              <a:rPr lang="en-US" sz="2400" b="1" dirty="0">
                <a:solidFill>
                  <a:srgbClr val="333333"/>
                </a:solidFill>
              </a:rPr>
              <a:t>T</a:t>
            </a:r>
            <a:endParaRPr lang="en-US" sz="2400" b="1" dirty="0">
              <a:solidFill>
                <a:srgbClr val="333333"/>
              </a:solidFill>
            </a:endParaRPr>
          </a:p>
        </p:txBody>
      </p:sp>
      <p:sp>
        <p:nvSpPr>
          <p:cNvPr id="86048" name="Text Box 32"/>
          <p:cNvSpPr txBox="1">
            <a:spLocks noChangeArrowheads="1"/>
          </p:cNvSpPr>
          <p:nvPr/>
        </p:nvSpPr>
        <p:spPr bwMode="auto">
          <a:xfrm>
            <a:off x="4857750" y="3657601"/>
            <a:ext cx="571500"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800">
                <a:solidFill>
                  <a:srgbClr val="339933"/>
                </a:solidFill>
              </a:rPr>
              <a:t>1/4</a:t>
            </a:r>
            <a:endParaRPr lang="en-US" sz="1800">
              <a:solidFill>
                <a:srgbClr val="339933"/>
              </a:solidFill>
            </a:endParaRPr>
          </a:p>
          <a:p>
            <a:pPr eaLnBrk="1" hangingPunct="1">
              <a:spcBef>
                <a:spcPct val="50000"/>
              </a:spcBef>
            </a:pPr>
            <a:r>
              <a:rPr lang="en-US" sz="1800">
                <a:solidFill>
                  <a:srgbClr val="339933"/>
                </a:solidFill>
              </a:rPr>
              <a:t>1/4</a:t>
            </a:r>
            <a:endParaRPr lang="en-US" sz="1800">
              <a:solidFill>
                <a:srgbClr val="339933"/>
              </a:solidFill>
            </a:endParaRPr>
          </a:p>
          <a:p>
            <a:pPr eaLnBrk="1" hangingPunct="1">
              <a:spcBef>
                <a:spcPct val="50000"/>
              </a:spcBef>
            </a:pPr>
            <a:r>
              <a:rPr lang="en-US" sz="1800">
                <a:solidFill>
                  <a:srgbClr val="339933"/>
                </a:solidFill>
              </a:rPr>
              <a:t>1/4</a:t>
            </a:r>
            <a:endParaRPr lang="en-US" sz="1800">
              <a:solidFill>
                <a:srgbClr val="339933"/>
              </a:solidFill>
            </a:endParaRPr>
          </a:p>
          <a:p>
            <a:pPr eaLnBrk="1" hangingPunct="1">
              <a:spcBef>
                <a:spcPct val="50000"/>
              </a:spcBef>
            </a:pPr>
            <a:r>
              <a:rPr lang="en-US" sz="1800">
                <a:solidFill>
                  <a:srgbClr val="339933"/>
                </a:solidFill>
              </a:rPr>
              <a:t>1/4</a:t>
            </a:r>
            <a:endParaRPr lang="en-US" sz="1800"/>
          </a:p>
        </p:txBody>
      </p:sp>
      <p:sp>
        <p:nvSpPr>
          <p:cNvPr id="86049" name="Text Box 33"/>
          <p:cNvSpPr txBox="1">
            <a:spLocks noChangeArrowheads="1"/>
          </p:cNvSpPr>
          <p:nvPr/>
        </p:nvSpPr>
        <p:spPr bwMode="auto">
          <a:xfrm>
            <a:off x="5486400" y="3713561"/>
            <a:ext cx="3262064" cy="1569660"/>
          </a:xfrm>
          <a:prstGeom prst="rect">
            <a:avLst/>
          </a:prstGeom>
          <a:solidFill>
            <a:srgbClr val="F4ECC6"/>
          </a:solidFill>
          <a:ln w="28575">
            <a:solidFill>
              <a:srgbClr val="CC0066"/>
            </a:solidFill>
            <a:miter lim="800000"/>
          </a:ln>
          <a:effectLst>
            <a:outerShdw dist="107763" dir="2700000" algn="ctr" rotWithShape="0">
              <a:schemeClr val="bg2"/>
            </a:outerShdw>
          </a:effectLst>
        </p:spPr>
        <p:txBody>
          <a:bodyPr wrap="square">
            <a:spAutoFit/>
          </a:bodyPr>
          <a:lstStyle/>
          <a:p>
            <a:pPr>
              <a:spcBef>
                <a:spcPct val="50000"/>
              </a:spcBef>
              <a:defRPr/>
            </a:pPr>
            <a:r>
              <a:rPr lang="en-US" sz="2400">
                <a:solidFill>
                  <a:srgbClr val="333333"/>
                </a:solidFill>
              </a:rPr>
              <a:t>P(at least 1 head) </a:t>
            </a:r>
            <a:endParaRPr lang="en-US" sz="2400">
              <a:solidFill>
                <a:srgbClr val="333333"/>
              </a:solidFill>
            </a:endParaRPr>
          </a:p>
          <a:p>
            <a:pPr>
              <a:spcBef>
                <a:spcPct val="50000"/>
              </a:spcBef>
              <a:defRPr/>
            </a:pPr>
            <a:r>
              <a:rPr lang="en-US" sz="2400">
                <a:solidFill>
                  <a:srgbClr val="333333"/>
                </a:solidFill>
              </a:rPr>
              <a:t>= P(E</a:t>
            </a:r>
            <a:r>
              <a:rPr lang="en-US" sz="2400" baseline="-25000">
                <a:solidFill>
                  <a:srgbClr val="333333"/>
                </a:solidFill>
              </a:rPr>
              <a:t>1</a:t>
            </a:r>
            <a:r>
              <a:rPr lang="en-US" sz="2400">
                <a:solidFill>
                  <a:srgbClr val="333333"/>
                </a:solidFill>
              </a:rPr>
              <a:t>) + P(E</a:t>
            </a:r>
            <a:r>
              <a:rPr lang="en-US" sz="2400" baseline="-25000">
                <a:solidFill>
                  <a:srgbClr val="333333"/>
                </a:solidFill>
              </a:rPr>
              <a:t>2</a:t>
            </a:r>
            <a:r>
              <a:rPr lang="en-US" sz="2400">
                <a:solidFill>
                  <a:srgbClr val="333333"/>
                </a:solidFill>
              </a:rPr>
              <a:t>) + P(E</a:t>
            </a:r>
            <a:r>
              <a:rPr lang="en-US" sz="2400" baseline="-25000">
                <a:solidFill>
                  <a:srgbClr val="333333"/>
                </a:solidFill>
              </a:rPr>
              <a:t>3</a:t>
            </a:r>
            <a:r>
              <a:rPr lang="en-US" sz="2400">
                <a:solidFill>
                  <a:srgbClr val="333333"/>
                </a:solidFill>
              </a:rPr>
              <a:t>)</a:t>
            </a:r>
            <a:endParaRPr lang="en-US" sz="2400">
              <a:solidFill>
                <a:srgbClr val="333333"/>
              </a:solidFill>
            </a:endParaRPr>
          </a:p>
          <a:p>
            <a:pPr>
              <a:spcBef>
                <a:spcPct val="50000"/>
              </a:spcBef>
              <a:defRPr/>
            </a:pPr>
            <a:r>
              <a:rPr lang="en-US" sz="2400">
                <a:solidFill>
                  <a:srgbClr val="333333"/>
                </a:solidFill>
              </a:rPr>
              <a:t> = 1/4 + 1/4 + 1/4 = 3/4</a:t>
            </a:r>
            <a:endParaRPr lang="en-US" sz="2400">
              <a:solidFill>
                <a:srgbClr val="333333"/>
              </a:solidFill>
            </a:endParaRPr>
          </a:p>
        </p:txBody>
      </p:sp>
      <p:grpSp>
        <p:nvGrpSpPr>
          <p:cNvPr id="38930" name="Group 45"/>
          <p:cNvGrpSpPr/>
          <p:nvPr/>
        </p:nvGrpSpPr>
        <p:grpSpPr bwMode="auto">
          <a:xfrm>
            <a:off x="6572250" y="914400"/>
            <a:ext cx="1314450" cy="1143000"/>
            <a:chOff x="4560" y="48"/>
            <a:chExt cx="1104" cy="960"/>
          </a:xfrm>
        </p:grpSpPr>
        <p:sp>
          <p:nvSpPr>
            <p:cNvPr id="86062" name="Rectangle 46"/>
            <p:cNvSpPr>
              <a:spLocks noChangeArrowheads="1"/>
            </p:cNvSpPr>
            <p:nvPr/>
          </p:nvSpPr>
          <p:spPr bwMode="auto">
            <a:xfrm>
              <a:off x="4560" y="48"/>
              <a:ext cx="1104" cy="960"/>
            </a:xfrm>
            <a:prstGeom prst="rect">
              <a:avLst/>
            </a:prstGeom>
            <a:solidFill>
              <a:srgbClr val="F4ECC6"/>
            </a:solidFill>
            <a:ln w="28575">
              <a:noFill/>
              <a:miter lim="800000"/>
            </a:ln>
            <a:effectLst>
              <a:outerShdw dist="107763" dir="2700000" algn="ctr" rotWithShape="0">
                <a:schemeClr val="bg2"/>
              </a:outerShdw>
            </a:effectLst>
          </p:spPr>
          <p:txBody>
            <a:bodyPr wrap="none" anchor="ctr"/>
            <a:lstStyle/>
            <a:p>
              <a:pPr>
                <a:defRPr/>
              </a:pPr>
              <a:endParaRPr lang="en-IN" sz="2400"/>
            </a:p>
          </p:txBody>
        </p:sp>
        <p:pic>
          <p:nvPicPr>
            <p:cNvPr id="38932" name="Picture 47" descr="coins"/>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08" y="108"/>
              <a:ext cx="1010" cy="852"/>
            </a:xfrm>
            <a:prstGeom prst="rect">
              <a:avLst/>
            </a:prstGeom>
            <a:noFill/>
            <a:ln w="9525">
              <a:solidFill>
                <a:srgbClr val="CC0066"/>
              </a:solidFill>
              <a:miter lim="800000"/>
              <a:headEnd/>
              <a:tailEnd/>
            </a:ln>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6034"/>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1000"/>
                                  </p:stCondLst>
                                  <p:childTnLst>
                                    <p:set>
                                      <p:cBhvr>
                                        <p:cTn id="9" dur="1" fill="hold">
                                          <p:stCondLst>
                                            <p:cond delay="499"/>
                                          </p:stCondLst>
                                        </p:cTn>
                                        <p:tgtEl>
                                          <p:spTgt spid="8603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up)">
                                      <p:cBhvr>
                                        <p:cTn id="14" dur="500"/>
                                        <p:tgtEl>
                                          <p:spTgt spid="2"/>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childTnLst>
                          </p:cTn>
                        </p:par>
                        <p:par>
                          <p:cTn id="24" fill="hold">
                            <p:stCondLst>
                              <p:cond delay="500"/>
                            </p:stCondLst>
                            <p:childTnLst>
                              <p:par>
                                <p:cTn id="25" presetID="22" presetClass="entr" presetSubtype="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6042"/>
                                        </p:tgtEl>
                                        <p:attrNameLst>
                                          <p:attrName>style.visibility</p:attrName>
                                        </p:attrNameLst>
                                      </p:cBhvr>
                                      <p:to>
                                        <p:strVal val="visible"/>
                                      </p:to>
                                    </p:set>
                                    <p:animEffect transition="in" filter="dissolve">
                                      <p:cBhvr>
                                        <p:cTn id="32" dur="500"/>
                                        <p:tgtEl>
                                          <p:spTgt spid="86042"/>
                                        </p:tgtEl>
                                      </p:cBhvr>
                                    </p:animEffect>
                                  </p:childTnLst>
                                </p:cTn>
                              </p:par>
                            </p:childTnLst>
                          </p:cTn>
                        </p:par>
                        <p:par>
                          <p:cTn id="33" fill="hold">
                            <p:stCondLst>
                              <p:cond delay="500"/>
                            </p:stCondLst>
                            <p:childTnLst>
                              <p:par>
                                <p:cTn id="34" presetID="9" presetClass="entr" presetSubtype="0" fill="hold" grpId="0" nodeType="afterEffect">
                                  <p:stCondLst>
                                    <p:cond delay="1000"/>
                                  </p:stCondLst>
                                  <p:childTnLst>
                                    <p:set>
                                      <p:cBhvr>
                                        <p:cTn id="35" dur="1" fill="hold">
                                          <p:stCondLst>
                                            <p:cond delay="0"/>
                                          </p:stCondLst>
                                        </p:cTn>
                                        <p:tgtEl>
                                          <p:spTgt spid="86044"/>
                                        </p:tgtEl>
                                        <p:attrNameLst>
                                          <p:attrName>style.visibility</p:attrName>
                                        </p:attrNameLst>
                                      </p:cBhvr>
                                      <p:to>
                                        <p:strVal val="visible"/>
                                      </p:to>
                                    </p:set>
                                    <p:animEffect transition="in" filter="dissolve">
                                      <p:cBhvr>
                                        <p:cTn id="36" dur="500"/>
                                        <p:tgtEl>
                                          <p:spTgt spid="86044"/>
                                        </p:tgtEl>
                                      </p:cBhvr>
                                    </p:animEffect>
                                  </p:childTnLst>
                                </p:cTn>
                              </p:par>
                            </p:childTnLst>
                          </p:cTn>
                        </p:par>
                        <p:par>
                          <p:cTn id="37" fill="hold">
                            <p:stCondLst>
                              <p:cond delay="2000"/>
                            </p:stCondLst>
                            <p:childTnLst>
                              <p:par>
                                <p:cTn id="38" presetID="9" presetClass="entr" presetSubtype="0" fill="hold" grpId="0" nodeType="afterEffect">
                                  <p:stCondLst>
                                    <p:cond delay="1000"/>
                                  </p:stCondLst>
                                  <p:childTnLst>
                                    <p:set>
                                      <p:cBhvr>
                                        <p:cTn id="39" dur="1" fill="hold">
                                          <p:stCondLst>
                                            <p:cond delay="0"/>
                                          </p:stCondLst>
                                        </p:cTn>
                                        <p:tgtEl>
                                          <p:spTgt spid="86046"/>
                                        </p:tgtEl>
                                        <p:attrNameLst>
                                          <p:attrName>style.visibility</p:attrName>
                                        </p:attrNameLst>
                                      </p:cBhvr>
                                      <p:to>
                                        <p:strVal val="visible"/>
                                      </p:to>
                                    </p:set>
                                    <p:animEffect transition="in" filter="dissolve">
                                      <p:cBhvr>
                                        <p:cTn id="40" dur="500"/>
                                        <p:tgtEl>
                                          <p:spTgt spid="8604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86048"/>
                                        </p:tgtEl>
                                        <p:attrNameLst>
                                          <p:attrName>style.visibility</p:attrName>
                                        </p:attrNameLst>
                                      </p:cBhvr>
                                      <p:to>
                                        <p:strVal val="visible"/>
                                      </p:to>
                                    </p:set>
                                    <p:animEffect transition="in" filter="wipe(up)">
                                      <p:cBhvr>
                                        <p:cTn id="45" dur="500"/>
                                        <p:tgtEl>
                                          <p:spTgt spid="8604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86049">
                                            <p:bg/>
                                          </p:spTgt>
                                        </p:tgtEl>
                                        <p:attrNameLst>
                                          <p:attrName>style.visibility</p:attrName>
                                        </p:attrNameLst>
                                      </p:cBhvr>
                                      <p:to>
                                        <p:strVal val="visible"/>
                                      </p:to>
                                    </p:set>
                                    <p:animEffect transition="in" filter="wipe(up)">
                                      <p:cBhvr>
                                        <p:cTn id="50" dur="500"/>
                                        <p:tgtEl>
                                          <p:spTgt spid="86049">
                                            <p:bg/>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86049">
                                            <p:txEl>
                                              <p:pRg st="0" end="0"/>
                                            </p:txEl>
                                          </p:spTgt>
                                        </p:tgtEl>
                                        <p:attrNameLst>
                                          <p:attrName>style.visibility</p:attrName>
                                        </p:attrNameLst>
                                      </p:cBhvr>
                                      <p:to>
                                        <p:strVal val="visible"/>
                                      </p:to>
                                    </p:set>
                                    <p:animEffect transition="in" filter="wipe(up)">
                                      <p:cBhvr>
                                        <p:cTn id="55" dur="500"/>
                                        <p:tgtEl>
                                          <p:spTgt spid="8604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86049">
                                            <p:txEl>
                                              <p:pRg st="1" end="1"/>
                                            </p:txEl>
                                          </p:spTgt>
                                        </p:tgtEl>
                                        <p:attrNameLst>
                                          <p:attrName>style.visibility</p:attrName>
                                        </p:attrNameLst>
                                      </p:cBhvr>
                                      <p:to>
                                        <p:strVal val="visible"/>
                                      </p:to>
                                    </p:set>
                                    <p:animEffect transition="in" filter="wipe(up)">
                                      <p:cBhvr>
                                        <p:cTn id="60" dur="500"/>
                                        <p:tgtEl>
                                          <p:spTgt spid="86049">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86049">
                                            <p:txEl>
                                              <p:pRg st="2" end="2"/>
                                            </p:txEl>
                                          </p:spTgt>
                                        </p:tgtEl>
                                        <p:attrNameLst>
                                          <p:attrName>style.visibility</p:attrName>
                                        </p:attrNameLst>
                                      </p:cBhvr>
                                      <p:to>
                                        <p:strVal val="visible"/>
                                      </p:to>
                                    </p:set>
                                    <p:animEffect transition="in" filter="wipe(up)">
                                      <p:cBhvr>
                                        <p:cTn id="65" dur="500"/>
                                        <p:tgtEl>
                                          <p:spTgt spid="860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34" grpId="0" animBg="1" autoUpdateAnimBg="0"/>
      <p:bldP spid="86036" grpId="0" animBg="1" autoUpdateAnimBg="0"/>
      <p:bldP spid="86042" grpId="0" animBg="1" autoUpdateAnimBg="0"/>
      <p:bldP spid="86044" grpId="0" animBg="1" autoUpdateAnimBg="0"/>
      <p:bldP spid="86046" grpId="0" animBg="1" autoUpdateAnimBg="0"/>
      <p:bldP spid="86048" grpId="0" autoUpdateAnimBg="0"/>
      <p:bldP spid="86049" grpId="0" animBg="1" autoUpdateAnimBg="0" build="p"/>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1413477" y="448147"/>
            <a:ext cx="6286500" cy="857250"/>
          </a:xfrm>
        </p:spPr>
        <p:txBody>
          <a:bodyPr/>
          <a:lstStyle/>
          <a:p>
            <a:pPr eaLnBrk="1" hangingPunct="1">
              <a:defRPr/>
            </a:pPr>
            <a:r>
              <a:rPr lang="en-US" sz="3600" b="1" dirty="0"/>
              <a:t>Example 2</a:t>
            </a:r>
            <a:endParaRPr lang="en-US" sz="3600" b="1" dirty="0"/>
          </a:p>
        </p:txBody>
      </p:sp>
      <p:sp>
        <p:nvSpPr>
          <p:cNvPr id="39940" name="Rectangle 4"/>
          <p:cNvSpPr>
            <a:spLocks noGrp="1" noChangeArrowheads="1"/>
          </p:cNvSpPr>
          <p:nvPr>
            <p:ph idx="1"/>
          </p:nvPr>
        </p:nvSpPr>
        <p:spPr>
          <a:xfrm>
            <a:off x="1543050" y="1600200"/>
            <a:ext cx="6172200" cy="1200150"/>
          </a:xfrm>
          <a:noFill/>
        </p:spPr>
        <p:txBody>
          <a:bodyPr>
            <a:normAutofit fontScale="92500" lnSpcReduction="10000"/>
          </a:bodyPr>
          <a:lstStyle/>
          <a:p>
            <a:pPr eaLnBrk="1" hangingPunct="1">
              <a:lnSpc>
                <a:spcPct val="90000"/>
              </a:lnSpc>
              <a:buFontTx/>
              <a:buNone/>
            </a:pPr>
            <a:r>
              <a:rPr lang="en-US" sz="2400" dirty="0"/>
              <a:t>   A bowl contains three </a:t>
            </a:r>
            <a:r>
              <a:rPr lang="en-US" sz="2400" dirty="0" err="1"/>
              <a:t>colour</a:t>
            </a:r>
            <a:r>
              <a:rPr lang="en-US" sz="2400" dirty="0"/>
              <a:t>  </a:t>
            </a:r>
            <a:r>
              <a:rPr lang="en-US" sz="2400" dirty="0" err="1"/>
              <a:t>Ms</a:t>
            </a:r>
            <a:r>
              <a:rPr lang="en-US" sz="2400" baseline="30000" dirty="0"/>
              <a:t>®</a:t>
            </a:r>
            <a:r>
              <a:rPr lang="en-US" sz="2400" dirty="0"/>
              <a:t>, one red, one blue and one green. A child selects two M&amp;Ms at random. What is the probability that at least one is red?</a:t>
            </a:r>
            <a:endParaRPr lang="en-US" sz="2400" dirty="0"/>
          </a:p>
        </p:txBody>
      </p:sp>
      <p:sp>
        <p:nvSpPr>
          <p:cNvPr id="103435" name="Text Box 11"/>
          <p:cNvSpPr txBox="1">
            <a:spLocks noChangeArrowheads="1"/>
          </p:cNvSpPr>
          <p:nvPr/>
        </p:nvSpPr>
        <p:spPr bwMode="auto">
          <a:xfrm>
            <a:off x="1600200" y="3028950"/>
            <a:ext cx="411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800" u="sng">
                <a:solidFill>
                  <a:srgbClr val="339933"/>
                </a:solidFill>
              </a:rPr>
              <a:t>1st M&amp;M     2nd M&amp;M     E</a:t>
            </a:r>
            <a:r>
              <a:rPr lang="en-US" sz="1800" u="sng" baseline="-25000">
                <a:solidFill>
                  <a:srgbClr val="339933"/>
                </a:solidFill>
              </a:rPr>
              <a:t>i</a:t>
            </a:r>
            <a:r>
              <a:rPr lang="en-US" sz="1800" u="sng">
                <a:solidFill>
                  <a:srgbClr val="339933"/>
                </a:solidFill>
              </a:rPr>
              <a:t>         P(E</a:t>
            </a:r>
            <a:r>
              <a:rPr lang="en-US" sz="1800" u="sng" baseline="-25000">
                <a:solidFill>
                  <a:srgbClr val="339933"/>
                </a:solidFill>
              </a:rPr>
              <a:t>i</a:t>
            </a:r>
            <a:r>
              <a:rPr lang="en-US" sz="1800" u="sng">
                <a:solidFill>
                  <a:srgbClr val="339933"/>
                </a:solidFill>
              </a:rPr>
              <a:t>)</a:t>
            </a:r>
            <a:r>
              <a:rPr lang="en-US" sz="1800" baseline="-25000">
                <a:solidFill>
                  <a:srgbClr val="339933"/>
                </a:solidFill>
              </a:rPr>
              <a:t> </a:t>
            </a:r>
            <a:endParaRPr lang="en-US" sz="1800" baseline="-25000">
              <a:solidFill>
                <a:srgbClr val="339933"/>
              </a:solidFill>
            </a:endParaRPr>
          </a:p>
        </p:txBody>
      </p:sp>
      <p:sp>
        <p:nvSpPr>
          <p:cNvPr id="103447" name="Text Box 23"/>
          <p:cNvSpPr txBox="1">
            <a:spLocks noChangeArrowheads="1"/>
          </p:cNvSpPr>
          <p:nvPr/>
        </p:nvSpPr>
        <p:spPr bwMode="auto">
          <a:xfrm>
            <a:off x="3943350" y="3350419"/>
            <a:ext cx="514350" cy="323165"/>
          </a:xfrm>
          <a:prstGeom prst="rect">
            <a:avLst/>
          </a:prstGeom>
          <a:solidFill>
            <a:srgbClr val="F4ECC6"/>
          </a:solidFill>
          <a:ln w="28575">
            <a:solidFill>
              <a:srgbClr val="CC0066"/>
            </a:solidFill>
            <a:miter lim="800000"/>
          </a:ln>
          <a:effectLst>
            <a:outerShdw dist="107763" dir="2700000" algn="ctr" rotWithShape="0">
              <a:schemeClr val="bg2"/>
            </a:outerShdw>
          </a:effectLst>
        </p:spPr>
        <p:txBody>
          <a:bodyPr>
            <a:spAutoFit/>
          </a:bodyPr>
          <a:lstStyle/>
          <a:p>
            <a:pPr algn="ctr">
              <a:spcBef>
                <a:spcPct val="50000"/>
              </a:spcBef>
              <a:defRPr/>
            </a:pPr>
            <a:r>
              <a:rPr lang="en-US" sz="1500" b="1">
                <a:solidFill>
                  <a:srgbClr val="333333"/>
                </a:solidFill>
              </a:rPr>
              <a:t>RB</a:t>
            </a:r>
            <a:endParaRPr lang="en-US" sz="1500" b="1">
              <a:solidFill>
                <a:srgbClr val="333333"/>
              </a:solidFill>
            </a:endParaRPr>
          </a:p>
        </p:txBody>
      </p:sp>
      <p:sp>
        <p:nvSpPr>
          <p:cNvPr id="103448" name="Text Box 24"/>
          <p:cNvSpPr txBox="1">
            <a:spLocks noChangeArrowheads="1"/>
          </p:cNvSpPr>
          <p:nvPr/>
        </p:nvSpPr>
        <p:spPr bwMode="auto">
          <a:xfrm>
            <a:off x="3943350" y="3714750"/>
            <a:ext cx="514350" cy="323165"/>
          </a:xfrm>
          <a:prstGeom prst="rect">
            <a:avLst/>
          </a:prstGeom>
          <a:solidFill>
            <a:srgbClr val="F4ECC6"/>
          </a:solidFill>
          <a:ln w="28575">
            <a:solidFill>
              <a:srgbClr val="CC0066"/>
            </a:solidFill>
            <a:miter lim="800000"/>
          </a:ln>
          <a:effectLst>
            <a:outerShdw dist="107763" dir="2700000" algn="ctr" rotWithShape="0">
              <a:schemeClr val="bg2"/>
            </a:outerShdw>
          </a:effectLst>
        </p:spPr>
        <p:txBody>
          <a:bodyPr>
            <a:spAutoFit/>
          </a:bodyPr>
          <a:lstStyle/>
          <a:p>
            <a:pPr algn="ctr">
              <a:spcBef>
                <a:spcPct val="50000"/>
              </a:spcBef>
              <a:defRPr/>
            </a:pPr>
            <a:r>
              <a:rPr lang="en-US" sz="1500" b="1">
                <a:solidFill>
                  <a:srgbClr val="333333"/>
                </a:solidFill>
              </a:rPr>
              <a:t>RG</a:t>
            </a:r>
            <a:endParaRPr lang="en-US" sz="1500" b="1">
              <a:solidFill>
                <a:srgbClr val="333333"/>
              </a:solidFill>
            </a:endParaRPr>
          </a:p>
        </p:txBody>
      </p:sp>
      <p:sp>
        <p:nvSpPr>
          <p:cNvPr id="103449" name="Text Box 25"/>
          <p:cNvSpPr txBox="1">
            <a:spLocks noChangeArrowheads="1"/>
          </p:cNvSpPr>
          <p:nvPr/>
        </p:nvSpPr>
        <p:spPr bwMode="auto">
          <a:xfrm>
            <a:off x="3943350" y="4114800"/>
            <a:ext cx="514350" cy="323165"/>
          </a:xfrm>
          <a:prstGeom prst="rect">
            <a:avLst/>
          </a:prstGeom>
          <a:solidFill>
            <a:srgbClr val="F4ECC6"/>
          </a:solidFill>
          <a:ln w="28575">
            <a:solidFill>
              <a:srgbClr val="CC0066"/>
            </a:solidFill>
            <a:miter lim="800000"/>
          </a:ln>
          <a:effectLst>
            <a:outerShdw dist="107763" dir="2700000" algn="ctr" rotWithShape="0">
              <a:schemeClr val="bg2"/>
            </a:outerShdw>
          </a:effectLst>
        </p:spPr>
        <p:txBody>
          <a:bodyPr>
            <a:spAutoFit/>
          </a:bodyPr>
          <a:lstStyle/>
          <a:p>
            <a:pPr algn="ctr">
              <a:spcBef>
                <a:spcPct val="50000"/>
              </a:spcBef>
              <a:defRPr/>
            </a:pPr>
            <a:r>
              <a:rPr lang="en-US" sz="1500" b="1">
                <a:solidFill>
                  <a:srgbClr val="333333"/>
                </a:solidFill>
              </a:rPr>
              <a:t>BR</a:t>
            </a:r>
            <a:endParaRPr lang="en-US" sz="1500" b="1">
              <a:solidFill>
                <a:srgbClr val="333333"/>
              </a:solidFill>
            </a:endParaRPr>
          </a:p>
        </p:txBody>
      </p:sp>
      <p:sp>
        <p:nvSpPr>
          <p:cNvPr id="103450" name="Text Box 26"/>
          <p:cNvSpPr txBox="1">
            <a:spLocks noChangeArrowheads="1"/>
          </p:cNvSpPr>
          <p:nvPr/>
        </p:nvSpPr>
        <p:spPr bwMode="auto">
          <a:xfrm>
            <a:off x="3943350" y="4514850"/>
            <a:ext cx="514350" cy="323165"/>
          </a:xfrm>
          <a:prstGeom prst="rect">
            <a:avLst/>
          </a:prstGeom>
          <a:solidFill>
            <a:srgbClr val="F4ECC6"/>
          </a:solidFill>
          <a:ln w="28575">
            <a:solidFill>
              <a:srgbClr val="CC0066"/>
            </a:solidFill>
            <a:miter lim="800000"/>
          </a:ln>
          <a:effectLst>
            <a:outerShdw dist="107763" dir="2700000" algn="ctr" rotWithShape="0">
              <a:schemeClr val="bg2"/>
            </a:outerShdw>
          </a:effectLst>
        </p:spPr>
        <p:txBody>
          <a:bodyPr>
            <a:spAutoFit/>
          </a:bodyPr>
          <a:lstStyle/>
          <a:p>
            <a:pPr algn="ctr">
              <a:spcBef>
                <a:spcPct val="50000"/>
              </a:spcBef>
              <a:defRPr/>
            </a:pPr>
            <a:r>
              <a:rPr lang="en-US" sz="1500" b="1">
                <a:solidFill>
                  <a:srgbClr val="333333"/>
                </a:solidFill>
              </a:rPr>
              <a:t>BG</a:t>
            </a:r>
            <a:endParaRPr lang="en-US" sz="1500" b="1">
              <a:solidFill>
                <a:srgbClr val="333333"/>
              </a:solidFill>
            </a:endParaRPr>
          </a:p>
        </p:txBody>
      </p:sp>
      <p:sp>
        <p:nvSpPr>
          <p:cNvPr id="103451" name="Text Box 27"/>
          <p:cNvSpPr txBox="1">
            <a:spLocks noChangeArrowheads="1"/>
          </p:cNvSpPr>
          <p:nvPr/>
        </p:nvSpPr>
        <p:spPr bwMode="auto">
          <a:xfrm>
            <a:off x="4800600" y="3371850"/>
            <a:ext cx="571500"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800">
                <a:solidFill>
                  <a:srgbClr val="339933"/>
                </a:solidFill>
              </a:rPr>
              <a:t>1/6</a:t>
            </a:r>
            <a:endParaRPr lang="en-US" sz="1800">
              <a:solidFill>
                <a:srgbClr val="339933"/>
              </a:solidFill>
            </a:endParaRPr>
          </a:p>
          <a:p>
            <a:pPr eaLnBrk="1" hangingPunct="1">
              <a:spcBef>
                <a:spcPct val="50000"/>
              </a:spcBef>
            </a:pPr>
            <a:r>
              <a:rPr lang="en-US" sz="1800">
                <a:solidFill>
                  <a:srgbClr val="339933"/>
                </a:solidFill>
              </a:rPr>
              <a:t>1/6</a:t>
            </a:r>
            <a:endParaRPr lang="en-US" sz="1800">
              <a:solidFill>
                <a:srgbClr val="339933"/>
              </a:solidFill>
            </a:endParaRPr>
          </a:p>
          <a:p>
            <a:pPr eaLnBrk="1" hangingPunct="1">
              <a:spcBef>
                <a:spcPct val="50000"/>
              </a:spcBef>
            </a:pPr>
            <a:r>
              <a:rPr lang="en-US" sz="1800">
                <a:solidFill>
                  <a:srgbClr val="339933"/>
                </a:solidFill>
              </a:rPr>
              <a:t>1/6</a:t>
            </a:r>
            <a:endParaRPr lang="en-US" sz="1800">
              <a:solidFill>
                <a:srgbClr val="339933"/>
              </a:solidFill>
            </a:endParaRPr>
          </a:p>
          <a:p>
            <a:pPr eaLnBrk="1" hangingPunct="1">
              <a:spcBef>
                <a:spcPct val="50000"/>
              </a:spcBef>
            </a:pPr>
            <a:r>
              <a:rPr lang="en-US" sz="1800">
                <a:solidFill>
                  <a:srgbClr val="339933"/>
                </a:solidFill>
              </a:rPr>
              <a:t>1/6</a:t>
            </a:r>
            <a:endParaRPr lang="en-US" sz="1800">
              <a:solidFill>
                <a:srgbClr val="339933"/>
              </a:solidFill>
            </a:endParaRPr>
          </a:p>
          <a:p>
            <a:pPr eaLnBrk="1" hangingPunct="1">
              <a:spcBef>
                <a:spcPct val="50000"/>
              </a:spcBef>
            </a:pPr>
            <a:r>
              <a:rPr lang="en-US" sz="1800">
                <a:solidFill>
                  <a:srgbClr val="339933"/>
                </a:solidFill>
              </a:rPr>
              <a:t>1/6</a:t>
            </a:r>
            <a:endParaRPr lang="en-US" sz="1800">
              <a:solidFill>
                <a:srgbClr val="339933"/>
              </a:solidFill>
            </a:endParaRPr>
          </a:p>
          <a:p>
            <a:pPr eaLnBrk="1" hangingPunct="1">
              <a:spcBef>
                <a:spcPct val="50000"/>
              </a:spcBef>
            </a:pPr>
            <a:r>
              <a:rPr lang="en-US" sz="1800">
                <a:solidFill>
                  <a:srgbClr val="339933"/>
                </a:solidFill>
              </a:rPr>
              <a:t>1/6</a:t>
            </a:r>
            <a:endParaRPr lang="en-US" sz="1800"/>
          </a:p>
        </p:txBody>
      </p:sp>
      <p:sp>
        <p:nvSpPr>
          <p:cNvPr id="103452" name="Text Box 28"/>
          <p:cNvSpPr txBox="1">
            <a:spLocks noChangeArrowheads="1"/>
          </p:cNvSpPr>
          <p:nvPr/>
        </p:nvSpPr>
        <p:spPr bwMode="auto">
          <a:xfrm>
            <a:off x="5314950" y="3714751"/>
            <a:ext cx="2569418" cy="1938992"/>
          </a:xfrm>
          <a:prstGeom prst="rect">
            <a:avLst/>
          </a:prstGeom>
          <a:solidFill>
            <a:srgbClr val="F4ECC6"/>
          </a:solidFill>
          <a:ln w="28575">
            <a:solidFill>
              <a:srgbClr val="CC0066"/>
            </a:solidFill>
            <a:miter lim="800000"/>
          </a:ln>
          <a:effectLst>
            <a:outerShdw dist="107763" dir="2700000" algn="ctr" rotWithShape="0">
              <a:schemeClr val="bg2"/>
            </a:outerShdw>
          </a:effectLst>
        </p:spPr>
        <p:txBody>
          <a:bodyPr wrap="square">
            <a:spAutoFit/>
          </a:bodyPr>
          <a:lstStyle/>
          <a:p>
            <a:pPr>
              <a:spcBef>
                <a:spcPct val="50000"/>
              </a:spcBef>
              <a:defRPr/>
            </a:pPr>
            <a:r>
              <a:rPr lang="en-US" sz="2400" dirty="0">
                <a:solidFill>
                  <a:srgbClr val="333333"/>
                </a:solidFill>
              </a:rPr>
              <a:t>P(at least 1 red) </a:t>
            </a:r>
            <a:endParaRPr lang="en-US" sz="2400" dirty="0">
              <a:solidFill>
                <a:srgbClr val="333333"/>
              </a:solidFill>
            </a:endParaRPr>
          </a:p>
          <a:p>
            <a:pPr>
              <a:spcBef>
                <a:spcPct val="50000"/>
              </a:spcBef>
              <a:defRPr/>
            </a:pPr>
            <a:r>
              <a:rPr lang="en-US" sz="2400" dirty="0">
                <a:solidFill>
                  <a:srgbClr val="333333"/>
                </a:solidFill>
              </a:rPr>
              <a:t>= P(RB) + P(BR)+ P(RG) + P(GR)</a:t>
            </a:r>
            <a:endParaRPr lang="en-US" sz="2400" dirty="0">
              <a:solidFill>
                <a:srgbClr val="333333"/>
              </a:solidFill>
            </a:endParaRPr>
          </a:p>
          <a:p>
            <a:pPr>
              <a:spcBef>
                <a:spcPct val="50000"/>
              </a:spcBef>
              <a:defRPr/>
            </a:pPr>
            <a:r>
              <a:rPr lang="en-US" sz="2400" dirty="0">
                <a:solidFill>
                  <a:srgbClr val="333333"/>
                </a:solidFill>
              </a:rPr>
              <a:t> = 4/6 = 2/3</a:t>
            </a:r>
            <a:endParaRPr lang="en-US" sz="2400" dirty="0">
              <a:solidFill>
                <a:srgbClr val="333333"/>
              </a:solidFill>
            </a:endParaRPr>
          </a:p>
        </p:txBody>
      </p:sp>
      <p:grpSp>
        <p:nvGrpSpPr>
          <p:cNvPr id="2" name="Group 32"/>
          <p:cNvGrpSpPr>
            <a:grpSpLocks noChangeAspect="1"/>
          </p:cNvGrpSpPr>
          <p:nvPr/>
        </p:nvGrpSpPr>
        <p:grpSpPr bwMode="auto">
          <a:xfrm>
            <a:off x="1885951" y="3487341"/>
            <a:ext cx="284560" cy="341709"/>
            <a:chOff x="1776" y="144"/>
            <a:chExt cx="192" cy="230"/>
          </a:xfrm>
        </p:grpSpPr>
        <p:sp>
          <p:nvSpPr>
            <p:cNvPr id="103457" name="Oval 33"/>
            <p:cNvSpPr>
              <a:spLocks noChangeAspect="1" noChangeArrowheads="1"/>
            </p:cNvSpPr>
            <p:nvPr/>
          </p:nvSpPr>
          <p:spPr bwMode="auto">
            <a:xfrm>
              <a:off x="1776" y="192"/>
              <a:ext cx="182" cy="182"/>
            </a:xfrm>
            <a:prstGeom prst="ellipse">
              <a:avLst/>
            </a:prstGeom>
            <a:solidFill>
              <a:srgbClr val="FF0000"/>
            </a:solidFill>
            <a:ln w="9525">
              <a:noFill/>
              <a:round/>
            </a:ln>
            <a:effectLst>
              <a:outerShdw dist="35921" dir="2700000" algn="ctr" rotWithShape="0">
                <a:schemeClr val="bg2"/>
              </a:outerShdw>
            </a:effectLst>
          </p:spPr>
          <p:txBody>
            <a:bodyPr wrap="none" anchor="ctr"/>
            <a:lstStyle/>
            <a:p>
              <a:pPr>
                <a:defRPr/>
              </a:pPr>
              <a:endParaRPr lang="en-IN" sz="2400"/>
            </a:p>
          </p:txBody>
        </p:sp>
        <p:sp>
          <p:nvSpPr>
            <p:cNvPr id="39988" name="Text Box 34"/>
            <p:cNvSpPr txBox="1">
              <a:spLocks noChangeAspect="1" noChangeArrowheads="1"/>
            </p:cNvSpPr>
            <p:nvPr/>
          </p:nvSpPr>
          <p:spPr bwMode="auto">
            <a:xfrm>
              <a:off x="1778" y="144"/>
              <a:ext cx="19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350">
                  <a:solidFill>
                    <a:schemeClr val="bg1"/>
                  </a:solidFill>
                </a:rPr>
                <a:t>m</a:t>
              </a:r>
              <a:endParaRPr lang="en-US" sz="1350">
                <a:solidFill>
                  <a:schemeClr val="bg1"/>
                </a:solidFill>
              </a:endParaRPr>
            </a:p>
          </p:txBody>
        </p:sp>
      </p:grpSp>
      <p:grpSp>
        <p:nvGrpSpPr>
          <p:cNvPr id="3" name="Group 38"/>
          <p:cNvGrpSpPr>
            <a:grpSpLocks noChangeAspect="1"/>
          </p:cNvGrpSpPr>
          <p:nvPr/>
        </p:nvGrpSpPr>
        <p:grpSpPr bwMode="auto">
          <a:xfrm>
            <a:off x="1885951" y="4238625"/>
            <a:ext cx="273844" cy="333375"/>
            <a:chOff x="5328" y="576"/>
            <a:chExt cx="184" cy="224"/>
          </a:xfrm>
        </p:grpSpPr>
        <p:sp>
          <p:nvSpPr>
            <p:cNvPr id="103463" name="Oval 39"/>
            <p:cNvSpPr>
              <a:spLocks noChangeAspect="1" noChangeArrowheads="1"/>
            </p:cNvSpPr>
            <p:nvPr/>
          </p:nvSpPr>
          <p:spPr bwMode="auto">
            <a:xfrm>
              <a:off x="5328" y="624"/>
              <a:ext cx="176" cy="176"/>
            </a:xfrm>
            <a:prstGeom prst="ellipse">
              <a:avLst/>
            </a:prstGeom>
            <a:solidFill>
              <a:srgbClr val="0000FF"/>
            </a:solidFill>
            <a:ln w="9525">
              <a:noFill/>
              <a:round/>
            </a:ln>
            <a:effectLst>
              <a:outerShdw dist="35921" dir="2700000" algn="ctr" rotWithShape="0">
                <a:schemeClr val="bg2"/>
              </a:outerShdw>
            </a:effectLst>
          </p:spPr>
          <p:txBody>
            <a:bodyPr wrap="none" anchor="ctr"/>
            <a:lstStyle/>
            <a:p>
              <a:pPr>
                <a:defRPr/>
              </a:pPr>
              <a:endParaRPr lang="en-IN" sz="2400"/>
            </a:p>
          </p:txBody>
        </p:sp>
        <p:sp>
          <p:nvSpPr>
            <p:cNvPr id="39986" name="Text Box 40"/>
            <p:cNvSpPr txBox="1">
              <a:spLocks noChangeAspect="1" noChangeArrowheads="1"/>
            </p:cNvSpPr>
            <p:nvPr/>
          </p:nvSpPr>
          <p:spPr bwMode="auto">
            <a:xfrm>
              <a:off x="5328" y="576"/>
              <a:ext cx="1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350">
                  <a:solidFill>
                    <a:schemeClr val="bg1"/>
                  </a:solidFill>
                </a:rPr>
                <a:t>m</a:t>
              </a:r>
              <a:endParaRPr lang="en-US" sz="1350">
                <a:solidFill>
                  <a:schemeClr val="bg1"/>
                </a:solidFill>
              </a:endParaRPr>
            </a:p>
          </p:txBody>
        </p:sp>
      </p:grpSp>
      <p:grpSp>
        <p:nvGrpSpPr>
          <p:cNvPr id="4" name="Group 47"/>
          <p:cNvGrpSpPr>
            <a:grpSpLocks noChangeAspect="1"/>
          </p:cNvGrpSpPr>
          <p:nvPr/>
        </p:nvGrpSpPr>
        <p:grpSpPr bwMode="auto">
          <a:xfrm>
            <a:off x="1885951" y="4924425"/>
            <a:ext cx="273844" cy="333375"/>
            <a:chOff x="4944" y="192"/>
            <a:chExt cx="184" cy="224"/>
          </a:xfrm>
        </p:grpSpPr>
        <p:sp>
          <p:nvSpPr>
            <p:cNvPr id="103472" name="Oval 48"/>
            <p:cNvSpPr>
              <a:spLocks noChangeAspect="1" noChangeArrowheads="1"/>
            </p:cNvSpPr>
            <p:nvPr/>
          </p:nvSpPr>
          <p:spPr bwMode="auto">
            <a:xfrm>
              <a:off x="4944" y="240"/>
              <a:ext cx="176" cy="176"/>
            </a:xfrm>
            <a:prstGeom prst="ellipse">
              <a:avLst/>
            </a:prstGeom>
            <a:solidFill>
              <a:srgbClr val="008000"/>
            </a:solidFill>
            <a:ln w="9525">
              <a:noFill/>
              <a:round/>
            </a:ln>
            <a:effectLst>
              <a:outerShdw dist="35921" dir="2700000" algn="ctr" rotWithShape="0">
                <a:schemeClr val="bg2"/>
              </a:outerShdw>
            </a:effectLst>
          </p:spPr>
          <p:txBody>
            <a:bodyPr wrap="none" anchor="ctr"/>
            <a:lstStyle/>
            <a:p>
              <a:pPr>
                <a:defRPr/>
              </a:pPr>
              <a:endParaRPr lang="en-IN" sz="2400"/>
            </a:p>
          </p:txBody>
        </p:sp>
        <p:sp>
          <p:nvSpPr>
            <p:cNvPr id="39984" name="Text Box 49"/>
            <p:cNvSpPr txBox="1">
              <a:spLocks noChangeAspect="1" noChangeArrowheads="1"/>
            </p:cNvSpPr>
            <p:nvPr/>
          </p:nvSpPr>
          <p:spPr bwMode="auto">
            <a:xfrm>
              <a:off x="4944" y="192"/>
              <a:ext cx="1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350">
                  <a:solidFill>
                    <a:schemeClr val="bg1"/>
                  </a:solidFill>
                </a:rPr>
                <a:t>m</a:t>
              </a:r>
              <a:endParaRPr lang="en-US" sz="1350">
                <a:solidFill>
                  <a:schemeClr val="bg1"/>
                </a:solidFill>
              </a:endParaRPr>
            </a:p>
          </p:txBody>
        </p:sp>
      </p:grpSp>
      <p:grpSp>
        <p:nvGrpSpPr>
          <p:cNvPr id="5" name="Group 70"/>
          <p:cNvGrpSpPr/>
          <p:nvPr/>
        </p:nvGrpSpPr>
        <p:grpSpPr bwMode="auto">
          <a:xfrm>
            <a:off x="2170510" y="3314700"/>
            <a:ext cx="1132284" cy="333375"/>
            <a:chOff x="863" y="2064"/>
            <a:chExt cx="951" cy="280"/>
          </a:xfrm>
        </p:grpSpPr>
        <p:grpSp>
          <p:nvGrpSpPr>
            <p:cNvPr id="39979" name="Group 44"/>
            <p:cNvGrpSpPr>
              <a:grpSpLocks noChangeAspect="1"/>
            </p:cNvGrpSpPr>
            <p:nvPr/>
          </p:nvGrpSpPr>
          <p:grpSpPr bwMode="auto">
            <a:xfrm>
              <a:off x="1584" y="2064"/>
              <a:ext cx="230" cy="280"/>
              <a:chOff x="5328" y="576"/>
              <a:chExt cx="184" cy="224"/>
            </a:xfrm>
          </p:grpSpPr>
          <p:sp>
            <p:nvSpPr>
              <p:cNvPr id="103469" name="Oval 45"/>
              <p:cNvSpPr>
                <a:spLocks noChangeAspect="1" noChangeArrowheads="1"/>
              </p:cNvSpPr>
              <p:nvPr/>
            </p:nvSpPr>
            <p:spPr bwMode="auto">
              <a:xfrm>
                <a:off x="5328" y="624"/>
                <a:ext cx="176" cy="176"/>
              </a:xfrm>
              <a:prstGeom prst="ellipse">
                <a:avLst/>
              </a:prstGeom>
              <a:solidFill>
                <a:srgbClr val="0000FF"/>
              </a:solidFill>
              <a:ln w="9525">
                <a:noFill/>
                <a:round/>
              </a:ln>
              <a:effectLst>
                <a:outerShdw dist="35921" dir="2700000" algn="ctr" rotWithShape="0">
                  <a:schemeClr val="bg2"/>
                </a:outerShdw>
              </a:effectLst>
            </p:spPr>
            <p:txBody>
              <a:bodyPr wrap="none" anchor="ctr"/>
              <a:lstStyle/>
              <a:p>
                <a:pPr>
                  <a:defRPr/>
                </a:pPr>
                <a:endParaRPr lang="en-IN" sz="2400"/>
              </a:p>
            </p:txBody>
          </p:sp>
          <p:sp>
            <p:nvSpPr>
              <p:cNvPr id="39982" name="Text Box 46"/>
              <p:cNvSpPr txBox="1">
                <a:spLocks noChangeAspect="1" noChangeArrowheads="1"/>
              </p:cNvSpPr>
              <p:nvPr/>
            </p:nvSpPr>
            <p:spPr bwMode="auto">
              <a:xfrm>
                <a:off x="5328" y="576"/>
                <a:ext cx="1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350">
                    <a:solidFill>
                      <a:schemeClr val="bg1"/>
                    </a:solidFill>
                  </a:rPr>
                  <a:t>m</a:t>
                </a:r>
                <a:endParaRPr lang="en-US" sz="1350">
                  <a:solidFill>
                    <a:schemeClr val="bg1"/>
                  </a:solidFill>
                </a:endParaRPr>
              </a:p>
            </p:txBody>
          </p:sp>
        </p:grpSp>
        <p:cxnSp>
          <p:nvCxnSpPr>
            <p:cNvPr id="39980" name="AutoShape 59"/>
            <p:cNvCxnSpPr>
              <a:cxnSpLocks noChangeShapeType="1"/>
              <a:stCxn id="39988" idx="3"/>
            </p:cNvCxnSpPr>
            <p:nvPr/>
          </p:nvCxnSpPr>
          <p:spPr bwMode="auto">
            <a:xfrm flipV="1">
              <a:off x="863" y="2208"/>
              <a:ext cx="722" cy="127"/>
            </a:xfrm>
            <a:prstGeom prst="straightConnector1">
              <a:avLst/>
            </a:prstGeom>
            <a:noFill/>
            <a:ln w="9525">
              <a:solidFill>
                <a:schemeClr val="tx1"/>
              </a:solidFill>
              <a:round/>
            </a:ln>
            <a:extLst>
              <a:ext uri="{909E8E84-426E-40DD-AFC4-6F175D3DCCD1}">
                <a14:hiddenFill xmlns:a14="http://schemas.microsoft.com/office/drawing/2010/main">
                  <a:noFill/>
                </a14:hiddenFill>
              </a:ext>
            </a:extLst>
          </p:spPr>
        </p:cxnSp>
      </p:grpSp>
      <p:grpSp>
        <p:nvGrpSpPr>
          <p:cNvPr id="7" name="Group 71"/>
          <p:cNvGrpSpPr/>
          <p:nvPr/>
        </p:nvGrpSpPr>
        <p:grpSpPr bwMode="auto">
          <a:xfrm>
            <a:off x="2156222" y="3657600"/>
            <a:ext cx="1146572" cy="333375"/>
            <a:chOff x="851" y="2352"/>
            <a:chExt cx="963" cy="280"/>
          </a:xfrm>
        </p:grpSpPr>
        <p:grpSp>
          <p:nvGrpSpPr>
            <p:cNvPr id="39975" name="Group 29"/>
            <p:cNvGrpSpPr>
              <a:grpSpLocks noChangeAspect="1"/>
            </p:cNvGrpSpPr>
            <p:nvPr/>
          </p:nvGrpSpPr>
          <p:grpSpPr bwMode="auto">
            <a:xfrm>
              <a:off x="1584" y="2352"/>
              <a:ext cx="230" cy="280"/>
              <a:chOff x="4944" y="192"/>
              <a:chExt cx="184" cy="224"/>
            </a:xfrm>
          </p:grpSpPr>
          <p:sp>
            <p:nvSpPr>
              <p:cNvPr id="103454" name="Oval 30"/>
              <p:cNvSpPr>
                <a:spLocks noChangeAspect="1" noChangeArrowheads="1"/>
              </p:cNvSpPr>
              <p:nvPr/>
            </p:nvSpPr>
            <p:spPr bwMode="auto">
              <a:xfrm>
                <a:off x="4944" y="240"/>
                <a:ext cx="176" cy="176"/>
              </a:xfrm>
              <a:prstGeom prst="ellipse">
                <a:avLst/>
              </a:prstGeom>
              <a:solidFill>
                <a:srgbClr val="008000"/>
              </a:solidFill>
              <a:ln w="9525">
                <a:noFill/>
                <a:round/>
              </a:ln>
              <a:effectLst>
                <a:outerShdw dist="35921" dir="2700000" algn="ctr" rotWithShape="0">
                  <a:schemeClr val="bg2"/>
                </a:outerShdw>
              </a:effectLst>
            </p:spPr>
            <p:txBody>
              <a:bodyPr wrap="none" anchor="ctr"/>
              <a:lstStyle/>
              <a:p>
                <a:pPr>
                  <a:defRPr/>
                </a:pPr>
                <a:endParaRPr lang="en-IN" sz="2400"/>
              </a:p>
            </p:txBody>
          </p:sp>
          <p:sp>
            <p:nvSpPr>
              <p:cNvPr id="39978" name="Text Box 31"/>
              <p:cNvSpPr txBox="1">
                <a:spLocks noChangeAspect="1" noChangeArrowheads="1"/>
              </p:cNvSpPr>
              <p:nvPr/>
            </p:nvSpPr>
            <p:spPr bwMode="auto">
              <a:xfrm>
                <a:off x="4944" y="192"/>
                <a:ext cx="1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350">
                    <a:solidFill>
                      <a:schemeClr val="bg1"/>
                    </a:solidFill>
                  </a:rPr>
                  <a:t>m</a:t>
                </a:r>
                <a:endParaRPr lang="en-US" sz="1350">
                  <a:solidFill>
                    <a:schemeClr val="bg1"/>
                  </a:solidFill>
                </a:endParaRPr>
              </a:p>
            </p:txBody>
          </p:sp>
        </p:grpSp>
        <p:cxnSp>
          <p:nvCxnSpPr>
            <p:cNvPr id="39976" name="AutoShape 60"/>
            <p:cNvCxnSpPr>
              <a:cxnSpLocks noChangeShapeType="1"/>
              <a:stCxn id="103457" idx="6"/>
              <a:endCxn id="39978" idx="1"/>
            </p:cNvCxnSpPr>
            <p:nvPr/>
          </p:nvCxnSpPr>
          <p:spPr bwMode="auto">
            <a:xfrm>
              <a:off x="851" y="2382"/>
              <a:ext cx="733" cy="96"/>
            </a:xfrm>
            <a:prstGeom prst="straightConnector1">
              <a:avLst/>
            </a:prstGeom>
            <a:noFill/>
            <a:ln w="9525">
              <a:solidFill>
                <a:schemeClr val="tx1"/>
              </a:solidFill>
              <a:round/>
            </a:ln>
            <a:extLst>
              <a:ext uri="{909E8E84-426E-40DD-AFC4-6F175D3DCCD1}">
                <a14:hiddenFill xmlns:a14="http://schemas.microsoft.com/office/drawing/2010/main">
                  <a:noFill/>
                </a14:hiddenFill>
              </a:ext>
            </a:extLst>
          </p:spPr>
        </p:cxnSp>
      </p:grpSp>
      <p:grpSp>
        <p:nvGrpSpPr>
          <p:cNvPr id="9" name="Group 73"/>
          <p:cNvGrpSpPr/>
          <p:nvPr/>
        </p:nvGrpSpPr>
        <p:grpSpPr bwMode="auto">
          <a:xfrm>
            <a:off x="2159794" y="4388644"/>
            <a:ext cx="1085850" cy="345281"/>
            <a:chOff x="854" y="2966"/>
            <a:chExt cx="912" cy="290"/>
          </a:xfrm>
        </p:grpSpPr>
        <p:grpSp>
          <p:nvGrpSpPr>
            <p:cNvPr id="39971" name="Group 53"/>
            <p:cNvGrpSpPr>
              <a:grpSpLocks noChangeAspect="1"/>
            </p:cNvGrpSpPr>
            <p:nvPr/>
          </p:nvGrpSpPr>
          <p:grpSpPr bwMode="auto">
            <a:xfrm>
              <a:off x="1536" y="2976"/>
              <a:ext cx="230" cy="280"/>
              <a:chOff x="4944" y="192"/>
              <a:chExt cx="184" cy="224"/>
            </a:xfrm>
          </p:grpSpPr>
          <p:sp>
            <p:nvSpPr>
              <p:cNvPr id="103478" name="Oval 54"/>
              <p:cNvSpPr>
                <a:spLocks noChangeAspect="1" noChangeArrowheads="1"/>
              </p:cNvSpPr>
              <p:nvPr/>
            </p:nvSpPr>
            <p:spPr bwMode="auto">
              <a:xfrm>
                <a:off x="4944" y="240"/>
                <a:ext cx="176" cy="176"/>
              </a:xfrm>
              <a:prstGeom prst="ellipse">
                <a:avLst/>
              </a:prstGeom>
              <a:solidFill>
                <a:srgbClr val="008000"/>
              </a:solidFill>
              <a:ln w="9525">
                <a:noFill/>
                <a:round/>
              </a:ln>
              <a:effectLst>
                <a:outerShdw dist="35921" dir="2700000" algn="ctr" rotWithShape="0">
                  <a:schemeClr val="bg2"/>
                </a:outerShdw>
              </a:effectLst>
            </p:spPr>
            <p:txBody>
              <a:bodyPr wrap="none" anchor="ctr"/>
              <a:lstStyle/>
              <a:p>
                <a:pPr>
                  <a:defRPr/>
                </a:pPr>
                <a:endParaRPr lang="en-IN" sz="2400"/>
              </a:p>
            </p:txBody>
          </p:sp>
          <p:sp>
            <p:nvSpPr>
              <p:cNvPr id="39974" name="Text Box 55"/>
              <p:cNvSpPr txBox="1">
                <a:spLocks noChangeAspect="1" noChangeArrowheads="1"/>
              </p:cNvSpPr>
              <p:nvPr/>
            </p:nvSpPr>
            <p:spPr bwMode="auto">
              <a:xfrm>
                <a:off x="4944" y="192"/>
                <a:ext cx="1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350">
                    <a:solidFill>
                      <a:schemeClr val="bg1"/>
                    </a:solidFill>
                  </a:rPr>
                  <a:t>m</a:t>
                </a:r>
                <a:endParaRPr lang="en-US" sz="1350">
                  <a:solidFill>
                    <a:schemeClr val="bg1"/>
                  </a:solidFill>
                </a:endParaRPr>
              </a:p>
            </p:txBody>
          </p:sp>
        </p:grpSp>
        <p:cxnSp>
          <p:nvCxnSpPr>
            <p:cNvPr id="39972" name="AutoShape 63"/>
            <p:cNvCxnSpPr>
              <a:cxnSpLocks noChangeShapeType="1"/>
              <a:stCxn id="39986" idx="3"/>
              <a:endCxn id="103478" idx="2"/>
            </p:cNvCxnSpPr>
            <p:nvPr/>
          </p:nvCxnSpPr>
          <p:spPr bwMode="auto">
            <a:xfrm>
              <a:off x="854" y="2966"/>
              <a:ext cx="682" cy="180"/>
            </a:xfrm>
            <a:prstGeom prst="straightConnector1">
              <a:avLst/>
            </a:prstGeom>
            <a:noFill/>
            <a:ln w="9525">
              <a:solidFill>
                <a:schemeClr val="tx1"/>
              </a:solidFill>
              <a:round/>
            </a:ln>
            <a:extLst>
              <a:ext uri="{909E8E84-426E-40DD-AFC4-6F175D3DCCD1}">
                <a14:hiddenFill xmlns:a14="http://schemas.microsoft.com/office/drawing/2010/main">
                  <a:noFill/>
                </a14:hiddenFill>
              </a:ext>
            </a:extLst>
          </p:spPr>
        </p:cxnSp>
      </p:grpSp>
      <p:grpSp>
        <p:nvGrpSpPr>
          <p:cNvPr id="11" name="Group 72"/>
          <p:cNvGrpSpPr/>
          <p:nvPr/>
        </p:nvGrpSpPr>
        <p:grpSpPr bwMode="auto">
          <a:xfrm>
            <a:off x="2159794" y="4057651"/>
            <a:ext cx="1096566" cy="341710"/>
            <a:chOff x="854" y="2688"/>
            <a:chExt cx="921" cy="287"/>
          </a:xfrm>
        </p:grpSpPr>
        <p:grpSp>
          <p:nvGrpSpPr>
            <p:cNvPr id="39967" name="Group 41"/>
            <p:cNvGrpSpPr>
              <a:grpSpLocks noChangeAspect="1"/>
            </p:cNvGrpSpPr>
            <p:nvPr/>
          </p:nvGrpSpPr>
          <p:grpSpPr bwMode="auto">
            <a:xfrm>
              <a:off x="1536" y="2688"/>
              <a:ext cx="239" cy="287"/>
              <a:chOff x="1776" y="144"/>
              <a:chExt cx="192" cy="230"/>
            </a:xfrm>
          </p:grpSpPr>
          <p:sp>
            <p:nvSpPr>
              <p:cNvPr id="103466" name="Oval 42"/>
              <p:cNvSpPr>
                <a:spLocks noChangeAspect="1" noChangeArrowheads="1"/>
              </p:cNvSpPr>
              <p:nvPr/>
            </p:nvSpPr>
            <p:spPr bwMode="auto">
              <a:xfrm>
                <a:off x="1776" y="192"/>
                <a:ext cx="182" cy="182"/>
              </a:xfrm>
              <a:prstGeom prst="ellipse">
                <a:avLst/>
              </a:prstGeom>
              <a:solidFill>
                <a:srgbClr val="FF0000"/>
              </a:solidFill>
              <a:ln w="9525">
                <a:noFill/>
                <a:round/>
              </a:ln>
              <a:effectLst>
                <a:outerShdw dist="35921" dir="2700000" algn="ctr" rotWithShape="0">
                  <a:schemeClr val="bg2"/>
                </a:outerShdw>
              </a:effectLst>
            </p:spPr>
            <p:txBody>
              <a:bodyPr wrap="none" anchor="ctr"/>
              <a:lstStyle/>
              <a:p>
                <a:pPr>
                  <a:defRPr/>
                </a:pPr>
                <a:endParaRPr lang="en-IN" sz="2400"/>
              </a:p>
            </p:txBody>
          </p:sp>
          <p:sp>
            <p:nvSpPr>
              <p:cNvPr id="39970" name="Text Box 43"/>
              <p:cNvSpPr txBox="1">
                <a:spLocks noChangeAspect="1" noChangeArrowheads="1"/>
              </p:cNvSpPr>
              <p:nvPr/>
            </p:nvSpPr>
            <p:spPr bwMode="auto">
              <a:xfrm>
                <a:off x="1778" y="144"/>
                <a:ext cx="19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350">
                    <a:solidFill>
                      <a:schemeClr val="bg1"/>
                    </a:solidFill>
                  </a:rPr>
                  <a:t>m</a:t>
                </a:r>
                <a:endParaRPr lang="en-US" sz="1350">
                  <a:solidFill>
                    <a:schemeClr val="bg1"/>
                  </a:solidFill>
                </a:endParaRPr>
              </a:p>
            </p:txBody>
          </p:sp>
        </p:grpSp>
        <p:cxnSp>
          <p:nvCxnSpPr>
            <p:cNvPr id="39968" name="AutoShape 64"/>
            <p:cNvCxnSpPr>
              <a:cxnSpLocks noChangeShapeType="1"/>
              <a:stCxn id="39986" idx="3"/>
              <a:endCxn id="39970" idx="1"/>
            </p:cNvCxnSpPr>
            <p:nvPr/>
          </p:nvCxnSpPr>
          <p:spPr bwMode="auto">
            <a:xfrm flipV="1">
              <a:off x="854" y="2814"/>
              <a:ext cx="684" cy="152"/>
            </a:xfrm>
            <a:prstGeom prst="straightConnector1">
              <a:avLst/>
            </a:prstGeom>
            <a:noFill/>
            <a:ln w="9525">
              <a:solidFill>
                <a:schemeClr val="tx1"/>
              </a:solidFill>
              <a:round/>
            </a:ln>
            <a:extLst>
              <a:ext uri="{909E8E84-426E-40DD-AFC4-6F175D3DCCD1}">
                <a14:hiddenFill xmlns:a14="http://schemas.microsoft.com/office/drawing/2010/main">
                  <a:noFill/>
                </a14:hiddenFill>
              </a:ext>
            </a:extLst>
          </p:spPr>
        </p:cxnSp>
      </p:grpSp>
      <p:grpSp>
        <p:nvGrpSpPr>
          <p:cNvPr id="13" name="Group 75"/>
          <p:cNvGrpSpPr/>
          <p:nvPr/>
        </p:nvGrpSpPr>
        <p:grpSpPr bwMode="auto">
          <a:xfrm>
            <a:off x="2159794" y="5074445"/>
            <a:ext cx="1096566" cy="467916"/>
            <a:chOff x="854" y="3542"/>
            <a:chExt cx="921" cy="393"/>
          </a:xfrm>
        </p:grpSpPr>
        <p:grpSp>
          <p:nvGrpSpPr>
            <p:cNvPr id="39963" name="Group 56"/>
            <p:cNvGrpSpPr>
              <a:grpSpLocks noChangeAspect="1"/>
            </p:cNvGrpSpPr>
            <p:nvPr/>
          </p:nvGrpSpPr>
          <p:grpSpPr bwMode="auto">
            <a:xfrm>
              <a:off x="1536" y="3648"/>
              <a:ext cx="239" cy="287"/>
              <a:chOff x="1776" y="144"/>
              <a:chExt cx="192" cy="230"/>
            </a:xfrm>
          </p:grpSpPr>
          <p:sp>
            <p:nvSpPr>
              <p:cNvPr id="103481" name="Oval 57"/>
              <p:cNvSpPr>
                <a:spLocks noChangeAspect="1" noChangeArrowheads="1"/>
              </p:cNvSpPr>
              <p:nvPr/>
            </p:nvSpPr>
            <p:spPr bwMode="auto">
              <a:xfrm>
                <a:off x="1776" y="192"/>
                <a:ext cx="182" cy="182"/>
              </a:xfrm>
              <a:prstGeom prst="ellipse">
                <a:avLst/>
              </a:prstGeom>
              <a:solidFill>
                <a:srgbClr val="FF0000"/>
              </a:solidFill>
              <a:ln w="9525">
                <a:noFill/>
                <a:round/>
              </a:ln>
              <a:effectLst>
                <a:outerShdw dist="35921" dir="2700000" algn="ctr" rotWithShape="0">
                  <a:schemeClr val="bg2"/>
                </a:outerShdw>
              </a:effectLst>
            </p:spPr>
            <p:txBody>
              <a:bodyPr wrap="none" anchor="ctr"/>
              <a:lstStyle/>
              <a:p>
                <a:pPr>
                  <a:defRPr/>
                </a:pPr>
                <a:endParaRPr lang="en-IN" sz="2400"/>
              </a:p>
            </p:txBody>
          </p:sp>
          <p:sp>
            <p:nvSpPr>
              <p:cNvPr id="39966" name="Text Box 58"/>
              <p:cNvSpPr txBox="1">
                <a:spLocks noChangeAspect="1" noChangeArrowheads="1"/>
              </p:cNvSpPr>
              <p:nvPr/>
            </p:nvSpPr>
            <p:spPr bwMode="auto">
              <a:xfrm>
                <a:off x="1778" y="144"/>
                <a:ext cx="19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350">
                    <a:solidFill>
                      <a:schemeClr val="bg1"/>
                    </a:solidFill>
                  </a:rPr>
                  <a:t>m</a:t>
                </a:r>
                <a:endParaRPr lang="en-US" sz="1350">
                  <a:solidFill>
                    <a:schemeClr val="bg1"/>
                  </a:solidFill>
                </a:endParaRPr>
              </a:p>
            </p:txBody>
          </p:sp>
        </p:grpSp>
        <p:cxnSp>
          <p:nvCxnSpPr>
            <p:cNvPr id="39964" name="AutoShape 65"/>
            <p:cNvCxnSpPr>
              <a:cxnSpLocks noChangeShapeType="1"/>
              <a:stCxn id="39984" idx="3"/>
              <a:endCxn id="39966" idx="1"/>
            </p:cNvCxnSpPr>
            <p:nvPr/>
          </p:nvCxnSpPr>
          <p:spPr bwMode="auto">
            <a:xfrm>
              <a:off x="854" y="3542"/>
              <a:ext cx="684" cy="232"/>
            </a:xfrm>
            <a:prstGeom prst="straightConnector1">
              <a:avLst/>
            </a:prstGeom>
            <a:noFill/>
            <a:ln w="9525">
              <a:solidFill>
                <a:schemeClr val="tx1"/>
              </a:solidFill>
              <a:round/>
            </a:ln>
            <a:extLst>
              <a:ext uri="{909E8E84-426E-40DD-AFC4-6F175D3DCCD1}">
                <a14:hiddenFill xmlns:a14="http://schemas.microsoft.com/office/drawing/2010/main">
                  <a:noFill/>
                </a14:hiddenFill>
              </a:ext>
            </a:extLst>
          </p:spPr>
        </p:cxnSp>
      </p:grpSp>
      <p:grpSp>
        <p:nvGrpSpPr>
          <p:cNvPr id="15" name="Group 74"/>
          <p:cNvGrpSpPr/>
          <p:nvPr/>
        </p:nvGrpSpPr>
        <p:grpSpPr bwMode="auto">
          <a:xfrm>
            <a:off x="2159795" y="4800600"/>
            <a:ext cx="1094185" cy="342900"/>
            <a:chOff x="854" y="3312"/>
            <a:chExt cx="919" cy="288"/>
          </a:xfrm>
        </p:grpSpPr>
        <p:grpSp>
          <p:nvGrpSpPr>
            <p:cNvPr id="39959" name="Group 50"/>
            <p:cNvGrpSpPr>
              <a:grpSpLocks noChangeAspect="1"/>
            </p:cNvGrpSpPr>
            <p:nvPr/>
          </p:nvGrpSpPr>
          <p:grpSpPr bwMode="auto">
            <a:xfrm>
              <a:off x="1536" y="3312"/>
              <a:ext cx="237" cy="288"/>
              <a:chOff x="5328" y="576"/>
              <a:chExt cx="184" cy="224"/>
            </a:xfrm>
          </p:grpSpPr>
          <p:sp>
            <p:nvSpPr>
              <p:cNvPr id="103475" name="Oval 51"/>
              <p:cNvSpPr>
                <a:spLocks noChangeAspect="1" noChangeArrowheads="1"/>
              </p:cNvSpPr>
              <p:nvPr/>
            </p:nvSpPr>
            <p:spPr bwMode="auto">
              <a:xfrm>
                <a:off x="5328" y="624"/>
                <a:ext cx="176" cy="176"/>
              </a:xfrm>
              <a:prstGeom prst="ellipse">
                <a:avLst/>
              </a:prstGeom>
              <a:solidFill>
                <a:srgbClr val="0000FF"/>
              </a:solidFill>
              <a:ln w="9525">
                <a:noFill/>
                <a:round/>
              </a:ln>
              <a:effectLst>
                <a:outerShdw dist="35921" dir="2700000" algn="ctr" rotWithShape="0">
                  <a:schemeClr val="bg2"/>
                </a:outerShdw>
              </a:effectLst>
            </p:spPr>
            <p:txBody>
              <a:bodyPr wrap="none" anchor="ctr"/>
              <a:lstStyle/>
              <a:p>
                <a:pPr>
                  <a:defRPr/>
                </a:pPr>
                <a:endParaRPr lang="en-IN" sz="2400"/>
              </a:p>
            </p:txBody>
          </p:sp>
          <p:sp>
            <p:nvSpPr>
              <p:cNvPr id="39962" name="Text Box 52"/>
              <p:cNvSpPr txBox="1">
                <a:spLocks noChangeAspect="1" noChangeArrowheads="1"/>
              </p:cNvSpPr>
              <p:nvPr/>
            </p:nvSpPr>
            <p:spPr bwMode="auto">
              <a:xfrm>
                <a:off x="5328" y="576"/>
                <a:ext cx="1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350">
                    <a:solidFill>
                      <a:schemeClr val="bg1"/>
                    </a:solidFill>
                  </a:rPr>
                  <a:t>m</a:t>
                </a:r>
                <a:endParaRPr lang="en-US" sz="1350">
                  <a:solidFill>
                    <a:schemeClr val="bg1"/>
                  </a:solidFill>
                </a:endParaRPr>
              </a:p>
            </p:txBody>
          </p:sp>
        </p:grpSp>
        <p:cxnSp>
          <p:nvCxnSpPr>
            <p:cNvPr id="39960" name="AutoShape 66"/>
            <p:cNvCxnSpPr>
              <a:cxnSpLocks noChangeShapeType="1"/>
              <a:stCxn id="39984" idx="3"/>
              <a:endCxn id="39962" idx="1"/>
            </p:cNvCxnSpPr>
            <p:nvPr/>
          </p:nvCxnSpPr>
          <p:spPr bwMode="auto">
            <a:xfrm flipV="1">
              <a:off x="854" y="3438"/>
              <a:ext cx="682" cy="104"/>
            </a:xfrm>
            <a:prstGeom prst="straightConnector1">
              <a:avLst/>
            </a:prstGeom>
            <a:noFill/>
            <a:ln w="9525">
              <a:solidFill>
                <a:schemeClr val="tx1"/>
              </a:solidFill>
              <a:round/>
            </a:ln>
            <a:extLst>
              <a:ext uri="{909E8E84-426E-40DD-AFC4-6F175D3DCCD1}">
                <a14:hiddenFill xmlns:a14="http://schemas.microsoft.com/office/drawing/2010/main">
                  <a:noFill/>
                </a14:hiddenFill>
              </a:ext>
            </a:extLst>
          </p:spPr>
        </p:cxnSp>
      </p:grpSp>
      <p:sp>
        <p:nvSpPr>
          <p:cNvPr id="103492" name="Text Box 68"/>
          <p:cNvSpPr txBox="1">
            <a:spLocks noChangeArrowheads="1"/>
          </p:cNvSpPr>
          <p:nvPr/>
        </p:nvSpPr>
        <p:spPr bwMode="auto">
          <a:xfrm>
            <a:off x="3943350" y="4881563"/>
            <a:ext cx="514350" cy="323165"/>
          </a:xfrm>
          <a:prstGeom prst="rect">
            <a:avLst/>
          </a:prstGeom>
          <a:solidFill>
            <a:srgbClr val="F4ECC6"/>
          </a:solidFill>
          <a:ln w="28575">
            <a:solidFill>
              <a:srgbClr val="CC0066"/>
            </a:solidFill>
            <a:miter lim="800000"/>
          </a:ln>
          <a:effectLst>
            <a:outerShdw dist="107763" dir="2700000" algn="ctr" rotWithShape="0">
              <a:schemeClr val="bg2"/>
            </a:outerShdw>
          </a:effectLst>
        </p:spPr>
        <p:txBody>
          <a:bodyPr>
            <a:spAutoFit/>
          </a:bodyPr>
          <a:lstStyle/>
          <a:p>
            <a:pPr algn="ctr">
              <a:spcBef>
                <a:spcPct val="50000"/>
              </a:spcBef>
              <a:defRPr/>
            </a:pPr>
            <a:r>
              <a:rPr lang="en-US" sz="1500" b="1">
                <a:solidFill>
                  <a:srgbClr val="333333"/>
                </a:solidFill>
              </a:rPr>
              <a:t>GB</a:t>
            </a:r>
            <a:endParaRPr lang="en-US" sz="1500" b="1">
              <a:solidFill>
                <a:srgbClr val="333333"/>
              </a:solidFill>
            </a:endParaRPr>
          </a:p>
        </p:txBody>
      </p:sp>
      <p:sp>
        <p:nvSpPr>
          <p:cNvPr id="103493" name="Text Box 69"/>
          <p:cNvSpPr txBox="1">
            <a:spLocks noChangeArrowheads="1"/>
          </p:cNvSpPr>
          <p:nvPr/>
        </p:nvSpPr>
        <p:spPr bwMode="auto">
          <a:xfrm>
            <a:off x="3943350" y="5257800"/>
            <a:ext cx="514350" cy="323165"/>
          </a:xfrm>
          <a:prstGeom prst="rect">
            <a:avLst/>
          </a:prstGeom>
          <a:solidFill>
            <a:srgbClr val="F4ECC6"/>
          </a:solidFill>
          <a:ln w="28575">
            <a:solidFill>
              <a:srgbClr val="CC0066"/>
            </a:solidFill>
            <a:miter lim="800000"/>
          </a:ln>
          <a:effectLst>
            <a:outerShdw dist="107763" dir="2700000" algn="ctr" rotWithShape="0">
              <a:schemeClr val="bg2"/>
            </a:outerShdw>
          </a:effectLst>
        </p:spPr>
        <p:txBody>
          <a:bodyPr>
            <a:spAutoFit/>
          </a:bodyPr>
          <a:lstStyle/>
          <a:p>
            <a:pPr algn="ctr">
              <a:spcBef>
                <a:spcPct val="50000"/>
              </a:spcBef>
              <a:defRPr/>
            </a:pPr>
            <a:r>
              <a:rPr lang="en-US" sz="1500" b="1">
                <a:solidFill>
                  <a:srgbClr val="333333"/>
                </a:solidFill>
              </a:rPr>
              <a:t>GR</a:t>
            </a:r>
            <a:endParaRPr lang="en-US" sz="1500" b="1">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3435"/>
                                        </p:tgtEl>
                                        <p:attrNameLst>
                                          <p:attrName>style.visibility</p:attrName>
                                        </p:attrNameLst>
                                      </p:cBhvr>
                                      <p:to>
                                        <p:strVal val="visible"/>
                                      </p:to>
                                    </p:set>
                                    <p:animEffect transition="in" filter="wipe(up)">
                                      <p:cBhvr>
                                        <p:cTn id="7" dur="500"/>
                                        <p:tgtEl>
                                          <p:spTgt spid="1034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par>
                          <p:cTn id="13" fill="hold">
                            <p:stCondLst>
                              <p:cond delay="500"/>
                            </p:stCondLst>
                            <p:childTnLst>
                              <p:par>
                                <p:cTn id="14" presetID="22" presetClass="entr" presetSubtype="1" fill="hold" nodeType="afterEffect">
                                  <p:stCondLst>
                                    <p:cond delay="100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childTnLst>
                          </p:cTn>
                        </p:par>
                        <p:par>
                          <p:cTn id="17" fill="hold">
                            <p:stCondLst>
                              <p:cond delay="2000"/>
                            </p:stCondLst>
                            <p:childTnLst>
                              <p:par>
                                <p:cTn id="18" presetID="22" presetClass="entr" presetSubtype="1" fill="hold" nodeType="afterEffect">
                                  <p:stCondLst>
                                    <p:cond delay="100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500"/>
                            </p:stCondLst>
                            <p:childTnLst>
                              <p:par>
                                <p:cTn id="27" presetID="22" presetClass="entr" presetSubtype="8" fill="hold" nodeType="afterEffect">
                                  <p:stCondLst>
                                    <p:cond delay="100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par>
                          <p:cTn id="35" fill="hold">
                            <p:stCondLst>
                              <p:cond delay="500"/>
                            </p:stCondLst>
                            <p:childTnLst>
                              <p:par>
                                <p:cTn id="36" presetID="22" presetClass="entr" presetSubtype="8" fill="hold" nodeType="afterEffect">
                                  <p:stCondLst>
                                    <p:cond delay="100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par>
                          <p:cTn id="44" fill="hold">
                            <p:stCondLst>
                              <p:cond delay="500"/>
                            </p:stCondLst>
                            <p:childTnLst>
                              <p:par>
                                <p:cTn id="45" presetID="22" presetClass="entr" presetSubtype="8" fill="hold" nodeType="afterEffect">
                                  <p:stCondLst>
                                    <p:cond delay="100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03447"/>
                                        </p:tgtEl>
                                        <p:attrNameLst>
                                          <p:attrName>style.visibility</p:attrName>
                                        </p:attrNameLst>
                                      </p:cBhvr>
                                      <p:to>
                                        <p:strVal val="visible"/>
                                      </p:to>
                                    </p:set>
                                    <p:animEffect transition="in" filter="dissolve">
                                      <p:cBhvr>
                                        <p:cTn id="52" dur="500"/>
                                        <p:tgtEl>
                                          <p:spTgt spid="103447"/>
                                        </p:tgtEl>
                                      </p:cBhvr>
                                    </p:animEffect>
                                  </p:childTnLst>
                                </p:cTn>
                              </p:par>
                            </p:childTnLst>
                          </p:cTn>
                        </p:par>
                        <p:par>
                          <p:cTn id="53" fill="hold">
                            <p:stCondLst>
                              <p:cond delay="500"/>
                            </p:stCondLst>
                            <p:childTnLst>
                              <p:par>
                                <p:cTn id="54" presetID="9" presetClass="entr" presetSubtype="0" fill="hold" grpId="0" nodeType="afterEffect">
                                  <p:stCondLst>
                                    <p:cond delay="1000"/>
                                  </p:stCondLst>
                                  <p:childTnLst>
                                    <p:set>
                                      <p:cBhvr>
                                        <p:cTn id="55" dur="1" fill="hold">
                                          <p:stCondLst>
                                            <p:cond delay="0"/>
                                          </p:stCondLst>
                                        </p:cTn>
                                        <p:tgtEl>
                                          <p:spTgt spid="103448"/>
                                        </p:tgtEl>
                                        <p:attrNameLst>
                                          <p:attrName>style.visibility</p:attrName>
                                        </p:attrNameLst>
                                      </p:cBhvr>
                                      <p:to>
                                        <p:strVal val="visible"/>
                                      </p:to>
                                    </p:set>
                                    <p:animEffect transition="in" filter="dissolve">
                                      <p:cBhvr>
                                        <p:cTn id="56" dur="500"/>
                                        <p:tgtEl>
                                          <p:spTgt spid="103448"/>
                                        </p:tgtEl>
                                      </p:cBhvr>
                                    </p:animEffect>
                                  </p:childTnLst>
                                </p:cTn>
                              </p:par>
                            </p:childTnLst>
                          </p:cTn>
                        </p:par>
                        <p:par>
                          <p:cTn id="57" fill="hold">
                            <p:stCondLst>
                              <p:cond delay="2000"/>
                            </p:stCondLst>
                            <p:childTnLst>
                              <p:par>
                                <p:cTn id="58" presetID="9" presetClass="entr" presetSubtype="0" fill="hold" grpId="0" nodeType="afterEffect">
                                  <p:stCondLst>
                                    <p:cond delay="1000"/>
                                  </p:stCondLst>
                                  <p:childTnLst>
                                    <p:set>
                                      <p:cBhvr>
                                        <p:cTn id="59" dur="1" fill="hold">
                                          <p:stCondLst>
                                            <p:cond delay="0"/>
                                          </p:stCondLst>
                                        </p:cTn>
                                        <p:tgtEl>
                                          <p:spTgt spid="103449"/>
                                        </p:tgtEl>
                                        <p:attrNameLst>
                                          <p:attrName>style.visibility</p:attrName>
                                        </p:attrNameLst>
                                      </p:cBhvr>
                                      <p:to>
                                        <p:strVal val="visible"/>
                                      </p:to>
                                    </p:set>
                                    <p:animEffect transition="in" filter="dissolve">
                                      <p:cBhvr>
                                        <p:cTn id="60" dur="500"/>
                                        <p:tgtEl>
                                          <p:spTgt spid="103449"/>
                                        </p:tgtEl>
                                      </p:cBhvr>
                                    </p:animEffect>
                                  </p:childTnLst>
                                </p:cTn>
                              </p:par>
                            </p:childTnLst>
                          </p:cTn>
                        </p:par>
                        <p:par>
                          <p:cTn id="61" fill="hold">
                            <p:stCondLst>
                              <p:cond delay="3500"/>
                            </p:stCondLst>
                            <p:childTnLst>
                              <p:par>
                                <p:cTn id="62" presetID="9" presetClass="entr" presetSubtype="0" fill="hold" grpId="0" nodeType="afterEffect">
                                  <p:stCondLst>
                                    <p:cond delay="1000"/>
                                  </p:stCondLst>
                                  <p:childTnLst>
                                    <p:set>
                                      <p:cBhvr>
                                        <p:cTn id="63" dur="1" fill="hold">
                                          <p:stCondLst>
                                            <p:cond delay="0"/>
                                          </p:stCondLst>
                                        </p:cTn>
                                        <p:tgtEl>
                                          <p:spTgt spid="103450"/>
                                        </p:tgtEl>
                                        <p:attrNameLst>
                                          <p:attrName>style.visibility</p:attrName>
                                        </p:attrNameLst>
                                      </p:cBhvr>
                                      <p:to>
                                        <p:strVal val="visible"/>
                                      </p:to>
                                    </p:set>
                                    <p:animEffect transition="in" filter="dissolve">
                                      <p:cBhvr>
                                        <p:cTn id="64" dur="500"/>
                                        <p:tgtEl>
                                          <p:spTgt spid="103450"/>
                                        </p:tgtEl>
                                      </p:cBhvr>
                                    </p:animEffect>
                                  </p:childTnLst>
                                </p:cTn>
                              </p:par>
                            </p:childTnLst>
                          </p:cTn>
                        </p:par>
                        <p:par>
                          <p:cTn id="65" fill="hold">
                            <p:stCondLst>
                              <p:cond delay="5000"/>
                            </p:stCondLst>
                            <p:childTnLst>
                              <p:par>
                                <p:cTn id="66" presetID="9" presetClass="entr" presetSubtype="0" fill="hold" grpId="0" nodeType="afterEffect">
                                  <p:stCondLst>
                                    <p:cond delay="1000"/>
                                  </p:stCondLst>
                                  <p:childTnLst>
                                    <p:set>
                                      <p:cBhvr>
                                        <p:cTn id="67" dur="1" fill="hold">
                                          <p:stCondLst>
                                            <p:cond delay="0"/>
                                          </p:stCondLst>
                                        </p:cTn>
                                        <p:tgtEl>
                                          <p:spTgt spid="103492"/>
                                        </p:tgtEl>
                                        <p:attrNameLst>
                                          <p:attrName>style.visibility</p:attrName>
                                        </p:attrNameLst>
                                      </p:cBhvr>
                                      <p:to>
                                        <p:strVal val="visible"/>
                                      </p:to>
                                    </p:set>
                                    <p:animEffect transition="in" filter="dissolve">
                                      <p:cBhvr>
                                        <p:cTn id="68" dur="500"/>
                                        <p:tgtEl>
                                          <p:spTgt spid="103492"/>
                                        </p:tgtEl>
                                      </p:cBhvr>
                                    </p:animEffect>
                                  </p:childTnLst>
                                </p:cTn>
                              </p:par>
                            </p:childTnLst>
                          </p:cTn>
                        </p:par>
                        <p:par>
                          <p:cTn id="69" fill="hold">
                            <p:stCondLst>
                              <p:cond delay="6500"/>
                            </p:stCondLst>
                            <p:childTnLst>
                              <p:par>
                                <p:cTn id="70" presetID="9" presetClass="entr" presetSubtype="0" fill="hold" grpId="0" nodeType="afterEffect">
                                  <p:stCondLst>
                                    <p:cond delay="1000"/>
                                  </p:stCondLst>
                                  <p:childTnLst>
                                    <p:set>
                                      <p:cBhvr>
                                        <p:cTn id="71" dur="1" fill="hold">
                                          <p:stCondLst>
                                            <p:cond delay="0"/>
                                          </p:stCondLst>
                                        </p:cTn>
                                        <p:tgtEl>
                                          <p:spTgt spid="103493"/>
                                        </p:tgtEl>
                                        <p:attrNameLst>
                                          <p:attrName>style.visibility</p:attrName>
                                        </p:attrNameLst>
                                      </p:cBhvr>
                                      <p:to>
                                        <p:strVal val="visible"/>
                                      </p:to>
                                    </p:set>
                                    <p:animEffect transition="in" filter="dissolve">
                                      <p:cBhvr>
                                        <p:cTn id="72" dur="500"/>
                                        <p:tgtEl>
                                          <p:spTgt spid="10349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103451"/>
                                        </p:tgtEl>
                                        <p:attrNameLst>
                                          <p:attrName>style.visibility</p:attrName>
                                        </p:attrNameLst>
                                      </p:cBhvr>
                                      <p:to>
                                        <p:strVal val="visible"/>
                                      </p:to>
                                    </p:set>
                                    <p:animEffect transition="in" filter="wipe(up)">
                                      <p:cBhvr>
                                        <p:cTn id="77" dur="500"/>
                                        <p:tgtEl>
                                          <p:spTgt spid="10345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103452">
                                            <p:bg/>
                                          </p:spTgt>
                                        </p:tgtEl>
                                        <p:attrNameLst>
                                          <p:attrName>style.visibility</p:attrName>
                                        </p:attrNameLst>
                                      </p:cBhvr>
                                      <p:to>
                                        <p:strVal val="visible"/>
                                      </p:to>
                                    </p:set>
                                    <p:animEffect transition="in" filter="wipe(up)">
                                      <p:cBhvr>
                                        <p:cTn id="82" dur="500"/>
                                        <p:tgtEl>
                                          <p:spTgt spid="103452">
                                            <p:bg/>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103452">
                                            <p:txEl>
                                              <p:pRg st="0" end="0"/>
                                            </p:txEl>
                                          </p:spTgt>
                                        </p:tgtEl>
                                        <p:attrNameLst>
                                          <p:attrName>style.visibility</p:attrName>
                                        </p:attrNameLst>
                                      </p:cBhvr>
                                      <p:to>
                                        <p:strVal val="visible"/>
                                      </p:to>
                                    </p:set>
                                    <p:animEffect transition="in" filter="wipe(up)">
                                      <p:cBhvr>
                                        <p:cTn id="87" dur="500"/>
                                        <p:tgtEl>
                                          <p:spTgt spid="103452">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103452">
                                            <p:txEl>
                                              <p:pRg st="1" end="1"/>
                                            </p:txEl>
                                          </p:spTgt>
                                        </p:tgtEl>
                                        <p:attrNameLst>
                                          <p:attrName>style.visibility</p:attrName>
                                        </p:attrNameLst>
                                      </p:cBhvr>
                                      <p:to>
                                        <p:strVal val="visible"/>
                                      </p:to>
                                    </p:set>
                                    <p:animEffect transition="in" filter="wipe(up)">
                                      <p:cBhvr>
                                        <p:cTn id="92" dur="500"/>
                                        <p:tgtEl>
                                          <p:spTgt spid="103452">
                                            <p:txEl>
                                              <p:pRg st="1" end="1"/>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03452">
                                            <p:txEl>
                                              <p:pRg st="2" end="2"/>
                                            </p:txEl>
                                          </p:spTgt>
                                        </p:tgtEl>
                                        <p:attrNameLst>
                                          <p:attrName>style.visibility</p:attrName>
                                        </p:attrNameLst>
                                      </p:cBhvr>
                                      <p:to>
                                        <p:strVal val="visible"/>
                                      </p:to>
                                    </p:set>
                                    <p:animEffect transition="in" filter="wipe(up)">
                                      <p:cBhvr>
                                        <p:cTn id="97" dur="500"/>
                                        <p:tgtEl>
                                          <p:spTgt spid="10345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35" grpId="0" autoUpdateAnimBg="0"/>
      <p:bldP spid="103447" grpId="0" animBg="1" autoUpdateAnimBg="0"/>
      <p:bldP spid="103448" grpId="0" animBg="1" autoUpdateAnimBg="0"/>
      <p:bldP spid="103449" grpId="0" animBg="1" autoUpdateAnimBg="0"/>
      <p:bldP spid="103450" grpId="0" animBg="1" autoUpdateAnimBg="0"/>
      <p:bldP spid="103451" grpId="0" autoUpdateAnimBg="0"/>
      <p:bldP spid="103452" grpId="0" animBg="1" autoUpdateAnimBg="0" build="p"/>
      <p:bldP spid="103492" grpId="0" animBg="1" autoUpdateAnimBg="0"/>
      <p:bldP spid="103493" grpId="0" animBg="1"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Rectangle 5"/>
          <p:cNvSpPr>
            <a:spLocks noGrp="1" noChangeArrowheads="1"/>
          </p:cNvSpPr>
          <p:nvPr>
            <p:ph type="title"/>
          </p:nvPr>
        </p:nvSpPr>
        <p:spPr>
          <a:xfrm>
            <a:off x="1571625" y="395080"/>
            <a:ext cx="5829300" cy="857250"/>
          </a:xfrm>
        </p:spPr>
        <p:txBody>
          <a:bodyPr/>
          <a:lstStyle/>
          <a:p>
            <a:pPr eaLnBrk="1" hangingPunct="1">
              <a:defRPr/>
            </a:pPr>
            <a:r>
              <a:rPr lang="en-US" dirty="0"/>
              <a:t>Example 3</a:t>
            </a:r>
            <a:endParaRPr lang="en-US" dirty="0"/>
          </a:p>
        </p:txBody>
      </p:sp>
      <p:pic>
        <p:nvPicPr>
          <p:cNvPr id="40963" name="Picture 4" descr="twodice"/>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1943101" y="2400301"/>
            <a:ext cx="4861322" cy="3198019"/>
          </a:xfrm>
          <a:noFill/>
        </p:spPr>
      </p:pic>
      <p:sp>
        <p:nvSpPr>
          <p:cNvPr id="40964" name="Text Box 9"/>
          <p:cNvSpPr txBox="1">
            <a:spLocks noChangeArrowheads="1"/>
          </p:cNvSpPr>
          <p:nvPr/>
        </p:nvSpPr>
        <p:spPr bwMode="auto">
          <a:xfrm>
            <a:off x="1771650" y="1771651"/>
            <a:ext cx="542925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2100"/>
              <a:t>The sample space of throwing a pair of dice is</a:t>
            </a:r>
            <a:endParaRPr lang="en-US" sz="21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1400926" y="541734"/>
            <a:ext cx="5829300" cy="857250"/>
          </a:xfrm>
        </p:spPr>
        <p:txBody>
          <a:bodyPr/>
          <a:lstStyle/>
          <a:p>
            <a:pPr eaLnBrk="1" hangingPunct="1">
              <a:defRPr/>
            </a:pPr>
            <a:r>
              <a:rPr lang="en-US" dirty="0"/>
              <a:t>Example 3</a:t>
            </a:r>
            <a:endParaRPr lang="en-US" dirty="0"/>
          </a:p>
        </p:txBody>
      </p:sp>
      <p:graphicFrame>
        <p:nvGraphicFramePr>
          <p:cNvPr id="153665" name="Group 65"/>
          <p:cNvGraphicFramePr>
            <a:graphicFrameLocks noGrp="1"/>
          </p:cNvGraphicFramePr>
          <p:nvPr>
            <p:ph type="tbl" idx="1"/>
          </p:nvPr>
        </p:nvGraphicFramePr>
        <p:xfrm>
          <a:off x="1371600" y="1828800"/>
          <a:ext cx="6343650" cy="3630216"/>
        </p:xfrm>
        <a:graphic>
          <a:graphicData uri="http://schemas.openxmlformats.org/drawingml/2006/table">
            <a:tbl>
              <a:tblPr/>
              <a:tblGrid>
                <a:gridCol w="2171700"/>
                <a:gridCol w="2555081"/>
                <a:gridCol w="1616869"/>
              </a:tblGrid>
              <a:tr h="77154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100" b="0" i="0" u="none" strike="noStrike" cap="none" normalizeH="0" baseline="0">
                          <a:ln>
                            <a:noFill/>
                          </a:ln>
                          <a:solidFill>
                            <a:srgbClr val="339933"/>
                          </a:solidFill>
                          <a:effectLst/>
                          <a:latin typeface="Times New Roman" panose="02020603050405020304" pitchFamily="18" charset="0"/>
                        </a:rPr>
                        <a:t>Event</a:t>
                      </a:r>
                      <a:endParaRPr kumimoji="0" lang="en-US" sz="2100" b="0" i="0" u="none" strike="noStrike" cap="none" normalizeH="0" baseline="0">
                        <a:ln>
                          <a:noFill/>
                        </a:ln>
                        <a:solidFill>
                          <a:srgbClr val="339933"/>
                        </a:solidFill>
                        <a:effectLst/>
                        <a:latin typeface="Times New Roman" panose="02020603050405020304" pitchFamily="18" charset="0"/>
                      </a:endParaRPr>
                    </a:p>
                  </a:txBody>
                  <a:tcPr marL="68580" marR="68580" marT="34291" marB="342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100" b="0" i="0" u="none" strike="noStrike" cap="none" normalizeH="0" baseline="0">
                          <a:ln>
                            <a:noFill/>
                          </a:ln>
                          <a:solidFill>
                            <a:srgbClr val="339933"/>
                          </a:solidFill>
                          <a:effectLst/>
                          <a:latin typeface="Times New Roman" panose="02020603050405020304" pitchFamily="18" charset="0"/>
                        </a:rPr>
                        <a:t>Simple events</a:t>
                      </a:r>
                      <a:endParaRPr kumimoji="0" lang="en-US" sz="2100" b="0" i="0" u="none" strike="noStrike" cap="none" normalizeH="0" baseline="0">
                        <a:ln>
                          <a:noFill/>
                        </a:ln>
                        <a:solidFill>
                          <a:srgbClr val="339933"/>
                        </a:solidFill>
                        <a:effectLst/>
                        <a:latin typeface="Times New Roman" panose="02020603050405020304" pitchFamily="18" charset="0"/>
                      </a:endParaRPr>
                    </a:p>
                  </a:txBody>
                  <a:tcPr marL="68580" marR="68580"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100" b="0" i="0" u="none" strike="noStrike" cap="none" normalizeH="0" baseline="0">
                          <a:ln>
                            <a:noFill/>
                          </a:ln>
                          <a:solidFill>
                            <a:srgbClr val="339933"/>
                          </a:solidFill>
                          <a:effectLst/>
                          <a:latin typeface="Times New Roman" panose="02020603050405020304" pitchFamily="18" charset="0"/>
                        </a:rPr>
                        <a:t>Probability</a:t>
                      </a:r>
                      <a:endParaRPr kumimoji="0" lang="en-US" sz="2100" b="0" i="0" u="none" strike="noStrike" cap="none" normalizeH="0" baseline="0">
                        <a:ln>
                          <a:noFill/>
                        </a:ln>
                        <a:solidFill>
                          <a:srgbClr val="339933"/>
                        </a:solidFill>
                        <a:effectLst/>
                        <a:latin typeface="Times New Roman" panose="02020603050405020304" pitchFamily="18" charset="0"/>
                      </a:endParaRPr>
                    </a:p>
                  </a:txBody>
                  <a:tcPr marL="68580" marR="68580"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578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100" b="0" i="0" u="none" strike="noStrike" cap="none" normalizeH="0" baseline="0">
                          <a:ln>
                            <a:noFill/>
                          </a:ln>
                          <a:solidFill>
                            <a:schemeClr val="tx1"/>
                          </a:solidFill>
                          <a:effectLst/>
                          <a:latin typeface="Times New Roman" panose="02020603050405020304" pitchFamily="18" charset="0"/>
                        </a:rPr>
                        <a:t>Dice add to 3</a:t>
                      </a:r>
                      <a:endParaRPr kumimoji="0" lang="en-US" sz="2100" b="0" i="0" u="none" strike="noStrike" cap="none" normalizeH="0" baseline="0">
                        <a:ln>
                          <a:noFill/>
                        </a:ln>
                        <a:solidFill>
                          <a:schemeClr val="tx1"/>
                        </a:solidFill>
                        <a:effectLst/>
                        <a:latin typeface="Times New Roman" panose="02020603050405020304" pitchFamily="18" charset="0"/>
                      </a:endParaRPr>
                    </a:p>
                  </a:txBody>
                  <a:tcPr marL="68580" marR="68580" marT="34291" marB="342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100" b="0" i="0" u="none" strike="noStrike" cap="none" normalizeH="0" baseline="0">
                          <a:ln>
                            <a:noFill/>
                          </a:ln>
                          <a:solidFill>
                            <a:schemeClr val="tx1"/>
                          </a:solidFill>
                          <a:effectLst/>
                          <a:latin typeface="Times New Roman" panose="02020603050405020304" pitchFamily="18" charset="0"/>
                        </a:rPr>
                        <a:t>(1,2),(2,1)</a:t>
                      </a:r>
                      <a:endParaRPr kumimoji="0" lang="en-US" sz="2100" b="0" i="0" u="none" strike="noStrike" cap="none" normalizeH="0" baseline="0">
                        <a:ln>
                          <a:noFill/>
                        </a:ln>
                        <a:solidFill>
                          <a:schemeClr val="tx1"/>
                        </a:solidFill>
                        <a:effectLst/>
                        <a:latin typeface="Times New Roman" panose="02020603050405020304" pitchFamily="18" charset="0"/>
                      </a:endParaRPr>
                    </a:p>
                  </a:txBody>
                  <a:tcPr marL="68580" marR="68580"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100" b="0" i="0" u="none" strike="noStrike" cap="none" normalizeH="0" baseline="0">
                          <a:ln>
                            <a:noFill/>
                          </a:ln>
                          <a:solidFill>
                            <a:schemeClr val="tx1"/>
                          </a:solidFill>
                          <a:effectLst/>
                          <a:latin typeface="Times New Roman" panose="02020603050405020304" pitchFamily="18" charset="0"/>
                        </a:rPr>
                        <a:t>2/36</a:t>
                      </a:r>
                      <a:endParaRPr kumimoji="0" lang="en-US" sz="2100" b="0" i="0" u="none" strike="noStrike" cap="none" normalizeH="0" baseline="0">
                        <a:ln>
                          <a:noFill/>
                        </a:ln>
                        <a:solidFill>
                          <a:schemeClr val="tx1"/>
                        </a:solidFill>
                        <a:effectLst/>
                        <a:latin typeface="Times New Roman" panose="02020603050405020304" pitchFamily="18" charset="0"/>
                      </a:endParaRPr>
                    </a:p>
                  </a:txBody>
                  <a:tcPr marL="68580" marR="68580"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268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100" b="0" i="0" u="none" strike="noStrike" cap="none" normalizeH="0" baseline="0">
                          <a:ln>
                            <a:noFill/>
                          </a:ln>
                          <a:solidFill>
                            <a:schemeClr val="tx1"/>
                          </a:solidFill>
                          <a:effectLst/>
                          <a:latin typeface="Times New Roman" panose="02020603050405020304" pitchFamily="18" charset="0"/>
                        </a:rPr>
                        <a:t>Dice add to 6</a:t>
                      </a:r>
                      <a:endParaRPr kumimoji="0" lang="en-US" sz="2100" b="0" i="0" u="none" strike="noStrike" cap="none" normalizeH="0" baseline="0">
                        <a:ln>
                          <a:noFill/>
                        </a:ln>
                        <a:solidFill>
                          <a:schemeClr val="tx1"/>
                        </a:solidFill>
                        <a:effectLst/>
                        <a:latin typeface="Times New Roman" panose="02020603050405020304" pitchFamily="18" charset="0"/>
                      </a:endParaRPr>
                    </a:p>
                  </a:txBody>
                  <a:tcPr marL="68580" marR="68580" marT="34291" marB="342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100" b="0" i="0" u="none" strike="noStrike" cap="none" normalizeH="0" baseline="0">
                          <a:ln>
                            <a:noFill/>
                          </a:ln>
                          <a:solidFill>
                            <a:schemeClr val="tx1"/>
                          </a:solidFill>
                          <a:effectLst/>
                          <a:latin typeface="Times New Roman" panose="02020603050405020304" pitchFamily="18" charset="0"/>
                        </a:rPr>
                        <a:t>(1,5),(2,4),(3,3),</a:t>
                      </a:r>
                      <a:endParaRPr kumimoji="0" lang="en-US" sz="2100" b="0" i="0" u="none" strike="noStrike" cap="none" normalizeH="0" baseline="0">
                        <a:ln>
                          <a:noFill/>
                        </a:ln>
                        <a:solidFill>
                          <a:schemeClr val="tx1"/>
                        </a:solidFill>
                        <a:effectLst/>
                        <a:latin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Tx/>
                        <a:buSzTx/>
                        <a:buFontTx/>
                        <a:buNone/>
                      </a:pPr>
                      <a:r>
                        <a:rPr kumimoji="0" lang="en-US" sz="2100" b="0" i="0" u="none" strike="noStrike" cap="none" normalizeH="0" baseline="0">
                          <a:ln>
                            <a:noFill/>
                          </a:ln>
                          <a:solidFill>
                            <a:schemeClr val="tx1"/>
                          </a:solidFill>
                          <a:effectLst/>
                          <a:latin typeface="Times New Roman" panose="02020603050405020304" pitchFamily="18" charset="0"/>
                        </a:rPr>
                        <a:t>(4,2),(5,1)</a:t>
                      </a:r>
                      <a:endParaRPr kumimoji="0" lang="en-US" sz="2100" b="0" i="0" u="none" strike="noStrike" cap="none" normalizeH="0" baseline="0">
                        <a:ln>
                          <a:noFill/>
                        </a:ln>
                        <a:solidFill>
                          <a:schemeClr val="tx1"/>
                        </a:solidFill>
                        <a:effectLst/>
                        <a:latin typeface="Times New Roman" panose="02020603050405020304" pitchFamily="18" charset="0"/>
                      </a:endParaRPr>
                    </a:p>
                  </a:txBody>
                  <a:tcPr marL="68580" marR="68580"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100" b="0" i="0" u="none" strike="noStrike" cap="none" normalizeH="0" baseline="0">
                          <a:ln>
                            <a:noFill/>
                          </a:ln>
                          <a:solidFill>
                            <a:schemeClr val="tx1"/>
                          </a:solidFill>
                          <a:effectLst/>
                          <a:latin typeface="Times New Roman" panose="02020603050405020304" pitchFamily="18" charset="0"/>
                        </a:rPr>
                        <a:t>5/36</a:t>
                      </a:r>
                      <a:endParaRPr kumimoji="0" lang="en-US" sz="2100" b="0" i="0" u="none" strike="noStrike" cap="none" normalizeH="0" baseline="0">
                        <a:ln>
                          <a:noFill/>
                        </a:ln>
                        <a:solidFill>
                          <a:schemeClr val="tx1"/>
                        </a:solidFill>
                        <a:effectLst/>
                        <a:latin typeface="Times New Roman" panose="02020603050405020304" pitchFamily="18" charset="0"/>
                      </a:endParaRPr>
                    </a:p>
                  </a:txBody>
                  <a:tcPr marL="68580" marR="68580"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750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100" b="0" i="0" u="none" strike="noStrike" cap="none" normalizeH="0" baseline="0">
                          <a:ln>
                            <a:noFill/>
                          </a:ln>
                          <a:solidFill>
                            <a:schemeClr val="tx1"/>
                          </a:solidFill>
                          <a:effectLst/>
                          <a:latin typeface="Times New Roman" panose="02020603050405020304" pitchFamily="18" charset="0"/>
                        </a:rPr>
                        <a:t>Red die show 1</a:t>
                      </a:r>
                      <a:endParaRPr kumimoji="0" lang="en-US" sz="2100" b="0" i="0" u="none" strike="noStrike" cap="none" normalizeH="0" baseline="0">
                        <a:ln>
                          <a:noFill/>
                        </a:ln>
                        <a:solidFill>
                          <a:schemeClr val="tx1"/>
                        </a:solidFill>
                        <a:effectLst/>
                        <a:latin typeface="Times New Roman" panose="02020603050405020304" pitchFamily="18" charset="0"/>
                      </a:endParaRPr>
                    </a:p>
                  </a:txBody>
                  <a:tcPr marL="68580" marR="68580" marT="34291" marB="342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100" b="0" i="0" u="none" strike="noStrike" cap="none" normalizeH="0" baseline="0">
                          <a:ln>
                            <a:noFill/>
                          </a:ln>
                          <a:solidFill>
                            <a:schemeClr val="tx1"/>
                          </a:solidFill>
                          <a:effectLst/>
                          <a:latin typeface="Times New Roman" panose="02020603050405020304" pitchFamily="18" charset="0"/>
                        </a:rPr>
                        <a:t>(1,1),(1,2),(1,3),</a:t>
                      </a:r>
                      <a:endParaRPr kumimoji="0" lang="en-US" sz="2100" b="0" i="0" u="none" strike="noStrike" cap="none" normalizeH="0" baseline="0">
                        <a:ln>
                          <a:noFill/>
                        </a:ln>
                        <a:solidFill>
                          <a:schemeClr val="tx1"/>
                        </a:solidFill>
                        <a:effectLst/>
                        <a:latin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Tx/>
                        <a:buSzTx/>
                        <a:buFontTx/>
                        <a:buNone/>
                      </a:pPr>
                      <a:r>
                        <a:rPr kumimoji="0" lang="en-US" sz="2100" b="0" i="0" u="none" strike="noStrike" cap="none" normalizeH="0" baseline="0">
                          <a:ln>
                            <a:noFill/>
                          </a:ln>
                          <a:solidFill>
                            <a:schemeClr val="tx1"/>
                          </a:solidFill>
                          <a:effectLst/>
                          <a:latin typeface="Times New Roman" panose="02020603050405020304" pitchFamily="18" charset="0"/>
                        </a:rPr>
                        <a:t>(1,4),(1,5),(1,6)</a:t>
                      </a:r>
                      <a:endParaRPr kumimoji="0" lang="en-US" sz="2100" b="0" i="0" u="none" strike="noStrike" cap="none" normalizeH="0" baseline="0">
                        <a:ln>
                          <a:noFill/>
                        </a:ln>
                        <a:solidFill>
                          <a:schemeClr val="tx1"/>
                        </a:solidFill>
                        <a:effectLst/>
                        <a:latin typeface="Times New Roman" panose="02020603050405020304" pitchFamily="18" charset="0"/>
                      </a:endParaRPr>
                    </a:p>
                  </a:txBody>
                  <a:tcPr marL="68580" marR="68580"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100" b="0" i="0" u="none" strike="noStrike" cap="none" normalizeH="0" baseline="0">
                          <a:ln>
                            <a:noFill/>
                          </a:ln>
                          <a:solidFill>
                            <a:schemeClr val="tx1"/>
                          </a:solidFill>
                          <a:effectLst/>
                          <a:latin typeface="Times New Roman" panose="02020603050405020304" pitchFamily="18" charset="0"/>
                        </a:rPr>
                        <a:t>6/36</a:t>
                      </a:r>
                      <a:endParaRPr kumimoji="0" lang="en-US" sz="2100" b="0" i="0" u="none" strike="noStrike" cap="none" normalizeH="0" baseline="0">
                        <a:ln>
                          <a:noFill/>
                        </a:ln>
                        <a:solidFill>
                          <a:schemeClr val="tx1"/>
                        </a:solidFill>
                        <a:effectLst/>
                        <a:latin typeface="Times New Roman" panose="02020603050405020304" pitchFamily="18" charset="0"/>
                      </a:endParaRPr>
                    </a:p>
                  </a:txBody>
                  <a:tcPr marL="68580" marR="68580"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268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100" b="0" i="0" u="none" strike="noStrike" cap="none" normalizeH="0" baseline="0">
                          <a:ln>
                            <a:noFill/>
                          </a:ln>
                          <a:solidFill>
                            <a:schemeClr val="tx1"/>
                          </a:solidFill>
                          <a:effectLst/>
                          <a:latin typeface="Times New Roman" panose="02020603050405020304" pitchFamily="18" charset="0"/>
                        </a:rPr>
                        <a:t>Green die show 1</a:t>
                      </a:r>
                      <a:endParaRPr kumimoji="0" lang="en-US" sz="2100" b="0" i="0" u="none" strike="noStrike" cap="none" normalizeH="0" baseline="0">
                        <a:ln>
                          <a:noFill/>
                        </a:ln>
                        <a:solidFill>
                          <a:schemeClr val="tx1"/>
                        </a:solidFill>
                        <a:effectLst/>
                        <a:latin typeface="Times New Roman" panose="02020603050405020304" pitchFamily="18" charset="0"/>
                      </a:endParaRPr>
                    </a:p>
                  </a:txBody>
                  <a:tcPr marL="68580" marR="68580" marT="34291" marB="342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100" b="0" i="0" u="none" strike="noStrike" cap="none" normalizeH="0" baseline="0">
                          <a:ln>
                            <a:noFill/>
                          </a:ln>
                          <a:solidFill>
                            <a:schemeClr val="tx1"/>
                          </a:solidFill>
                          <a:effectLst/>
                          <a:latin typeface="Times New Roman" panose="02020603050405020304" pitchFamily="18" charset="0"/>
                        </a:rPr>
                        <a:t>(1,1),(2,1),(3,1),</a:t>
                      </a:r>
                      <a:endParaRPr kumimoji="0" lang="en-US" sz="2100" b="0" i="0" u="none" strike="noStrike" cap="none" normalizeH="0" baseline="0">
                        <a:ln>
                          <a:noFill/>
                        </a:ln>
                        <a:solidFill>
                          <a:schemeClr val="tx1"/>
                        </a:solidFill>
                        <a:effectLst/>
                        <a:latin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Tx/>
                        <a:buSzTx/>
                        <a:buFontTx/>
                        <a:buNone/>
                      </a:pPr>
                      <a:r>
                        <a:rPr kumimoji="0" lang="en-US" sz="2100" b="0" i="0" u="none" strike="noStrike" cap="none" normalizeH="0" baseline="0">
                          <a:ln>
                            <a:noFill/>
                          </a:ln>
                          <a:solidFill>
                            <a:schemeClr val="tx1"/>
                          </a:solidFill>
                          <a:effectLst/>
                          <a:latin typeface="Times New Roman" panose="02020603050405020304" pitchFamily="18" charset="0"/>
                        </a:rPr>
                        <a:t>(4,1),(5,1),(6,1)</a:t>
                      </a:r>
                      <a:endParaRPr kumimoji="0" lang="en-US" sz="2100" b="0" i="0" u="none" strike="noStrike" cap="none" normalizeH="0" baseline="0">
                        <a:ln>
                          <a:noFill/>
                        </a:ln>
                        <a:solidFill>
                          <a:schemeClr val="tx1"/>
                        </a:solidFill>
                        <a:effectLst/>
                        <a:latin typeface="Times New Roman" panose="02020603050405020304" pitchFamily="18" charset="0"/>
                      </a:endParaRPr>
                    </a:p>
                  </a:txBody>
                  <a:tcPr marL="68580" marR="68580"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100" b="0" i="0" u="none" strike="noStrike" cap="none" normalizeH="0" baseline="0">
                          <a:ln>
                            <a:noFill/>
                          </a:ln>
                          <a:solidFill>
                            <a:schemeClr val="tx1"/>
                          </a:solidFill>
                          <a:effectLst/>
                          <a:latin typeface="Times New Roman" panose="02020603050405020304" pitchFamily="18" charset="0"/>
                        </a:rPr>
                        <a:t>6/36</a:t>
                      </a:r>
                      <a:endParaRPr kumimoji="0" lang="en-US" sz="2100" b="0" i="0" u="none" strike="noStrike" cap="none" normalizeH="0" baseline="0">
                        <a:ln>
                          <a:noFill/>
                        </a:ln>
                        <a:solidFill>
                          <a:schemeClr val="tx1"/>
                        </a:solidFill>
                        <a:effectLst/>
                        <a:latin typeface="Times New Roman" panose="02020603050405020304" pitchFamily="18" charset="0"/>
                      </a:endParaRPr>
                    </a:p>
                  </a:txBody>
                  <a:tcPr marL="68580" marR="68580"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2" name="Rectangle 1026"/>
          <p:cNvSpPr>
            <a:spLocks noGrp="1" noChangeArrowheads="1"/>
          </p:cNvSpPr>
          <p:nvPr>
            <p:ph type="title"/>
          </p:nvPr>
        </p:nvSpPr>
        <p:spPr>
          <a:xfrm>
            <a:off x="1043608" y="284560"/>
            <a:ext cx="6671642" cy="889849"/>
          </a:xfrm>
        </p:spPr>
        <p:txBody>
          <a:bodyPr>
            <a:normAutofit/>
          </a:bodyPr>
          <a:lstStyle/>
          <a:p>
            <a:pPr eaLnBrk="1" hangingPunct="1">
              <a:defRPr/>
            </a:pPr>
            <a:r>
              <a:rPr lang="en-US" sz="3600" b="1" dirty="0"/>
              <a:t>Permutations</a:t>
            </a:r>
            <a:endParaRPr lang="en-US" sz="3600" b="1" i="1" dirty="0"/>
          </a:p>
        </p:txBody>
      </p:sp>
      <p:sp>
        <p:nvSpPr>
          <p:cNvPr id="3078" name="Rectangle 1028"/>
          <p:cNvSpPr>
            <a:spLocks noGrp="1" noChangeArrowheads="1"/>
          </p:cNvSpPr>
          <p:nvPr>
            <p:ph idx="1"/>
          </p:nvPr>
        </p:nvSpPr>
        <p:spPr>
          <a:xfrm>
            <a:off x="1600200" y="1885950"/>
            <a:ext cx="6115050" cy="2114550"/>
          </a:xfrm>
          <a:solidFill>
            <a:srgbClr val="F4ECC6"/>
          </a:solidFill>
          <a:ln w="28575">
            <a:solidFill>
              <a:srgbClr val="CC0066"/>
            </a:solidFill>
            <a:miter lim="800000"/>
          </a:ln>
        </p:spPr>
        <p:txBody>
          <a:bodyPr/>
          <a:lstStyle/>
          <a:p>
            <a:pPr eaLnBrk="1" hangingPunct="1">
              <a:spcBef>
                <a:spcPct val="0"/>
              </a:spcBef>
            </a:pPr>
            <a:r>
              <a:rPr lang="en-US">
                <a:solidFill>
                  <a:schemeClr val="tx1"/>
                </a:solidFill>
              </a:rPr>
              <a:t>The number of ways you can arrange</a:t>
            </a:r>
            <a:endParaRPr lang="en-US">
              <a:solidFill>
                <a:schemeClr val="tx1"/>
              </a:solidFill>
            </a:endParaRPr>
          </a:p>
          <a:p>
            <a:pPr eaLnBrk="1" hangingPunct="1">
              <a:spcBef>
                <a:spcPct val="0"/>
              </a:spcBef>
              <a:buFontTx/>
              <a:buNone/>
            </a:pPr>
            <a:r>
              <a:rPr lang="en-US">
                <a:solidFill>
                  <a:schemeClr val="tx1"/>
                </a:solidFill>
              </a:rPr>
              <a:t> </a:t>
            </a:r>
            <a:r>
              <a:rPr lang="en-US" b="1" i="1">
                <a:solidFill>
                  <a:srgbClr val="CC0066"/>
                </a:solidFill>
              </a:rPr>
              <a:t>n</a:t>
            </a:r>
            <a:r>
              <a:rPr lang="en-US" b="1">
                <a:solidFill>
                  <a:schemeClr val="tx1"/>
                </a:solidFill>
              </a:rPr>
              <a:t> </a:t>
            </a:r>
            <a:r>
              <a:rPr lang="en-US">
                <a:solidFill>
                  <a:schemeClr val="tx1"/>
                </a:solidFill>
              </a:rPr>
              <a:t>distinct objects, taking them </a:t>
            </a:r>
            <a:r>
              <a:rPr lang="en-US" b="1" i="1">
                <a:solidFill>
                  <a:srgbClr val="CC0066"/>
                </a:solidFill>
              </a:rPr>
              <a:t>r</a:t>
            </a:r>
            <a:r>
              <a:rPr lang="en-US">
                <a:solidFill>
                  <a:schemeClr val="tx1"/>
                </a:solidFill>
              </a:rPr>
              <a:t> at a time is</a:t>
            </a:r>
            <a:endParaRPr lang="en-US">
              <a:solidFill>
                <a:schemeClr val="tx1"/>
              </a:solidFill>
            </a:endParaRPr>
          </a:p>
        </p:txBody>
      </p:sp>
      <p:sp>
        <p:nvSpPr>
          <p:cNvPr id="112645" name="Text Box 1029"/>
          <p:cNvSpPr txBox="1">
            <a:spLocks noChangeArrowheads="1"/>
          </p:cNvSpPr>
          <p:nvPr/>
        </p:nvSpPr>
        <p:spPr bwMode="auto">
          <a:xfrm>
            <a:off x="1943100" y="4090988"/>
            <a:ext cx="5486400" cy="1061829"/>
          </a:xfrm>
          <a:prstGeom prst="rect">
            <a:avLst/>
          </a:prstGeom>
          <a:noFill/>
          <a:ln w="9525">
            <a:noFill/>
            <a:miter lim="800000"/>
          </a:ln>
          <a:effectLst/>
        </p:spPr>
        <p:txBody>
          <a:bodyPr>
            <a:spAutoFit/>
          </a:bodyPr>
          <a:lstStyle/>
          <a:p>
            <a:pPr>
              <a:spcBef>
                <a:spcPct val="50000"/>
              </a:spcBef>
              <a:defRPr/>
            </a:pPr>
            <a:r>
              <a:rPr lang="en-US" sz="2100" b="1" dirty="0">
                <a:solidFill>
                  <a:srgbClr val="333333"/>
                </a:solidFill>
                <a:effectLst>
                  <a:outerShdw blurRad="38100" dist="38100" dir="2700000" algn="tl">
                    <a:srgbClr val="C0C0C0"/>
                  </a:outerShdw>
                </a:effectLst>
              </a:rPr>
              <a:t>Example: </a:t>
            </a:r>
            <a:r>
              <a:rPr lang="en-US" sz="2100" dirty="0"/>
              <a:t>How many 3-digit lock combinations can we make from the numbers 1, 2, 3, and 4?</a:t>
            </a:r>
            <a:endParaRPr lang="en-US" sz="2100" b="1" dirty="0">
              <a:effectLst>
                <a:outerShdw blurRad="38100" dist="38100" dir="2700000" algn="tl">
                  <a:srgbClr val="C0C0C0"/>
                </a:outerShdw>
              </a:effectLst>
            </a:endParaRPr>
          </a:p>
        </p:txBody>
      </p:sp>
      <p:graphicFrame>
        <p:nvGraphicFramePr>
          <p:cNvPr id="3074" name="Object 1031"/>
          <p:cNvGraphicFramePr>
            <a:graphicFrameLocks noChangeAspect="1"/>
          </p:cNvGraphicFramePr>
          <p:nvPr/>
        </p:nvGraphicFramePr>
        <p:xfrm>
          <a:off x="2971800" y="2654641"/>
          <a:ext cx="5029200" cy="1287066"/>
        </p:xfrm>
        <a:graphic>
          <a:graphicData uri="http://schemas.openxmlformats.org/presentationml/2006/ole">
            <mc:AlternateContent xmlns:mc="http://schemas.openxmlformats.org/markup-compatibility/2006">
              <mc:Choice xmlns:v="urn:schemas-microsoft-com:vml" Requires="v">
                <p:oleObj spid="_x0000_s2049" name="Equation" r:id="rId1" imgW="2578100" imgH="660400" progId="Equation.3">
                  <p:embed/>
                </p:oleObj>
              </mc:Choice>
              <mc:Fallback>
                <p:oleObj name="Equation" r:id="rId1" imgW="2578100" imgH="660400" progId="Equation.3">
                  <p:embed/>
                  <p:pic>
                    <p:nvPicPr>
                      <p:cNvPr id="0" name="Object 10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654641"/>
                        <a:ext cx="5029200" cy="12870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48" name="Object 1032"/>
          <p:cNvGraphicFramePr>
            <a:graphicFrameLocks noChangeAspect="1"/>
          </p:cNvGraphicFramePr>
          <p:nvPr/>
        </p:nvGraphicFramePr>
        <p:xfrm>
          <a:off x="4804186" y="5601890"/>
          <a:ext cx="2803922" cy="797719"/>
        </p:xfrm>
        <a:graphic>
          <a:graphicData uri="http://schemas.openxmlformats.org/presentationml/2006/ole">
            <mc:AlternateContent xmlns:mc="http://schemas.openxmlformats.org/markup-compatibility/2006">
              <mc:Choice xmlns:v="urn:schemas-microsoft-com:vml" Requires="v">
                <p:oleObj spid="_x0000_s2050" name="Equation" r:id="rId3" imgW="1384300" imgH="393700" progId="Equation.3">
                  <p:embed/>
                </p:oleObj>
              </mc:Choice>
              <mc:Fallback>
                <p:oleObj name="Equation" r:id="rId3" imgW="1384300" imgH="393700" progId="Equation.3">
                  <p:embed/>
                  <p:pic>
                    <p:nvPicPr>
                      <p:cNvPr id="0" name="Object 10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4186" y="5601890"/>
                        <a:ext cx="2803922" cy="797719"/>
                      </a:xfrm>
                      <a:prstGeom prst="rect">
                        <a:avLst/>
                      </a:prstGeom>
                      <a:solidFill>
                        <a:srgbClr val="F4ECC6"/>
                      </a:solidFill>
                      <a:ln w="28575">
                        <a:solidFill>
                          <a:srgbClr val="CC0066"/>
                        </a:solidFill>
                        <a:miter lim="800000"/>
                        <a:headEnd/>
                        <a:tailEnd/>
                      </a:ln>
                      <a:effectLst>
                        <a:outerShdw dist="107763" dir="2700000" algn="ctr" rotWithShape="0">
                          <a:srgbClr val="808080"/>
                        </a:outerShdw>
                      </a:effectLst>
                    </p:spPr>
                  </p:pic>
                </p:oleObj>
              </mc:Fallback>
            </mc:AlternateContent>
          </a:graphicData>
        </a:graphic>
      </p:graphicFrame>
      <p:grpSp>
        <p:nvGrpSpPr>
          <p:cNvPr id="3080" name="Group 1039"/>
          <p:cNvGrpSpPr/>
          <p:nvPr/>
        </p:nvGrpSpPr>
        <p:grpSpPr bwMode="auto">
          <a:xfrm>
            <a:off x="7993227" y="-40688"/>
            <a:ext cx="857250" cy="1314450"/>
            <a:chOff x="4944" y="48"/>
            <a:chExt cx="720" cy="1104"/>
          </a:xfrm>
        </p:grpSpPr>
        <p:sp>
          <p:nvSpPr>
            <p:cNvPr id="112650" name="Rectangle 1034"/>
            <p:cNvSpPr>
              <a:spLocks noChangeArrowheads="1"/>
            </p:cNvSpPr>
            <p:nvPr/>
          </p:nvSpPr>
          <p:spPr bwMode="auto">
            <a:xfrm>
              <a:off x="4944" y="48"/>
              <a:ext cx="720" cy="1104"/>
            </a:xfrm>
            <a:prstGeom prst="rect">
              <a:avLst/>
            </a:prstGeom>
            <a:solidFill>
              <a:srgbClr val="F0D27E"/>
            </a:solidFill>
            <a:ln w="28575">
              <a:noFill/>
              <a:miter lim="800000"/>
            </a:ln>
            <a:effectLst>
              <a:outerShdw dist="107763" dir="2700000" algn="ctr" rotWithShape="0">
                <a:schemeClr val="bg2"/>
              </a:outerShdw>
            </a:effectLst>
          </p:spPr>
          <p:txBody>
            <a:bodyPr wrap="none" anchor="ctr"/>
            <a:lstStyle/>
            <a:p>
              <a:pPr>
                <a:defRPr/>
              </a:pPr>
              <a:endParaRPr lang="en-IN" sz="2400"/>
            </a:p>
          </p:txBody>
        </p:sp>
        <p:pic>
          <p:nvPicPr>
            <p:cNvPr id="3086" name="Picture 1033" descr="lo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5" y="96"/>
              <a:ext cx="581"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1038"/>
          <p:cNvGrpSpPr/>
          <p:nvPr/>
        </p:nvGrpSpPr>
        <p:grpSpPr bwMode="auto">
          <a:xfrm>
            <a:off x="1368028" y="5678088"/>
            <a:ext cx="3371850" cy="646509"/>
            <a:chOff x="189" y="3961"/>
            <a:chExt cx="2832" cy="543"/>
          </a:xfrm>
        </p:grpSpPr>
        <p:sp>
          <p:nvSpPr>
            <p:cNvPr id="3083" name="Text Box 1036"/>
            <p:cNvSpPr txBox="1">
              <a:spLocks noChangeArrowheads="1"/>
            </p:cNvSpPr>
            <p:nvPr/>
          </p:nvSpPr>
          <p:spPr bwMode="auto">
            <a:xfrm>
              <a:off x="189" y="3961"/>
              <a:ext cx="2496" cy="543"/>
            </a:xfrm>
            <a:prstGeom prst="rect">
              <a:avLst/>
            </a:prstGeom>
            <a:solidFill>
              <a:srgbClr val="CC0066"/>
            </a:solidFill>
            <a:ln w="28575">
              <a:solidFill>
                <a:srgbClr val="F4ECC6"/>
              </a:solidFill>
              <a:miter lim="800000"/>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800" dirty="0">
                  <a:solidFill>
                    <a:srgbClr val="F4ECC6"/>
                  </a:solidFill>
                </a:rPr>
                <a:t>The order of the choice is important!</a:t>
              </a:r>
              <a:endParaRPr lang="en-US" sz="1800" dirty="0">
                <a:solidFill>
                  <a:srgbClr val="F4ECC6"/>
                </a:solidFill>
              </a:endParaRPr>
            </a:p>
          </p:txBody>
        </p:sp>
        <p:sp>
          <p:nvSpPr>
            <p:cNvPr id="3084" name="Line 1037"/>
            <p:cNvSpPr>
              <a:spLocks noChangeShapeType="1"/>
            </p:cNvSpPr>
            <p:nvPr/>
          </p:nvSpPr>
          <p:spPr bwMode="auto">
            <a:xfrm>
              <a:off x="2685" y="4256"/>
              <a:ext cx="336" cy="0"/>
            </a:xfrm>
            <a:prstGeom prst="line">
              <a:avLst/>
            </a:prstGeom>
            <a:noFill/>
            <a:ln w="28575">
              <a:solidFill>
                <a:srgbClr val="CC0066"/>
              </a:solidFill>
              <a:round/>
              <a:tailEnd type="triangle" w="med" len="med"/>
            </a:ln>
            <a:extLst>
              <a:ext uri="{909E8E84-426E-40DD-AFC4-6F175D3DCCD1}">
                <a14:hiddenFill xmlns:a14="http://schemas.microsoft.com/office/drawing/2010/main">
                  <a:noFill/>
                </a14:hiddenFill>
              </a:ext>
            </a:extLst>
          </p:spPr>
          <p:txBody>
            <a:bodyPr/>
            <a:lstStyle/>
            <a:p>
              <a:endParaRPr lang="en-IN" sz="24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2645"/>
                                        </p:tgtEl>
                                        <p:attrNameLst>
                                          <p:attrName>style.visibility</p:attrName>
                                        </p:attrNameLst>
                                      </p:cBhvr>
                                      <p:to>
                                        <p:strVal val="visible"/>
                                      </p:to>
                                    </p:set>
                                    <p:animEffect transition="in" filter="wipe(up)">
                                      <p:cBhvr>
                                        <p:cTn id="7" dur="500"/>
                                        <p:tgtEl>
                                          <p:spTgt spid="1126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2648"/>
                                        </p:tgtEl>
                                        <p:attrNameLst>
                                          <p:attrName>style.visibility</p:attrName>
                                        </p:attrNameLst>
                                      </p:cBhvr>
                                      <p:to>
                                        <p:strVal val="visible"/>
                                      </p:to>
                                    </p:set>
                                    <p:animEffect transition="in" filter="dissolve">
                                      <p:cBhvr>
                                        <p:cTn id="17" dur="500"/>
                                        <p:tgtEl>
                                          <p:spTgt spid="112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971600" y="314327"/>
            <a:ext cx="6286500" cy="857250"/>
          </a:xfrm>
        </p:spPr>
        <p:txBody>
          <a:bodyPr/>
          <a:lstStyle/>
          <a:p>
            <a:pPr eaLnBrk="1" hangingPunct="1">
              <a:defRPr/>
            </a:pPr>
            <a:r>
              <a:rPr lang="en-US" sz="3600" b="1" dirty="0"/>
              <a:t>Examples</a:t>
            </a:r>
            <a:endParaRPr lang="en-US" sz="3600" b="1" dirty="0"/>
          </a:p>
        </p:txBody>
      </p:sp>
      <p:sp>
        <p:nvSpPr>
          <p:cNvPr id="113668" name="Text Box 4"/>
          <p:cNvSpPr txBox="1">
            <a:spLocks noChangeArrowheads="1"/>
          </p:cNvSpPr>
          <p:nvPr/>
        </p:nvSpPr>
        <p:spPr bwMode="auto">
          <a:xfrm>
            <a:off x="539552" y="1859340"/>
            <a:ext cx="8205489" cy="1569660"/>
          </a:xfrm>
          <a:prstGeom prst="rect">
            <a:avLst/>
          </a:prstGeom>
          <a:noFill/>
          <a:ln w="9525">
            <a:noFill/>
            <a:miter lim="800000"/>
          </a:ln>
          <a:effectLst/>
        </p:spPr>
        <p:txBody>
          <a:bodyPr wrap="square">
            <a:spAutoFit/>
          </a:bodyPr>
          <a:lstStyle/>
          <a:p>
            <a:pPr>
              <a:spcBef>
                <a:spcPct val="50000"/>
              </a:spcBef>
              <a:defRPr/>
            </a:pPr>
            <a:r>
              <a:rPr lang="en-US" sz="2400" b="1" dirty="0">
                <a:solidFill>
                  <a:srgbClr val="333333"/>
                </a:solidFill>
                <a:effectLst>
                  <a:outerShdw blurRad="38100" dist="38100" dir="2700000" algn="tl">
                    <a:srgbClr val="C0C0C0"/>
                  </a:outerShdw>
                </a:effectLst>
              </a:rPr>
              <a:t>Example: </a:t>
            </a:r>
            <a:r>
              <a:rPr lang="en-US" sz="2400" dirty="0"/>
              <a:t>A lock consists of five parts and can be assembled in any order. A quality control engineer wants to test each order for efficiency of assembly. How many orders are there?</a:t>
            </a:r>
            <a:endParaRPr lang="en-US" sz="2400" b="1" dirty="0">
              <a:effectLst>
                <a:outerShdw blurRad="38100" dist="38100" dir="2700000" algn="tl">
                  <a:srgbClr val="C0C0C0"/>
                </a:outerShdw>
              </a:effectLst>
            </a:endParaRPr>
          </a:p>
        </p:txBody>
      </p:sp>
      <p:graphicFrame>
        <p:nvGraphicFramePr>
          <p:cNvPr id="113687" name="Object 23"/>
          <p:cNvGraphicFramePr>
            <a:graphicFrameLocks noChangeAspect="1"/>
          </p:cNvGraphicFramePr>
          <p:nvPr/>
        </p:nvGraphicFramePr>
        <p:xfrm>
          <a:off x="3886201" y="4629151"/>
          <a:ext cx="3574256" cy="797719"/>
        </p:xfrm>
        <a:graphic>
          <a:graphicData uri="http://schemas.openxmlformats.org/presentationml/2006/ole">
            <mc:AlternateContent xmlns:mc="http://schemas.openxmlformats.org/markup-compatibility/2006">
              <mc:Choice xmlns:v="urn:schemas-microsoft-com:vml" Requires="v">
                <p:oleObj spid="_x0000_s3073" name="Equation" r:id="rId1" imgW="1765300" imgH="393700" progId="Equation.3">
                  <p:embed/>
                </p:oleObj>
              </mc:Choice>
              <mc:Fallback>
                <p:oleObj name="Equation" r:id="rId1" imgW="1765300" imgH="393700" progId="Equation.3">
                  <p:embed/>
                  <p:pic>
                    <p:nvPicPr>
                      <p:cNvPr id="0" name="Object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1" y="4629151"/>
                        <a:ext cx="3574256" cy="797719"/>
                      </a:xfrm>
                      <a:prstGeom prst="rect">
                        <a:avLst/>
                      </a:prstGeom>
                      <a:solidFill>
                        <a:srgbClr val="F4ECC6"/>
                      </a:solidFill>
                      <a:ln w="28575">
                        <a:solidFill>
                          <a:srgbClr val="CC0066"/>
                        </a:solidFill>
                        <a:miter lim="800000"/>
                        <a:headEnd/>
                        <a:tailEnd/>
                      </a:ln>
                      <a:effectLst>
                        <a:outerShdw dist="107763" dir="2700000" algn="ctr" rotWithShape="0">
                          <a:srgbClr val="808080"/>
                        </a:outerShdw>
                      </a:effectLst>
                    </p:spPr>
                  </p:pic>
                </p:oleObj>
              </mc:Fallback>
            </mc:AlternateContent>
          </a:graphicData>
        </a:graphic>
      </p:graphicFrame>
      <p:grpSp>
        <p:nvGrpSpPr>
          <p:cNvPr id="2" name="Group 31"/>
          <p:cNvGrpSpPr/>
          <p:nvPr/>
        </p:nvGrpSpPr>
        <p:grpSpPr bwMode="auto">
          <a:xfrm>
            <a:off x="1600200" y="4000500"/>
            <a:ext cx="2971800" cy="854869"/>
            <a:chOff x="576" y="2688"/>
            <a:chExt cx="2496" cy="718"/>
          </a:xfrm>
        </p:grpSpPr>
        <p:sp>
          <p:nvSpPr>
            <p:cNvPr id="4107" name="Text Box 25"/>
            <p:cNvSpPr txBox="1">
              <a:spLocks noChangeArrowheads="1"/>
            </p:cNvSpPr>
            <p:nvPr/>
          </p:nvSpPr>
          <p:spPr bwMode="auto">
            <a:xfrm>
              <a:off x="576" y="2688"/>
              <a:ext cx="2496" cy="543"/>
            </a:xfrm>
            <a:prstGeom prst="rect">
              <a:avLst/>
            </a:prstGeom>
            <a:solidFill>
              <a:srgbClr val="CC0066"/>
            </a:solidFill>
            <a:ln w="28575">
              <a:solidFill>
                <a:srgbClr val="F4ECC6"/>
              </a:solidFill>
              <a:miter lim="800000"/>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800" dirty="0">
                  <a:solidFill>
                    <a:srgbClr val="F4ECC6"/>
                  </a:solidFill>
                </a:rPr>
                <a:t>The order of the choice is important!</a:t>
              </a:r>
              <a:endParaRPr lang="en-US" sz="1800" dirty="0">
                <a:solidFill>
                  <a:srgbClr val="F4ECC6"/>
                </a:solidFill>
              </a:endParaRPr>
            </a:p>
          </p:txBody>
        </p:sp>
        <p:cxnSp>
          <p:nvCxnSpPr>
            <p:cNvPr id="4108" name="AutoShape 27"/>
            <p:cNvCxnSpPr>
              <a:cxnSpLocks noChangeShapeType="1"/>
              <a:stCxn id="4107" idx="2"/>
            </p:cNvCxnSpPr>
            <p:nvPr/>
          </p:nvCxnSpPr>
          <p:spPr bwMode="auto">
            <a:xfrm rot="16200000" flipH="1">
              <a:off x="1948" y="3107"/>
              <a:ext cx="175" cy="423"/>
            </a:xfrm>
            <a:prstGeom prst="bentConnector2">
              <a:avLst/>
            </a:prstGeom>
            <a:noFill/>
            <a:ln w="28575">
              <a:solidFill>
                <a:srgbClr val="CC0066"/>
              </a:solidFill>
              <a:miter lim="800000"/>
              <a:tailEnd type="triangle" w="med" len="med"/>
            </a:ln>
            <a:extLst>
              <a:ext uri="{909E8E84-426E-40DD-AFC4-6F175D3DCCD1}">
                <a14:hiddenFill xmlns:a14="http://schemas.microsoft.com/office/drawing/2010/main">
                  <a:noFill/>
                </a14:hiddenFill>
              </a:ext>
            </a:extLst>
          </p:spPr>
        </p:cxnSp>
      </p:grpSp>
      <p:grpSp>
        <p:nvGrpSpPr>
          <p:cNvPr id="4103" name="Group 28"/>
          <p:cNvGrpSpPr/>
          <p:nvPr/>
        </p:nvGrpSpPr>
        <p:grpSpPr bwMode="auto">
          <a:xfrm>
            <a:off x="7887791" y="188640"/>
            <a:ext cx="857250" cy="1099200"/>
            <a:chOff x="4944" y="48"/>
            <a:chExt cx="720" cy="1104"/>
          </a:xfrm>
        </p:grpSpPr>
        <p:sp>
          <p:nvSpPr>
            <p:cNvPr id="113693" name="Rectangle 29"/>
            <p:cNvSpPr>
              <a:spLocks noChangeArrowheads="1"/>
            </p:cNvSpPr>
            <p:nvPr/>
          </p:nvSpPr>
          <p:spPr bwMode="auto">
            <a:xfrm>
              <a:off x="4944" y="48"/>
              <a:ext cx="720" cy="1104"/>
            </a:xfrm>
            <a:prstGeom prst="rect">
              <a:avLst/>
            </a:prstGeom>
            <a:solidFill>
              <a:srgbClr val="F0D27E"/>
            </a:solidFill>
            <a:ln w="28575">
              <a:noFill/>
              <a:miter lim="800000"/>
            </a:ln>
            <a:effectLst>
              <a:outerShdw dist="107763" dir="2700000" algn="ctr" rotWithShape="0">
                <a:schemeClr val="bg2"/>
              </a:outerShdw>
            </a:effectLst>
          </p:spPr>
          <p:txBody>
            <a:bodyPr wrap="none" anchor="ctr"/>
            <a:lstStyle/>
            <a:p>
              <a:pPr>
                <a:defRPr/>
              </a:pPr>
              <a:endParaRPr lang="en-IN" sz="2400"/>
            </a:p>
          </p:txBody>
        </p:sp>
        <p:pic>
          <p:nvPicPr>
            <p:cNvPr id="4106" name="Picture 30" descr="l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 y="96"/>
              <a:ext cx="581"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3687"/>
                                        </p:tgtEl>
                                        <p:attrNameLst>
                                          <p:attrName>style.visibility</p:attrName>
                                        </p:attrNameLst>
                                      </p:cBhvr>
                                      <p:to>
                                        <p:strVal val="visible"/>
                                      </p:to>
                                    </p:set>
                                    <p:animEffect transition="in" filter="dissolve">
                                      <p:cBhvr>
                                        <p:cTn id="12" dur="500"/>
                                        <p:tgtEl>
                                          <p:spTgt spid="113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DF4C409-C017-451C-B236-E185BBA6E0E4}" type="slidenum">
              <a:rPr lang="tr-TR" smtClean="0"/>
            </a:fld>
            <a:endParaRPr lang="tr-TR" dirty="0"/>
          </a:p>
        </p:txBody>
      </p:sp>
      <p:sp>
        <p:nvSpPr>
          <p:cNvPr id="4" name="Content Placeholder 3"/>
          <p:cNvSpPr>
            <a:spLocks noGrp="1"/>
          </p:cNvSpPr>
          <p:nvPr>
            <p:ph sz="quarter" idx="1"/>
          </p:nvPr>
        </p:nvSpPr>
        <p:spPr>
          <a:xfrm>
            <a:off x="257232" y="404664"/>
            <a:ext cx="8820472" cy="6195489"/>
          </a:xfrm>
        </p:spPr>
        <p:txBody>
          <a:bodyPr>
            <a:normAutofit fontScale="62500" lnSpcReduction="20000"/>
          </a:bodyPr>
          <a:lstStyle/>
          <a:p>
            <a:pPr marL="0" indent="0" algn="l">
              <a:buNone/>
            </a:pPr>
            <a:r>
              <a:rPr lang="en-US" b="1" i="0" dirty="0">
                <a:solidFill>
                  <a:srgbClr val="333333"/>
                </a:solidFill>
                <a:effectLst/>
                <a:latin typeface="Roboto" panose="02000000000000000000" pitchFamily="2" charset="0"/>
              </a:rPr>
              <a:t>It is required to seat 5 men and 4 women in a row so that the women occupy the even places. How many such arrangements are possible?</a:t>
            </a:r>
            <a:endParaRPr lang="en-US" b="0" i="0" dirty="0">
              <a:solidFill>
                <a:srgbClr val="333333"/>
              </a:solidFill>
              <a:effectLst/>
              <a:latin typeface="Roboto" panose="02000000000000000000" pitchFamily="2" charset="0"/>
            </a:endParaRPr>
          </a:p>
          <a:p>
            <a:pPr marL="0" indent="0" algn="l">
              <a:buNone/>
            </a:pPr>
            <a:endParaRPr lang="en-US" b="1" i="0" dirty="0">
              <a:solidFill>
                <a:srgbClr val="333333"/>
              </a:solidFill>
              <a:effectLst/>
              <a:latin typeface="Roboto" panose="02000000000000000000" pitchFamily="2" charset="0"/>
            </a:endParaRPr>
          </a:p>
          <a:p>
            <a:pPr marL="0" indent="0" algn="l">
              <a:buNone/>
            </a:pPr>
            <a:r>
              <a:rPr lang="en-US" b="1" i="0" dirty="0">
                <a:solidFill>
                  <a:srgbClr val="333333"/>
                </a:solidFill>
                <a:effectLst/>
                <a:latin typeface="Roboto" panose="02000000000000000000" pitchFamily="2" charset="0"/>
              </a:rPr>
              <a:t>Solution:</a:t>
            </a:r>
            <a:endParaRPr lang="en-US" b="1" i="0" dirty="0">
              <a:solidFill>
                <a:srgbClr val="333333"/>
              </a:solidFill>
              <a:effectLst/>
              <a:latin typeface="Roboto" panose="02000000000000000000" pitchFamily="2" charset="0"/>
            </a:endParaRPr>
          </a:p>
          <a:p>
            <a:pPr marL="0" indent="0" algn="l">
              <a:buNone/>
            </a:pPr>
            <a:endParaRPr lang="en-US" b="0" i="0" dirty="0">
              <a:solidFill>
                <a:srgbClr val="333333"/>
              </a:solidFill>
              <a:effectLst/>
              <a:latin typeface="Roboto" panose="02000000000000000000" pitchFamily="2" charset="0"/>
            </a:endParaRPr>
          </a:p>
          <a:p>
            <a:pPr marL="0" indent="0" algn="l">
              <a:buNone/>
            </a:pPr>
            <a:r>
              <a:rPr lang="en-US" b="0" i="0" dirty="0">
                <a:solidFill>
                  <a:srgbClr val="333333"/>
                </a:solidFill>
                <a:effectLst/>
                <a:latin typeface="Roboto" panose="02000000000000000000" pitchFamily="2" charset="0"/>
              </a:rPr>
              <a:t>Given: 5 men and 4 women</a:t>
            </a:r>
            <a:endParaRPr lang="en-US" b="0" i="0" dirty="0">
              <a:solidFill>
                <a:srgbClr val="333333"/>
              </a:solidFill>
              <a:effectLst/>
              <a:latin typeface="Roboto" panose="02000000000000000000" pitchFamily="2" charset="0"/>
            </a:endParaRPr>
          </a:p>
          <a:p>
            <a:pPr marL="0" indent="0" algn="l">
              <a:buNone/>
            </a:pPr>
            <a:r>
              <a:rPr lang="en-US" b="0" i="0" dirty="0">
                <a:solidFill>
                  <a:srgbClr val="333333"/>
                </a:solidFill>
                <a:effectLst/>
                <a:latin typeface="Roboto" panose="02000000000000000000" pitchFamily="2" charset="0"/>
              </a:rPr>
              <a:t>Total number of people = 9</a:t>
            </a:r>
            <a:endParaRPr lang="en-US" b="0" i="0" dirty="0">
              <a:solidFill>
                <a:srgbClr val="333333"/>
              </a:solidFill>
              <a:effectLst/>
              <a:latin typeface="Roboto" panose="02000000000000000000" pitchFamily="2" charset="0"/>
            </a:endParaRPr>
          </a:p>
          <a:p>
            <a:pPr marL="0" indent="0" algn="l">
              <a:buNone/>
            </a:pPr>
            <a:r>
              <a:rPr lang="en-US" b="0" i="0" dirty="0">
                <a:solidFill>
                  <a:srgbClr val="333333"/>
                </a:solidFill>
                <a:effectLst/>
                <a:latin typeface="Roboto" panose="02000000000000000000" pitchFamily="2" charset="0"/>
              </a:rPr>
              <a:t>The women occupy even places, which means they will be sitting in the 2nd, 4th, 6th and 8th places, whereas the men will be sitting in the 1st, 3rd, 5th, 7th and 9th places.</a:t>
            </a:r>
            <a:endParaRPr lang="en-US" b="0" i="0" dirty="0">
              <a:solidFill>
                <a:srgbClr val="333333"/>
              </a:solidFill>
              <a:effectLst/>
              <a:latin typeface="Roboto" panose="02000000000000000000" pitchFamily="2" charset="0"/>
            </a:endParaRPr>
          </a:p>
          <a:p>
            <a:pPr marL="0" indent="0" algn="l">
              <a:buNone/>
            </a:pPr>
            <a:endParaRPr lang="en-US" b="0" i="0" dirty="0">
              <a:solidFill>
                <a:srgbClr val="333333"/>
              </a:solidFill>
              <a:effectLst/>
              <a:latin typeface="Roboto" panose="02000000000000000000" pitchFamily="2" charset="0"/>
            </a:endParaRPr>
          </a:p>
          <a:p>
            <a:pPr marL="0" indent="0" algn="l">
              <a:buNone/>
            </a:pPr>
            <a:r>
              <a:rPr lang="en-US" b="0" i="0" dirty="0">
                <a:solidFill>
                  <a:srgbClr val="333333"/>
                </a:solidFill>
                <a:effectLst/>
                <a:latin typeface="Roboto" panose="02000000000000000000" pitchFamily="2" charset="0"/>
              </a:rPr>
              <a:t>The number of arrangements in which 4 women can sit in 4 places = </a:t>
            </a:r>
            <a:r>
              <a:rPr lang="en-US" b="0" i="0" baseline="30000" dirty="0">
                <a:solidFill>
                  <a:srgbClr val="333333"/>
                </a:solidFill>
                <a:effectLst/>
                <a:latin typeface="Roboto" panose="02000000000000000000" pitchFamily="2" charset="0"/>
              </a:rPr>
              <a:t>4</a:t>
            </a:r>
            <a:r>
              <a:rPr lang="en-US" b="0" i="0" dirty="0">
                <a:solidFill>
                  <a:srgbClr val="333333"/>
                </a:solidFill>
                <a:effectLst/>
                <a:latin typeface="Roboto" panose="02000000000000000000" pitchFamily="2" charset="0"/>
              </a:rPr>
              <a:t>P</a:t>
            </a:r>
            <a:r>
              <a:rPr lang="en-US" b="0" i="0" baseline="-25000" dirty="0">
                <a:solidFill>
                  <a:srgbClr val="333333"/>
                </a:solidFill>
                <a:effectLst/>
                <a:latin typeface="Roboto" panose="02000000000000000000" pitchFamily="2" charset="0"/>
              </a:rPr>
              <a:t>4</a:t>
            </a:r>
            <a:r>
              <a:rPr lang="en-US" b="0" i="0" dirty="0">
                <a:solidFill>
                  <a:srgbClr val="333333"/>
                </a:solidFill>
                <a:effectLst/>
                <a:latin typeface="Roboto" panose="02000000000000000000" pitchFamily="2" charset="0"/>
              </a:rPr>
              <a:t> = 4!/(4 – 4)! = 4!/0! = 24/1 = 24</a:t>
            </a:r>
            <a:endParaRPr lang="en-US" b="0" i="0" dirty="0">
              <a:solidFill>
                <a:srgbClr val="333333"/>
              </a:solidFill>
              <a:effectLst/>
              <a:latin typeface="Roboto" panose="02000000000000000000" pitchFamily="2" charset="0"/>
            </a:endParaRPr>
          </a:p>
          <a:p>
            <a:pPr marL="0" indent="0" algn="l">
              <a:buNone/>
            </a:pPr>
            <a:endParaRPr lang="en-US" b="0" i="0" dirty="0">
              <a:solidFill>
                <a:srgbClr val="333333"/>
              </a:solidFill>
              <a:effectLst/>
              <a:latin typeface="Roboto" panose="02000000000000000000" pitchFamily="2" charset="0"/>
            </a:endParaRPr>
          </a:p>
          <a:p>
            <a:pPr marL="0" indent="0" algn="l">
              <a:buNone/>
            </a:pPr>
            <a:r>
              <a:rPr lang="en-US" b="0" i="0" dirty="0">
                <a:solidFill>
                  <a:srgbClr val="333333"/>
                </a:solidFill>
                <a:effectLst/>
                <a:latin typeface="Roboto" panose="02000000000000000000" pitchFamily="2" charset="0"/>
              </a:rPr>
              <a:t>5 men can occupy 5 seats in 5 ways.</a:t>
            </a:r>
            <a:endParaRPr lang="en-US" b="0" i="0" dirty="0">
              <a:solidFill>
                <a:srgbClr val="333333"/>
              </a:solidFill>
              <a:effectLst/>
              <a:latin typeface="Roboto" panose="02000000000000000000" pitchFamily="2" charset="0"/>
            </a:endParaRPr>
          </a:p>
          <a:p>
            <a:pPr marL="0" indent="0" algn="l">
              <a:buNone/>
            </a:pPr>
            <a:endParaRPr lang="en-US" b="0" i="0" dirty="0">
              <a:solidFill>
                <a:srgbClr val="333333"/>
              </a:solidFill>
              <a:effectLst/>
              <a:latin typeface="Roboto" panose="02000000000000000000" pitchFamily="2" charset="0"/>
            </a:endParaRPr>
          </a:p>
          <a:p>
            <a:pPr marL="0" indent="0" algn="l">
              <a:buNone/>
            </a:pPr>
            <a:r>
              <a:rPr lang="en-US" b="0" i="0" dirty="0">
                <a:solidFill>
                  <a:srgbClr val="333333"/>
                </a:solidFill>
                <a:effectLst/>
                <a:latin typeface="Roboto" panose="02000000000000000000" pitchFamily="2" charset="0"/>
              </a:rPr>
              <a:t>That means the number of ways they can be seated = </a:t>
            </a:r>
            <a:r>
              <a:rPr lang="en-US" b="0" i="0" baseline="30000" dirty="0">
                <a:solidFill>
                  <a:srgbClr val="333333"/>
                </a:solidFill>
                <a:effectLst/>
                <a:latin typeface="Roboto" panose="02000000000000000000" pitchFamily="2" charset="0"/>
              </a:rPr>
              <a:t>5</a:t>
            </a:r>
            <a:r>
              <a:rPr lang="en-US" b="0" i="0" dirty="0">
                <a:solidFill>
                  <a:srgbClr val="333333"/>
                </a:solidFill>
                <a:effectLst/>
                <a:latin typeface="Roboto" panose="02000000000000000000" pitchFamily="2" charset="0"/>
              </a:rPr>
              <a:t>P</a:t>
            </a:r>
            <a:r>
              <a:rPr lang="en-US" b="0" i="0" baseline="-25000" dirty="0">
                <a:solidFill>
                  <a:srgbClr val="333333"/>
                </a:solidFill>
                <a:effectLst/>
                <a:latin typeface="Roboto" panose="02000000000000000000" pitchFamily="2" charset="0"/>
              </a:rPr>
              <a:t>5</a:t>
            </a:r>
            <a:r>
              <a:rPr lang="en-US" b="0" i="0" dirty="0">
                <a:solidFill>
                  <a:srgbClr val="333333"/>
                </a:solidFill>
                <a:effectLst/>
                <a:latin typeface="Roboto" panose="02000000000000000000" pitchFamily="2" charset="0"/>
              </a:rPr>
              <a:t> = 5!/(5 – 5)! = 5!/0! = 120/1 = 120</a:t>
            </a:r>
            <a:endParaRPr lang="en-US" b="0" i="0" dirty="0">
              <a:solidFill>
                <a:srgbClr val="333333"/>
              </a:solidFill>
              <a:effectLst/>
              <a:latin typeface="Roboto" panose="02000000000000000000" pitchFamily="2" charset="0"/>
            </a:endParaRPr>
          </a:p>
          <a:p>
            <a:pPr marL="0" indent="0" algn="l">
              <a:buNone/>
            </a:pPr>
            <a:endParaRPr lang="en-US" b="0" i="0" dirty="0">
              <a:solidFill>
                <a:srgbClr val="333333"/>
              </a:solidFill>
              <a:effectLst/>
              <a:latin typeface="Roboto" panose="02000000000000000000" pitchFamily="2" charset="0"/>
            </a:endParaRPr>
          </a:p>
          <a:p>
            <a:pPr marL="0" indent="0" algn="l">
              <a:buNone/>
            </a:pPr>
            <a:r>
              <a:rPr lang="en-US" b="0" i="0" dirty="0">
                <a:solidFill>
                  <a:srgbClr val="333333"/>
                </a:solidFill>
                <a:effectLst/>
                <a:latin typeface="Roboto" panose="02000000000000000000" pitchFamily="2" charset="0"/>
              </a:rPr>
              <a:t>Therefore, the total numbers of possible sitting arrangements = 24 × 120 = 2880</a:t>
            </a:r>
            <a:endParaRPr lang="en-US" b="0" i="0" dirty="0">
              <a:solidFill>
                <a:srgbClr val="333333"/>
              </a:solidFill>
              <a:effectLst/>
              <a:latin typeface="Roboto" panose="02000000000000000000" pitchFamily="2" charset="0"/>
            </a:endParaRPr>
          </a:p>
          <a:p>
            <a:endParaRPr lang="en-IN"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1198435" y="99078"/>
            <a:ext cx="6400800" cy="1061829"/>
          </a:xfrm>
        </p:spPr>
        <p:txBody>
          <a:bodyPr/>
          <a:lstStyle/>
          <a:p>
            <a:pPr eaLnBrk="1" hangingPunct="1">
              <a:defRPr/>
            </a:pPr>
            <a:r>
              <a:rPr lang="en-US" sz="3600" b="1" dirty="0"/>
              <a:t>Combinations</a:t>
            </a:r>
            <a:endParaRPr lang="en-US" sz="3600" b="1" i="1" dirty="0"/>
          </a:p>
        </p:txBody>
      </p:sp>
      <p:sp>
        <p:nvSpPr>
          <p:cNvPr id="5126" name="Rectangle 4"/>
          <p:cNvSpPr>
            <a:spLocks noGrp="1" noChangeArrowheads="1"/>
          </p:cNvSpPr>
          <p:nvPr>
            <p:ph idx="1"/>
          </p:nvPr>
        </p:nvSpPr>
        <p:spPr>
          <a:xfrm>
            <a:off x="1331640" y="1657350"/>
            <a:ext cx="6840760" cy="1828800"/>
          </a:xfrm>
          <a:solidFill>
            <a:srgbClr val="F4ECC6"/>
          </a:solidFill>
          <a:ln w="28575">
            <a:solidFill>
              <a:srgbClr val="CC0066"/>
            </a:solidFill>
            <a:miter lim="800000"/>
          </a:ln>
        </p:spPr>
        <p:txBody>
          <a:bodyPr/>
          <a:lstStyle/>
          <a:p>
            <a:pPr eaLnBrk="1" hangingPunct="1"/>
            <a:r>
              <a:rPr lang="en-US">
                <a:solidFill>
                  <a:schemeClr val="tx1"/>
                </a:solidFill>
              </a:rPr>
              <a:t>The number of distinct combinations of </a:t>
            </a:r>
            <a:r>
              <a:rPr lang="en-US" b="1" i="1">
                <a:solidFill>
                  <a:srgbClr val="CC0066"/>
                </a:solidFill>
              </a:rPr>
              <a:t>n</a:t>
            </a:r>
            <a:r>
              <a:rPr lang="en-US" b="1">
                <a:solidFill>
                  <a:schemeClr val="tx1"/>
                </a:solidFill>
              </a:rPr>
              <a:t> </a:t>
            </a:r>
            <a:r>
              <a:rPr lang="en-US">
                <a:solidFill>
                  <a:schemeClr val="tx1"/>
                </a:solidFill>
              </a:rPr>
              <a:t>distinct objects that can be formed, taking them </a:t>
            </a:r>
            <a:r>
              <a:rPr lang="en-US" b="1" i="1">
                <a:solidFill>
                  <a:srgbClr val="CC0066"/>
                </a:solidFill>
              </a:rPr>
              <a:t>r</a:t>
            </a:r>
            <a:r>
              <a:rPr lang="en-US">
                <a:solidFill>
                  <a:schemeClr val="tx1"/>
                </a:solidFill>
              </a:rPr>
              <a:t> at a time is</a:t>
            </a:r>
            <a:endParaRPr lang="en-US">
              <a:solidFill>
                <a:schemeClr val="tx1"/>
              </a:solidFill>
            </a:endParaRPr>
          </a:p>
        </p:txBody>
      </p:sp>
      <p:sp>
        <p:nvSpPr>
          <p:cNvPr id="114693" name="Text Box 5"/>
          <p:cNvSpPr txBox="1">
            <a:spLocks noChangeArrowheads="1"/>
          </p:cNvSpPr>
          <p:nvPr/>
        </p:nvSpPr>
        <p:spPr bwMode="auto">
          <a:xfrm>
            <a:off x="1657350" y="3486150"/>
            <a:ext cx="6587058" cy="1061829"/>
          </a:xfrm>
          <a:prstGeom prst="rect">
            <a:avLst/>
          </a:prstGeom>
          <a:noFill/>
          <a:ln w="9525">
            <a:noFill/>
            <a:miter lim="800000"/>
          </a:ln>
          <a:effectLst/>
        </p:spPr>
        <p:txBody>
          <a:bodyPr wrap="square">
            <a:spAutoFit/>
          </a:bodyPr>
          <a:lstStyle/>
          <a:p>
            <a:pPr>
              <a:spcBef>
                <a:spcPct val="50000"/>
              </a:spcBef>
              <a:defRPr/>
            </a:pPr>
            <a:r>
              <a:rPr lang="en-US" sz="2100" b="1" dirty="0">
                <a:solidFill>
                  <a:srgbClr val="333333"/>
                </a:solidFill>
                <a:effectLst>
                  <a:outerShdw blurRad="38100" dist="38100" dir="2700000" algn="tl">
                    <a:srgbClr val="C0C0C0"/>
                  </a:outerShdw>
                </a:effectLst>
              </a:rPr>
              <a:t>Example: </a:t>
            </a:r>
            <a:r>
              <a:rPr lang="en-US" sz="2100" dirty="0"/>
              <a:t>Three members of a 5-person committee must be chosen to form a subcommittee. How many different subcommittees could be formed?</a:t>
            </a:r>
            <a:endParaRPr lang="en-US" sz="2100" b="1" dirty="0">
              <a:effectLst>
                <a:outerShdw blurRad="38100" dist="38100" dir="2700000" algn="tl">
                  <a:srgbClr val="C0C0C0"/>
                </a:outerShdw>
              </a:effectLst>
            </a:endParaRPr>
          </a:p>
        </p:txBody>
      </p:sp>
      <p:graphicFrame>
        <p:nvGraphicFramePr>
          <p:cNvPr id="5122" name="Object 6"/>
          <p:cNvGraphicFramePr>
            <a:graphicFrameLocks noChangeAspect="1"/>
          </p:cNvGraphicFramePr>
          <p:nvPr/>
        </p:nvGraphicFramePr>
        <p:xfrm>
          <a:off x="5796136" y="2531056"/>
          <a:ext cx="1808560" cy="816769"/>
        </p:xfrm>
        <a:graphic>
          <a:graphicData uri="http://schemas.openxmlformats.org/presentationml/2006/ole">
            <mc:AlternateContent xmlns:mc="http://schemas.openxmlformats.org/markup-compatibility/2006">
              <mc:Choice xmlns:v="urn:schemas-microsoft-com:vml" Requires="v">
                <p:oleObj spid="_x0000_s4097" name="Equation" r:id="rId1" imgW="927100" imgH="419100" progId="Equation.3">
                  <p:embed/>
                </p:oleObj>
              </mc:Choice>
              <mc:Fallback>
                <p:oleObj name="Equation" r:id="rId1" imgW="927100" imgH="419100" progId="Equation.3">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2531056"/>
                        <a:ext cx="1808560" cy="816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695" name="Object 7"/>
          <p:cNvGraphicFramePr>
            <a:graphicFrameLocks noChangeAspect="1"/>
          </p:cNvGraphicFramePr>
          <p:nvPr/>
        </p:nvGraphicFramePr>
        <p:xfrm>
          <a:off x="3059832" y="4901803"/>
          <a:ext cx="4857750" cy="826294"/>
        </p:xfrm>
        <a:graphic>
          <a:graphicData uri="http://schemas.openxmlformats.org/presentationml/2006/ole">
            <mc:AlternateContent xmlns:mc="http://schemas.openxmlformats.org/markup-compatibility/2006">
              <mc:Choice xmlns:v="urn:schemas-microsoft-com:vml" Requires="v">
                <p:oleObj spid="_x0000_s4098" name="Equation" r:id="rId3" imgW="2463800" imgH="419100" progId="Equation.3">
                  <p:embed/>
                </p:oleObj>
              </mc:Choice>
              <mc:Fallback>
                <p:oleObj name="Equation" r:id="rId3" imgW="2463800" imgH="4191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4901803"/>
                        <a:ext cx="4857750" cy="826294"/>
                      </a:xfrm>
                      <a:prstGeom prst="rect">
                        <a:avLst/>
                      </a:prstGeom>
                      <a:solidFill>
                        <a:srgbClr val="F4ECC6"/>
                      </a:solidFill>
                      <a:ln w="28575">
                        <a:solidFill>
                          <a:srgbClr val="CC0066"/>
                        </a:solidFill>
                        <a:miter lim="800000"/>
                        <a:headEnd/>
                        <a:tailEnd/>
                      </a:ln>
                      <a:effectLst>
                        <a:outerShdw dist="107763" dir="2700000" algn="ctr" rotWithShape="0">
                          <a:srgbClr val="808080"/>
                        </a:outerShdw>
                      </a:effectLst>
                    </p:spPr>
                  </p:pic>
                </p:oleObj>
              </mc:Fallback>
            </mc:AlternateContent>
          </a:graphicData>
        </a:graphic>
      </p:graphicFrame>
      <p:grpSp>
        <p:nvGrpSpPr>
          <p:cNvPr id="2" name="Group 15"/>
          <p:cNvGrpSpPr/>
          <p:nvPr/>
        </p:nvGrpSpPr>
        <p:grpSpPr bwMode="auto">
          <a:xfrm>
            <a:off x="1454969" y="5190103"/>
            <a:ext cx="1485900" cy="1313261"/>
            <a:chOff x="240" y="3217"/>
            <a:chExt cx="1248" cy="1103"/>
          </a:xfrm>
        </p:grpSpPr>
        <p:sp>
          <p:nvSpPr>
            <p:cNvPr id="5130" name="Text Box 12"/>
            <p:cNvSpPr txBox="1">
              <a:spLocks noChangeArrowheads="1"/>
            </p:cNvSpPr>
            <p:nvPr/>
          </p:nvSpPr>
          <p:spPr bwMode="auto">
            <a:xfrm>
              <a:off x="240" y="3312"/>
              <a:ext cx="1248" cy="1008"/>
            </a:xfrm>
            <a:prstGeom prst="rect">
              <a:avLst/>
            </a:prstGeom>
            <a:solidFill>
              <a:srgbClr val="CC0066"/>
            </a:solidFill>
            <a:ln w="28575">
              <a:solidFill>
                <a:srgbClr val="F4ECC6"/>
              </a:solidFill>
              <a:miter lim="800000"/>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1800">
                  <a:solidFill>
                    <a:srgbClr val="F4ECC6"/>
                  </a:solidFill>
                </a:rPr>
                <a:t>The order of </a:t>
              </a:r>
              <a:endParaRPr lang="en-US" sz="1800">
                <a:solidFill>
                  <a:srgbClr val="F4ECC6"/>
                </a:solidFill>
              </a:endParaRPr>
            </a:p>
            <a:p>
              <a:pPr eaLnBrk="1" hangingPunct="1"/>
              <a:r>
                <a:rPr lang="en-US" sz="1800">
                  <a:solidFill>
                    <a:srgbClr val="F4ECC6"/>
                  </a:solidFill>
                </a:rPr>
                <a:t>the choice is </a:t>
              </a:r>
              <a:endParaRPr lang="en-US" sz="1800">
                <a:solidFill>
                  <a:srgbClr val="F4ECC6"/>
                </a:solidFill>
              </a:endParaRPr>
            </a:p>
            <a:p>
              <a:pPr eaLnBrk="1" hangingPunct="1"/>
              <a:r>
                <a:rPr lang="en-US" sz="1800">
                  <a:solidFill>
                    <a:srgbClr val="F4ECC6"/>
                  </a:solidFill>
                </a:rPr>
                <a:t>not important!</a:t>
              </a:r>
              <a:endParaRPr lang="en-US" sz="1800">
                <a:solidFill>
                  <a:srgbClr val="F4ECC6"/>
                </a:solidFill>
              </a:endParaRPr>
            </a:p>
          </p:txBody>
        </p:sp>
        <p:cxnSp>
          <p:nvCxnSpPr>
            <p:cNvPr id="5131" name="AutoShape 14"/>
            <p:cNvCxnSpPr>
              <a:cxnSpLocks noChangeShapeType="1"/>
              <a:stCxn id="5130" idx="0"/>
            </p:cNvCxnSpPr>
            <p:nvPr/>
          </p:nvCxnSpPr>
          <p:spPr bwMode="auto">
            <a:xfrm rot="5400000" flipH="1" flipV="1">
              <a:off x="1056" y="3025"/>
              <a:ext cx="95" cy="480"/>
            </a:xfrm>
            <a:prstGeom prst="bentConnector2">
              <a:avLst/>
            </a:prstGeom>
            <a:noFill/>
            <a:ln w="28575">
              <a:solidFill>
                <a:srgbClr val="CC0066"/>
              </a:solidFill>
              <a:miter lim="800000"/>
              <a:tailEnd type="triangle" w="med" len="me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4693"/>
                                        </p:tgtEl>
                                        <p:attrNameLst>
                                          <p:attrName>style.visibility</p:attrName>
                                        </p:attrNameLst>
                                      </p:cBhvr>
                                      <p:to>
                                        <p:strVal val="visible"/>
                                      </p:to>
                                    </p:set>
                                    <p:animEffect transition="in" filter="wipe(up)">
                                      <p:cBhvr>
                                        <p:cTn id="7" dur="500"/>
                                        <p:tgtEl>
                                          <p:spTgt spid="11469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4695"/>
                                        </p:tgtEl>
                                        <p:attrNameLst>
                                          <p:attrName>style.visibility</p:attrName>
                                        </p:attrNameLst>
                                      </p:cBhvr>
                                      <p:to>
                                        <p:strVal val="visible"/>
                                      </p:to>
                                    </p:set>
                                    <p:animEffect transition="in" filter="dissolve">
                                      <p:cBhvr>
                                        <p:cTn id="17" dur="500"/>
                                        <p:tgtEl>
                                          <p:spTgt spid="114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autoUpdateAnimBg="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Median</Template>
  <TotalTime>0</TotalTime>
  <Words>55634</Words>
  <Application>WPS Presentation</Application>
  <PresentationFormat>On-screen Show (4:3)</PresentationFormat>
  <Paragraphs>1951</Paragraphs>
  <Slides>211</Slides>
  <Notes>95</Notes>
  <HiddenSlides>2</HiddenSlides>
  <MMClips>0</MMClips>
  <ScaleCrop>false</ScaleCrop>
  <HeadingPairs>
    <vt:vector size="8" baseType="variant">
      <vt:variant>
        <vt:lpstr>已用的字体</vt:lpstr>
      </vt:variant>
      <vt:variant>
        <vt:i4>50</vt:i4>
      </vt:variant>
      <vt:variant>
        <vt:lpstr>主题</vt:lpstr>
      </vt:variant>
      <vt:variant>
        <vt:i4>1</vt:i4>
      </vt:variant>
      <vt:variant>
        <vt:lpstr>嵌入 OLE 服务器</vt:lpstr>
      </vt:variant>
      <vt:variant>
        <vt:i4>25</vt:i4>
      </vt:variant>
      <vt:variant>
        <vt:lpstr>幻灯片标题</vt:lpstr>
      </vt:variant>
      <vt:variant>
        <vt:i4>211</vt:i4>
      </vt:variant>
    </vt:vector>
  </HeadingPairs>
  <TitlesOfParts>
    <vt:vector size="287" baseType="lpstr">
      <vt:lpstr>Arial</vt:lpstr>
      <vt:lpstr>SimSun</vt:lpstr>
      <vt:lpstr>Wingdings</vt:lpstr>
      <vt:lpstr>Palatino Linotype</vt:lpstr>
      <vt:lpstr>Wingdings</vt:lpstr>
      <vt:lpstr>Wingdings 2</vt:lpstr>
      <vt:lpstr>Arial</vt:lpstr>
      <vt:lpstr>Calibri</vt:lpstr>
      <vt:lpstr>Times New Roman</vt:lpstr>
      <vt:lpstr>Calibri</vt:lpstr>
      <vt:lpstr>Tw Cen MT</vt:lpstr>
      <vt:lpstr>Microsoft YaHei</vt:lpstr>
      <vt:lpstr>Arial Unicode MS</vt:lpstr>
      <vt:lpstr>Google Sans</vt:lpstr>
      <vt:lpstr>Euphorigenic</vt:lpstr>
      <vt:lpstr>inter-regular</vt:lpstr>
      <vt:lpstr>inter-bold</vt:lpstr>
      <vt:lpstr>erdana</vt:lpstr>
      <vt:lpstr>Cambria</vt:lpstr>
      <vt:lpstr>Open Sans</vt:lpstr>
      <vt:lpstr>Arimo</vt:lpstr>
      <vt:lpstr>Noto Sans Symbols</vt:lpstr>
      <vt:lpstr>Noto Sans</vt:lpstr>
      <vt:lpstr>Times New Roman</vt:lpstr>
      <vt:lpstr>굴림</vt:lpstr>
      <vt:lpstr>Carlito</vt:lpstr>
      <vt:lpstr>Roboto</vt:lpstr>
      <vt:lpstr>Symbol</vt:lpstr>
      <vt:lpstr>Math3</vt:lpstr>
      <vt:lpstr>SourceSansPro</vt:lpstr>
      <vt:lpstr>Times</vt:lpstr>
      <vt:lpstr>Tahoma</vt:lpstr>
      <vt:lpstr>Cambria Math</vt:lpstr>
      <vt:lpstr>Arial MT</vt:lpstr>
      <vt:lpstr>Symbol</vt:lpstr>
      <vt:lpstr>Tahoma</vt:lpstr>
      <vt:lpstr>Agency FB</vt:lpstr>
      <vt:lpstr>Arial Black</vt:lpstr>
      <vt:lpstr>Arial Narrow</vt:lpstr>
      <vt:lpstr>Arial Rounded MT Bold</vt:lpstr>
      <vt:lpstr>Algerian</vt:lpstr>
      <vt:lpstr>Bahnschrift</vt:lpstr>
      <vt:lpstr>Bahnschrift SemiCondensed</vt:lpstr>
      <vt:lpstr>BRH Kannada RN</vt:lpstr>
      <vt:lpstr>Curlz MT</vt:lpstr>
      <vt:lpstr>Colonna MT</vt:lpstr>
      <vt:lpstr>Century</vt:lpstr>
      <vt:lpstr>Brush Script MT</vt:lpstr>
      <vt:lpstr>Bahnschrift Light</vt:lpstr>
      <vt:lpstr>Bahnschrift Condensed</vt:lpstr>
      <vt:lpstr>Median</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Equation.3</vt:lpstr>
      <vt:lpstr>Equation.3</vt:lpstr>
      <vt:lpstr>Equation.DSMT4</vt:lpstr>
      <vt:lpstr>Equation.DSMT4</vt:lpstr>
      <vt:lpstr>Equation.3</vt:lpstr>
      <vt:lpstr>Equation.3</vt:lpstr>
      <vt:lpstr>Equation.3</vt:lpstr>
      <vt:lpstr>Equation.3</vt:lpstr>
      <vt:lpstr>Equation.3</vt:lpstr>
      <vt:lpstr>Equation.DSMT4</vt:lpstr>
      <vt:lpstr>Equation.DSMT4</vt:lpstr>
      <vt:lpstr>Machine Learning</vt:lpstr>
      <vt:lpstr>Course Outcomes</vt:lpstr>
      <vt:lpstr>Text Books</vt:lpstr>
      <vt:lpstr>Reference Books</vt:lpstr>
      <vt:lpstr>Assessment 	Weightage in Marks </vt:lpstr>
      <vt:lpstr>Question Paper Pattern</vt:lpstr>
      <vt:lpstr>UNIT – 1   Introduction &amp; Bayesian Decision Theory:  </vt:lpstr>
      <vt:lpstr>Machine Learning – Unit 1</vt:lpstr>
      <vt:lpstr>Introduction</vt:lpstr>
      <vt:lpstr>Artificial Intelligence</vt:lpstr>
      <vt:lpstr>Machine Learning</vt:lpstr>
      <vt:lpstr>Deep Learning </vt:lpstr>
      <vt:lpstr>Summary:</vt:lpstr>
      <vt:lpstr>What is Machine Learning?</vt:lpstr>
      <vt:lpstr>Defining the Learning Task</vt:lpstr>
      <vt:lpstr>PowerPoint 演示文稿</vt:lpstr>
      <vt:lpstr>PowerPoint 演示文稿</vt:lpstr>
      <vt:lpstr>Types of Machine Learning:</vt:lpstr>
      <vt:lpstr>PowerPoint 演示文稿</vt:lpstr>
      <vt:lpstr>PowerPoint 演示文稿</vt:lpstr>
      <vt:lpstr>Supervised Learning </vt:lpstr>
      <vt:lpstr>PowerPoint 演示文稿</vt:lpstr>
      <vt:lpstr>Regression </vt:lpstr>
      <vt:lpstr> Classification </vt:lpstr>
      <vt:lpstr>Regression vs classification</vt:lpstr>
      <vt:lpstr>Regression vs classification</vt:lpstr>
      <vt:lpstr>2. Unsupervised learning</vt:lpstr>
      <vt:lpstr>Types of unsupervised Algorithm</vt:lpstr>
      <vt:lpstr>PowerPoint 演示文稿</vt:lpstr>
      <vt:lpstr>Unsupervised Learning algorithms: </vt:lpstr>
      <vt:lpstr>PowerPoint 演示文稿</vt:lpstr>
      <vt:lpstr>Supervised vs. unsupervised learning</vt:lpstr>
      <vt:lpstr>3. Semi supervised learning </vt:lpstr>
      <vt:lpstr>4. Reinforcement Learning</vt:lpstr>
      <vt:lpstr>Reinforcement – Learning from the environment</vt:lpstr>
      <vt:lpstr>Life cycle of Machine learning </vt:lpstr>
      <vt:lpstr>Learning  </vt:lpstr>
      <vt:lpstr>Training and Testing data</vt:lpstr>
      <vt:lpstr>Model Selection?</vt:lpstr>
      <vt:lpstr>Features and classes</vt:lpstr>
      <vt:lpstr>Samples or patterns </vt:lpstr>
      <vt:lpstr>PowerPoint 演示文稿</vt:lpstr>
      <vt:lpstr>PowerPoint 演示文稿</vt:lpstr>
      <vt:lpstr>PowerPoint 演示文稿</vt:lpstr>
      <vt:lpstr>PowerPoint 演示文稿</vt:lpstr>
      <vt:lpstr>PowerPoint 演示文稿</vt:lpstr>
      <vt:lpstr>Preprocessing</vt:lpstr>
      <vt:lpstr>Feature Extraction</vt:lpstr>
      <vt:lpstr>Feature Extraction (cont’d)</vt:lpstr>
      <vt:lpstr>PowerPoint 演示文稿</vt:lpstr>
      <vt:lpstr>Multiple Features</vt:lpstr>
      <vt:lpstr>PowerPoint 演示文稿</vt:lpstr>
      <vt:lpstr>PowerPoint 演示文稿</vt:lpstr>
      <vt:lpstr>PowerPoint 演示文稿</vt:lpstr>
      <vt:lpstr>PowerPoint 演示文稿</vt:lpstr>
      <vt:lpstr>Examples for Machine learning applications</vt:lpstr>
      <vt:lpstr>Handwriting Recognition</vt:lpstr>
      <vt:lpstr>License Plate Recognition</vt:lpstr>
      <vt:lpstr>Biometric Recognition</vt:lpstr>
      <vt:lpstr>Face Detection/Recognition</vt:lpstr>
      <vt:lpstr>Fingerprint Classification</vt:lpstr>
      <vt:lpstr>Autonomous Systems</vt:lpstr>
      <vt:lpstr>Medical Applications</vt:lpstr>
      <vt:lpstr>Land Cover Classification (using aerial or satellite images)</vt:lpstr>
      <vt:lpstr>Statistical Decision Theory</vt:lpstr>
      <vt:lpstr>Example for Statistical Decision Theory</vt:lpstr>
      <vt:lpstr>PowerPoint 演示文稿</vt:lpstr>
      <vt:lpstr>PowerPoint 演示文稿</vt:lpstr>
      <vt:lpstr>Histogram of dapg</vt:lpstr>
      <vt:lpstr>PowerPoint 演示文稿</vt:lpstr>
      <vt:lpstr>Prediction</vt:lpstr>
      <vt:lpstr>Using Additional Feature dwp  </vt:lpstr>
      <vt:lpstr>Data set of games showing outcomes, differences between average number of points scored and differences between winning percentages for the participating teams in previous games</vt:lpstr>
      <vt:lpstr>PowerPoint 演示文稿</vt:lpstr>
      <vt:lpstr>Prediction with two parameters.</vt:lpstr>
      <vt:lpstr>PowerPoint 演示文稿</vt:lpstr>
      <vt:lpstr>PowerPoint 演示文稿</vt:lpstr>
      <vt:lpstr>PowerPoint 演示文稿</vt:lpstr>
      <vt:lpstr>When do we use Machine Learning?</vt:lpstr>
      <vt:lpstr>PowerPoint 演示文稿</vt:lpstr>
      <vt:lpstr>Probability:  Introduction to probability Probabilities of Events</vt:lpstr>
      <vt:lpstr>What is covered?</vt:lpstr>
      <vt:lpstr>What is a probability</vt:lpstr>
      <vt:lpstr>Experiment </vt:lpstr>
      <vt:lpstr>Event</vt:lpstr>
      <vt:lpstr>PowerPoint 演示文稿</vt:lpstr>
      <vt:lpstr>PowerPoint 演示文稿</vt:lpstr>
      <vt:lpstr>PowerPoint 演示文稿</vt:lpstr>
      <vt:lpstr>Example</vt:lpstr>
      <vt:lpstr>Frequency of an event</vt:lpstr>
      <vt:lpstr>The Probability of an Event</vt:lpstr>
      <vt:lpstr>Example 1</vt:lpstr>
      <vt:lpstr>Example 2</vt:lpstr>
      <vt:lpstr>Example 3</vt:lpstr>
      <vt:lpstr>Example 3</vt:lpstr>
      <vt:lpstr>Permutations</vt:lpstr>
      <vt:lpstr>Examples</vt:lpstr>
      <vt:lpstr>PowerPoint 演示文稿</vt:lpstr>
      <vt:lpstr>Combinations</vt:lpstr>
      <vt:lpstr>Example</vt:lpstr>
      <vt:lpstr>PowerPoint 演示文稿</vt:lpstr>
      <vt:lpstr>Is it combination or permutation?</vt:lpstr>
      <vt:lpstr> Having 4 characters, how may 2 character words can be formed: Permutation : P4,2= 12 Combination: C4,2 = 6  Remember Permutation is larger than combination </vt:lpstr>
      <vt:lpstr>Summary:</vt:lpstr>
      <vt:lpstr>Event Relations</vt:lpstr>
      <vt:lpstr>An Event , E</vt:lpstr>
      <vt:lpstr>PowerPoint 演示文稿</vt:lpstr>
      <vt:lpstr>PowerPoint 演示文稿</vt:lpstr>
      <vt:lpstr>Special Events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Mutually Exclusive</vt:lpstr>
      <vt:lpstr>PowerPoint 演示文稿</vt:lpstr>
      <vt:lpstr>Rules of Probability  Additive Rule Rule for complements</vt:lpstr>
      <vt:lpstr>		Additive rule (General case)</vt:lpstr>
      <vt:lpstr>The additive rule (Mutually exclusive events) if  A  B = f </vt:lpstr>
      <vt:lpstr>PowerPoint 演示文稿</vt:lpstr>
      <vt:lpstr>PowerPoint 演示文稿</vt:lpstr>
      <vt:lpstr>PowerPoint 演示文稿</vt:lpstr>
      <vt:lpstr>PowerPoint 演示文稿</vt:lpstr>
      <vt:lpstr>Rule for complements</vt:lpstr>
      <vt:lpstr>PowerPoint 演示文稿</vt:lpstr>
      <vt:lpstr>PowerPoint 演示文稿</vt:lpstr>
      <vt:lpstr>PowerPoint 演示文稿</vt:lpstr>
      <vt:lpstr>What Is Conditional Probability? </vt:lpstr>
      <vt:lpstr>Definition</vt:lpstr>
      <vt:lpstr>PowerPoint 演示文稿</vt:lpstr>
      <vt:lpstr>Rationale:</vt:lpstr>
      <vt:lpstr>An Example</vt:lpstr>
      <vt:lpstr>Solution:</vt:lpstr>
      <vt:lpstr>Another example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Discrete random variables  </vt:lpstr>
      <vt:lpstr>PowerPoint 演示文稿</vt:lpstr>
      <vt:lpstr>Example: Random variable</vt:lpstr>
      <vt:lpstr>PowerPoint 演示文稿</vt:lpstr>
      <vt:lpstr>Probability of customers purchasing more than 3 ice creams:</vt:lpstr>
      <vt:lpstr>Continuous Random Variable</vt:lpstr>
      <vt:lpstr>Probability distribution</vt:lpstr>
      <vt:lpstr>Broad classification of Probability distribution</vt:lpstr>
      <vt:lpstr>Discrete Probability Distribution:  Binomial Distribution</vt:lpstr>
      <vt:lpstr>Assumptions of Binomial distribution  (It is also called as Bernoulli’s Distribution) </vt:lpstr>
      <vt:lpstr>Formula for Binomial Distribution</vt:lpstr>
      <vt:lpstr>PowerPoint 演示文稿</vt:lpstr>
      <vt:lpstr>Binomial Probability Distribution</vt:lpstr>
      <vt:lpstr>PowerPoint 演示文稿</vt:lpstr>
      <vt:lpstr>Binomial Distribution: Illustration with example</vt:lpstr>
      <vt:lpstr>Binomial distribution: Another example</vt:lpstr>
      <vt:lpstr>Binomial distribution: example</vt:lpstr>
      <vt:lpstr> The Binomial Distribution: another example</vt:lpstr>
      <vt:lpstr>PowerPoint 演示文稿</vt:lpstr>
      <vt:lpstr>PowerPoint 演示文稿</vt:lpstr>
      <vt:lpstr>PowerPoint 演示文稿</vt:lpstr>
      <vt:lpstr>PowerPoint 演示文稿</vt:lpstr>
      <vt:lpstr>PowerPoint 演示文稿</vt:lpstr>
      <vt:lpstr>Continuous Uniform Distribution</vt:lpstr>
      <vt:lpstr>PowerPoint 演示文稿</vt:lpstr>
      <vt:lpstr>PowerPoint 演示文稿</vt:lpstr>
      <vt:lpstr>PowerPoint 演示文稿</vt:lpstr>
      <vt:lpstr>The probability distribution of the normal variable depends upon the two parameters 𝜇 and 𝜎</vt:lpstr>
      <vt:lpstr>PowerPoint 演示文稿</vt:lpstr>
      <vt:lpstr>PowerPoint 演示文稿</vt:lpstr>
      <vt:lpstr>For Standard Normal distribution:</vt:lpstr>
      <vt:lpstr>PowerPoint 演示文稿</vt:lpstr>
      <vt:lpstr>PowerPoint 演示文稿</vt:lpstr>
      <vt:lpstr>Problem: Normal distribution</vt:lpstr>
      <vt:lpstr>PowerPoint 演示文稿</vt:lpstr>
      <vt:lpstr>Another problem</vt:lpstr>
      <vt:lpstr>Difference between PDF and PMF</vt:lpstr>
      <vt:lpstr>Joint Distributions and Densities</vt:lpstr>
      <vt:lpstr>Joint distribution in continuous random variable</vt:lpstr>
      <vt:lpstr>PowerPoint 演示文稿</vt:lpstr>
      <vt:lpstr>Variance, continuous</vt:lpstr>
      <vt:lpstr>Moments of Random Variables</vt:lpstr>
      <vt:lpstr>Computing Moments for population</vt:lpstr>
      <vt:lpstr>Moment 3: To know the Skewness</vt:lpstr>
      <vt:lpstr>Moment 4 : To know the Kurtosis</vt:lpstr>
      <vt:lpstr>PowerPoint 演示文稿</vt:lpstr>
      <vt:lpstr>D</vt:lpstr>
      <vt:lpstr>Normal Distribution</vt:lpstr>
      <vt:lpstr>Positive Skew</vt:lpstr>
      <vt:lpstr>+ve skew</vt:lpstr>
      <vt:lpstr>-ve skew</vt:lpstr>
      <vt:lpstr>PowerPoint 演示文稿</vt:lpstr>
      <vt:lpstr>PowerPoint 演示文稿</vt:lpstr>
      <vt:lpstr>PowerPoint 演示文稿</vt:lpstr>
      <vt:lpstr> Expected Values of Discrete Random Variables</vt:lpstr>
      <vt:lpstr>PowerPoint 演示文稿</vt:lpstr>
      <vt:lpstr>PowerPoint 演示文稿</vt:lpstr>
      <vt:lpstr>For example computation of 3rd Order moment</vt:lpstr>
      <vt:lpstr>Estimation of Parameters from Samples</vt:lpstr>
      <vt:lpstr>PowerPoint 演示文稿</vt:lpstr>
      <vt:lpstr>PowerPoint 演示文稿</vt:lpstr>
      <vt:lpstr>End of Unit 1</vt:lpstr>
    </vt:vector>
  </TitlesOfParts>
  <Company>BOGAZICI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ethem</dc:creator>
  <cp:lastModifiedBy>Abhijith iyer</cp:lastModifiedBy>
  <cp:revision>348</cp:revision>
  <dcterms:created xsi:type="dcterms:W3CDTF">2005-01-24T14:46:00Z</dcterms:created>
  <dcterms:modified xsi:type="dcterms:W3CDTF">2023-04-16T18:14:55Z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BFB913BB700741EEB53661B687A1F746</vt:lpwstr>
  </property>
  <property fmtid="{D5CDD505-2E9C-101B-9397-08002B2CF9AE}" pid="3" name="KSOProductBuildVer">
    <vt:lpwstr>1033-11.2.0.11516</vt:lpwstr>
  </property>
</Properties>
</file>